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7"/>
  </p:notesMasterIdLst>
  <p:sldIdLst>
    <p:sldId id="573" r:id="rId2"/>
    <p:sldId id="574" r:id="rId3"/>
    <p:sldId id="667" r:id="rId4"/>
    <p:sldId id="631" r:id="rId5"/>
    <p:sldId id="661" r:id="rId6"/>
    <p:sldId id="668" r:id="rId7"/>
    <p:sldId id="600" r:id="rId8"/>
    <p:sldId id="632" r:id="rId9"/>
    <p:sldId id="633" r:id="rId10"/>
    <p:sldId id="634" r:id="rId11"/>
    <p:sldId id="677" r:id="rId12"/>
    <p:sldId id="663" r:id="rId13"/>
    <p:sldId id="669" r:id="rId14"/>
    <p:sldId id="662" r:id="rId15"/>
    <p:sldId id="670" r:id="rId16"/>
    <p:sldId id="660" r:id="rId17"/>
    <p:sldId id="678" r:id="rId18"/>
    <p:sldId id="671" r:id="rId19"/>
    <p:sldId id="645" r:id="rId20"/>
    <p:sldId id="679" r:id="rId21"/>
    <p:sldId id="651" r:id="rId22"/>
    <p:sldId id="652" r:id="rId23"/>
    <p:sldId id="653" r:id="rId24"/>
    <p:sldId id="647" r:id="rId25"/>
    <p:sldId id="648" r:id="rId26"/>
    <p:sldId id="649" r:id="rId27"/>
    <p:sldId id="672" r:id="rId28"/>
    <p:sldId id="638" r:id="rId29"/>
    <p:sldId id="673" r:id="rId30"/>
    <p:sldId id="664" r:id="rId31"/>
    <p:sldId id="657" r:id="rId32"/>
    <p:sldId id="665" r:id="rId33"/>
    <p:sldId id="666" r:id="rId34"/>
    <p:sldId id="676" r:id="rId35"/>
    <p:sldId id="675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AC3E"/>
    <a:srgbClr val="19232D"/>
    <a:srgbClr val="A5A5A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10/11/2024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C5E5-39A4-C994-0288-606EADCBD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EFDC49D-1BCE-24EA-4AEF-743FE3D9B9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F0B26D8-9360-F962-0B6D-F9C0DD288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1B6690-DE59-458E-3D93-2B3C9C532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9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6E696-64D5-2DE3-39AC-6C0D8A9DF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2CCCC21-83A9-1345-8EFC-7D9283EA9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277D1A9-A6A4-A904-697E-DE65756F9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61BAFC-A097-AA59-F078-4DF38676C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0B271-4F1D-101B-AC22-774E591BB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FA22A2-A955-B0EA-2760-632D6E056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188945C-5086-A2B4-9DE0-652B92806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7142CC-73FC-ADF8-722C-E33DD8BEB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61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CC314-5A74-007D-7C91-0CD69B6E2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7BEF403-43DD-6C8E-262E-2F51E9EAF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C850FCE-2D19-C968-0B85-8EB0CDE787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D28ADFD-F782-3C16-8612-6E33FCF67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32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B9B4B-18BB-638A-5F9A-E828865D6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A87FF34-CD6E-5C6A-AF50-8D84A25D7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D5B69EF-EA4A-8AA5-AED6-AA810C395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EF9C91-8DD6-25DB-CD6D-17F05A831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6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52BE4-55A0-C395-E6BC-C071E8C44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395E2CD-31C9-92B8-56F0-142EDFEBFD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45CA16-10D0-B456-0D02-94522A803D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0637A88-C793-7D72-8775-77D3DD4A25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628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8299A-375A-42E4-8FAD-7264620E4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9B774D9-E1EF-B70C-DDAC-D8088481B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A95112A-C6DE-AE07-B092-8E6DB013A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066AC3-D8BB-F68A-881D-16C1F2963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9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5C51-5188-0B3D-B3BF-6E9DF52BF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8529FAC-12CB-501F-0018-1BFF10429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C8737C-4179-40EF-39C1-7D8F67CB1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B87C23-EC40-BB52-2E73-AF6218912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9016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2A40E-ADCF-AEF4-6875-AABB3C7A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D220D3B-0277-01FB-195B-A02B7D4C6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6E53FAB-78C8-2FDF-C858-7B14B4EA90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404E118-F876-35D6-27D4-C67878B6E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6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A8886-6C2C-9D76-693B-93AC52736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993248-257F-77EE-F303-C5A40418D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DEC7CDE-6919-C539-F2AE-572BFEAA1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2C19A8-7300-4B01-8FF1-B59818270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515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B3F5E-0005-686D-5A65-484C66A54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B04C5BD-A18D-243B-48E7-0866B04B2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85EAC5C-EED1-2EC4-67F8-38736F4A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55CCE30-D818-A374-B1FB-382F29385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4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3384C-1784-B341-F5DB-6EFA0BD14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EB84CBB-94B8-84E4-5C32-0BB07CA1AF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C4C0C49-61B7-979C-7BAB-A844FD4D8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649CC8-8FA1-A685-E936-C2C1A2D65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148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02E5CB9-2BE2-4860-85EE-BBFABBF2603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DC9A-468D-A62B-8AB9-ED47C8126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D08D33-1D48-87AD-4991-D11221DFC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1505EF0-8C03-4341-E09C-28EEC308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F74430-9EDE-069B-CAAF-7CAFF20B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7811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DC42B-33F0-BE15-3918-8DAEB67F1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62DF96-789A-3C31-8E81-91496140B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8D3ADFD-78F9-1B13-0ED1-93DF46BAB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7E27C9-EE7E-50D9-3A3B-82EEBC593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FD657-BF62-F446-EF37-4BBCBD790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AEECF-ABA1-A1D4-BF79-F69D16BE6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5D12C91-8A58-50E8-D3BF-66F4A702D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18DCDB-8514-08C0-E653-60653A895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848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0D070-E3A5-BDDC-34C2-714FB69D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69C984-BD51-270D-7A53-BA53F6553B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5787FC4-1BC8-120C-B5DE-25ED8A8B9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0745FA-8228-BC1C-50CE-BD676A45BF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325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A6BE8-E4E2-BDF4-ADD2-2ED2C87FE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B3642C5-79EE-46DB-A32C-05E80F77C9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8126D9-07BA-0F10-EB90-3F4CFE721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9D5CE8-E113-CDE7-51FD-788EA4B1B3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7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6C85E-C756-FB95-1E76-56ADB734C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125539F-DDE2-2D43-8149-5323A52CE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93D5BA-798D-E1E1-69C3-74B5B673D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B2B9070-0E81-F087-7E9F-6C648D525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0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70331-4695-872E-F249-96CC9BC3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845133-2F81-6F5E-A9E7-F0BC91812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F688387-00E1-EE1B-3B1A-736861BEA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5B6071-0D8A-2B2D-0CB6-06CE9CEF5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8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11/10/2024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11/10/2024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11/10/2024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11/10/2024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11/10/2024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November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Clear and biphasic atrial component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58951" y="2222050"/>
            <a:ext cx="3195619" cy="1948781"/>
            <a:chOff x="828574" y="1980839"/>
            <a:chExt cx="3195619" cy="10494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828574" y="1980839"/>
              <a:ext cx="3195619" cy="7829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650281" y="2763783"/>
              <a:ext cx="2212847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8A1F-20AE-405B-97D5-C09C9EAD3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E29296-6F2D-798C-C3C4-39F9CE288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Time thresholds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46DC71-3F32-55E7-3A05-D69EAFEC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6AA8B27-ABCE-4C8C-4E97-E71CED9B6A37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F2602B8-8344-3F5A-DA52-9BCDE9C7DCB8}"/>
              </a:ext>
            </a:extLst>
          </p:cNvPr>
          <p:cNvSpPr txBox="1">
            <a:spLocks/>
          </p:cNvSpPr>
          <p:nvPr/>
        </p:nvSpPr>
        <p:spPr>
          <a:xfrm>
            <a:off x="295992" y="1606159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For the moment, </a:t>
            </a:r>
            <a:r>
              <a:rPr lang="en-US" sz="1600" b="1" i="1" dirty="0"/>
              <a:t>time thresholds </a:t>
            </a:r>
            <a:r>
              <a:rPr lang="en-US" sz="1600" dirty="0"/>
              <a:t>have been introduced to distinguish between signals segments: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</a:rPr>
              <a:t>Atrial segment t&lt;0.38</a:t>
            </a:r>
          </a:p>
          <a:p>
            <a:pPr lvl="1"/>
            <a:r>
              <a:rPr lang="en-US" sz="1600" dirty="0">
                <a:solidFill>
                  <a:schemeClr val="accent5">
                    <a:lumMod val="50000"/>
                  </a:schemeClr>
                </a:solidFill>
              </a:rPr>
              <a:t>Ventricular segment 0.42&lt;t&lt;0.6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His segment 0.38&lt;t&lt;0.42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10" name="Immagine 9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86E475D1-641F-D0C4-056B-76625847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527" y="1505493"/>
            <a:ext cx="6716494" cy="4438107"/>
          </a:xfrm>
          <a:prstGeom prst="rect">
            <a:avLst/>
          </a:prstGeom>
        </p:spPr>
      </p:pic>
      <p:sp>
        <p:nvSpPr>
          <p:cNvPr id="20" name="Rettangolo 19">
            <a:extLst>
              <a:ext uri="{FF2B5EF4-FFF2-40B4-BE49-F238E27FC236}">
                <a16:creationId xmlns:a16="http://schemas.microsoft.com/office/drawing/2014/main" id="{3853961A-63F8-07D5-2D2D-CD93B6E433F1}"/>
              </a:ext>
            </a:extLst>
          </p:cNvPr>
          <p:cNvSpPr/>
          <p:nvPr/>
        </p:nvSpPr>
        <p:spPr>
          <a:xfrm>
            <a:off x="5707380" y="1861184"/>
            <a:ext cx="2095497" cy="349132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4BD0275A-29C6-FCE5-AEBB-84C6FAF0B001}"/>
              </a:ext>
            </a:extLst>
          </p:cNvPr>
          <p:cNvSpPr/>
          <p:nvPr/>
        </p:nvSpPr>
        <p:spPr>
          <a:xfrm>
            <a:off x="8236774" y="1861184"/>
            <a:ext cx="959046" cy="3491323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6DF2933-3F3A-A09F-3EF6-10006C69F473}"/>
              </a:ext>
            </a:extLst>
          </p:cNvPr>
          <p:cNvSpPr/>
          <p:nvPr/>
        </p:nvSpPr>
        <p:spPr>
          <a:xfrm>
            <a:off x="7808982" y="1861184"/>
            <a:ext cx="427792" cy="349132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75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D99D7-C749-019A-03A6-D00F7C79E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06F2E0-2262-794B-6438-8BEEAF02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Are peaks discriminative?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4A63FD-3C84-DBCF-7C1A-A255D5E2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1F82ADA-BFF1-E467-DCBF-A560CF67FCA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11229533" cy="7255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To answer, atrial, ventricular and His peaks (maximum values into segments in modulus) have been valuated for each MAP: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8713C705-EF75-B7F2-98FC-34087CF8DDF3}"/>
              </a:ext>
            </a:extLst>
          </p:cNvPr>
          <p:cNvSpPr txBox="1">
            <a:spLocks/>
          </p:cNvSpPr>
          <p:nvPr/>
        </p:nvSpPr>
        <p:spPr>
          <a:xfrm>
            <a:off x="529651" y="5150983"/>
            <a:ext cx="11229533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Atrial peak does not seem to be discriminative of MAP A from MAP B, while the ratio atrial/ventricular peak open to a possibility</a:t>
            </a:r>
          </a:p>
          <a:p>
            <a:r>
              <a:rPr lang="en-US" sz="1400" dirty="0"/>
              <a:t>His peaks seem to be discriminative respect to MAP A, but there’s a certain intersection with MAP B</a:t>
            </a:r>
          </a:p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All these observations depend on the time threshold introduced.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" name="Immagine 6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57F7F9C6-2D99-A9FA-1A9E-12D2667D8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73" y="2216357"/>
            <a:ext cx="3799054" cy="2740221"/>
          </a:xfrm>
          <a:prstGeom prst="rect">
            <a:avLst/>
          </a:prstGeom>
        </p:spPr>
      </p:pic>
      <p:pic>
        <p:nvPicPr>
          <p:cNvPr id="10" name="Immagine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CBF7DA34-779D-E87C-31FB-DE10DAEAC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84" y="2216357"/>
            <a:ext cx="3799054" cy="2740221"/>
          </a:xfrm>
          <a:prstGeom prst="rect">
            <a:avLst/>
          </a:prstGeom>
        </p:spPr>
      </p:pic>
      <p:pic>
        <p:nvPicPr>
          <p:cNvPr id="13" name="Immagine 12" descr="Immagine che contiene testo, diagramma, Rettangolo, linea&#10;&#10;Descrizione generata automaticamente">
            <a:extLst>
              <a:ext uri="{FF2B5EF4-FFF2-40B4-BE49-F238E27FC236}">
                <a16:creationId xmlns:a16="http://schemas.microsoft.com/office/drawing/2014/main" id="{D822F305-E7BF-8221-662B-4D97274CC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362" y="2216356"/>
            <a:ext cx="3865231" cy="274022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DD1B0F-E96C-9081-62A4-E6625C2A0618}"/>
              </a:ext>
            </a:extLst>
          </p:cNvPr>
          <p:cNvSpPr txBox="1">
            <a:spLocks/>
          </p:cNvSpPr>
          <p:nvPr/>
        </p:nvSpPr>
        <p:spPr>
          <a:xfrm>
            <a:off x="648056" y="2535269"/>
            <a:ext cx="2762655" cy="11035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Atrial or ventricular peak dominance can be summarized using </a:t>
            </a:r>
            <a:r>
              <a:rPr lang="en-US" sz="1400" b="1" i="1" dirty="0"/>
              <a:t>atrial/ventricular peak ratio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8" name="Immagine 7" descr="Immagine che contiene testo, schermata, diagramma, schermo&#10;&#10;Descrizione generata automaticamente">
            <a:extLst>
              <a:ext uri="{FF2B5EF4-FFF2-40B4-BE49-F238E27FC236}">
                <a16:creationId xmlns:a16="http://schemas.microsoft.com/office/drawing/2014/main" id="{404A45FA-FBAF-1E17-38EE-F6DF65E85B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473" y="2284720"/>
            <a:ext cx="3799054" cy="26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9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D47C2-2AD0-AA7D-E537-04892B831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39049-83EA-3B87-6DE6-C729C384F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052E2C-DBAB-E8FF-B153-DB1DF9C50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0E373E-F5CA-29B4-523B-C6C9E4BA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741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B5DC-4C3D-3A39-F7AB-7606A5046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937A5-E9E0-1FD4-9ED2-EA210A95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Data preparation: sub 2 exclusion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A9F7E4E-C755-3656-5B34-377E18C1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0FE94A6D-3AB3-4908-B41F-49E79F2E354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120F9798-4A7D-1AF2-B448-AFAC7AB87E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6" name="Immagine 15" descr="Immagine che contiene linea, diagramma, Parallelo, Diagramma&#10;&#10;Descrizione generata automaticamente">
            <a:extLst>
              <a:ext uri="{FF2B5EF4-FFF2-40B4-BE49-F238E27FC236}">
                <a16:creationId xmlns:a16="http://schemas.microsoft.com/office/drawing/2014/main" id="{1AC8034D-0779-DE5D-8FAF-D1DBFCDBD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562" r="8199" b="5438"/>
          <a:stretch/>
        </p:blipFill>
        <p:spPr>
          <a:xfrm>
            <a:off x="3737877" y="1504120"/>
            <a:ext cx="7001099" cy="3934925"/>
          </a:xfrm>
          <a:prstGeom prst="rect">
            <a:avLst/>
          </a:prstGeom>
        </p:spPr>
      </p:pic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9D13632C-EFE2-4E1F-473A-55DFB30A550E}"/>
              </a:ext>
            </a:extLst>
          </p:cNvPr>
          <p:cNvSpPr txBox="1">
            <a:spLocks/>
          </p:cNvSpPr>
          <p:nvPr/>
        </p:nvSpPr>
        <p:spPr>
          <a:xfrm>
            <a:off x="309129" y="1504120"/>
            <a:ext cx="2744967" cy="4154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Before proceeding, a first observation should focus on the consistency of the signals with the expected behavior defined by the classification map</a:t>
            </a:r>
            <a:endParaRPr lang="en-US" sz="1400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400" b="1" i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400" b="1" i="1" dirty="0">
                <a:solidFill>
                  <a:srgbClr val="C00000"/>
                </a:solidFill>
              </a:rPr>
              <a:t>Subject 2 has almost the totality of MAP A signals with clearly MAP B characteristics.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So, while awaiting further understanding of how to interpret these signals, subject 2 has been excluded from the analysis.</a:t>
            </a:r>
          </a:p>
          <a:p>
            <a:endParaRPr lang="en-US" sz="1400" dirty="0"/>
          </a:p>
          <a:p>
            <a:endParaRPr lang="en-US" sz="1400" b="1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5A1664FB-AD60-215C-0BE9-7F9BCF09F446}"/>
              </a:ext>
            </a:extLst>
          </p:cNvPr>
          <p:cNvSpPr/>
          <p:nvPr/>
        </p:nvSpPr>
        <p:spPr>
          <a:xfrm>
            <a:off x="8992191" y="4540881"/>
            <a:ext cx="1865376" cy="510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Ref trace: ECG L1 with R peak on 0.5s</a:t>
            </a:r>
          </a:p>
        </p:txBody>
      </p:sp>
      <p:pic>
        <p:nvPicPr>
          <p:cNvPr id="6" name="Immagine 5" descr="Immagine che contiene acqua, riflesso&#10;&#10;Descrizione generata automaticamente">
            <a:extLst>
              <a:ext uri="{FF2B5EF4-FFF2-40B4-BE49-F238E27FC236}">
                <a16:creationId xmlns:a16="http://schemas.microsoft.com/office/drawing/2014/main" id="{BCF26D81-93B8-D5E5-8113-FDB65AC6A3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9" t="4855" r="8875" b="4561"/>
          <a:stretch/>
        </p:blipFill>
        <p:spPr>
          <a:xfrm>
            <a:off x="7487608" y="2427786"/>
            <a:ext cx="4425807" cy="2583957"/>
          </a:xfrm>
          <a:prstGeom prst="rect">
            <a:avLst/>
          </a:prstGeom>
        </p:spPr>
      </p:pic>
      <p:pic>
        <p:nvPicPr>
          <p:cNvPr id="9" name="Immagine 8" descr="Immagine che contiene schizzo&#10;&#10;Descrizione generata automaticamente">
            <a:extLst>
              <a:ext uri="{FF2B5EF4-FFF2-40B4-BE49-F238E27FC236}">
                <a16:creationId xmlns:a16="http://schemas.microsoft.com/office/drawing/2014/main" id="{B10341BE-9B8B-AC77-5FDB-F7568DCB6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79" t="3666" r="8575" b="6023"/>
          <a:stretch/>
        </p:blipFill>
        <p:spPr>
          <a:xfrm>
            <a:off x="3099816" y="2304116"/>
            <a:ext cx="4394973" cy="2507804"/>
          </a:xfrm>
          <a:prstGeom prst="rect">
            <a:avLst/>
          </a:prstGeom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3B7B1D56-ACFA-8153-D801-37DA44C1C67E}"/>
              </a:ext>
            </a:extLst>
          </p:cNvPr>
          <p:cNvSpPr/>
          <p:nvPr/>
        </p:nvSpPr>
        <p:spPr>
          <a:xfrm>
            <a:off x="4096043" y="2316763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MAP A signals with sub 2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E63F43D8-224E-7DDC-B4FF-4E997BE9C748}"/>
              </a:ext>
            </a:extLst>
          </p:cNvPr>
          <p:cNvSpPr/>
          <p:nvPr/>
        </p:nvSpPr>
        <p:spPr>
          <a:xfrm>
            <a:off x="8610600" y="2316763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MAP A signals without sub 2</a:t>
            </a:r>
          </a:p>
        </p:txBody>
      </p:sp>
    </p:spTree>
    <p:extLst>
      <p:ext uri="{BB962C8B-B14F-4D97-AF65-F5344CB8AC3E}">
        <p14:creationId xmlns:p14="http://schemas.microsoft.com/office/powerpoint/2010/main" val="274965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2BE12-88AD-9A77-F167-23BFE6ED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50F13D-736F-C63B-80E6-3F39D8D2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A6166F-69F3-6B2E-4852-DC8D5DF87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39DF56-A444-3B2E-1765-C28C250D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29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909DA-E8D2-3455-2149-0284D8679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4FC968-CCA5-2432-6448-B5125EB2E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 1: atrial peak thresholding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D1120F-360E-CA01-FBE0-3218DC89F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8ED6A644-4825-ACE7-24B6-5A276E948BE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1DBE589-F25C-4105-BF52-CF12D63FAD4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A3CE9EE-677E-ACAE-0538-F7234755D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and compare it with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6DA0E75-943B-556D-2A66-4EA22EDF72A1}"/>
              </a:ext>
            </a:extLst>
          </p:cNvPr>
          <p:cNvSpPr/>
          <p:nvPr/>
        </p:nvSpPr>
        <p:spPr>
          <a:xfrm>
            <a:off x="1010668" y="4271012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His Peak above threshold?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E4EDD05-CA39-6DF0-14B3-66DDD3213C76}"/>
              </a:ext>
            </a:extLst>
          </p:cNvPr>
          <p:cNvSpPr/>
          <p:nvPr/>
        </p:nvSpPr>
        <p:spPr>
          <a:xfrm>
            <a:off x="1440436" y="5943679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2872C97-356D-3F4D-466C-038D36989145}"/>
              </a:ext>
            </a:extLst>
          </p:cNvPr>
          <p:cNvSpPr/>
          <p:nvPr/>
        </p:nvSpPr>
        <p:spPr>
          <a:xfrm>
            <a:off x="3481855" y="5944599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321A6F28-B046-DDB1-C133-D8010640C7EA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806196" y="4856228"/>
            <a:ext cx="0" cy="108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0C93AA5-C258-154F-858F-D60E77E67C69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2601724" y="4563620"/>
            <a:ext cx="478811" cy="6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12595AA1-7652-A1BD-1930-7663B046C851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3847615" y="4868692"/>
            <a:ext cx="1" cy="1075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E7437D97-CDF5-D0C1-699E-F6645B4EC535}"/>
              </a:ext>
            </a:extLst>
          </p:cNvPr>
          <p:cNvSpPr txBox="1"/>
          <p:nvPr/>
        </p:nvSpPr>
        <p:spPr>
          <a:xfrm>
            <a:off x="2623744" y="4245543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A3C9DDB-FBD6-F876-3985-8199BF7F9424}"/>
              </a:ext>
            </a:extLst>
          </p:cNvPr>
          <p:cNvSpPr txBox="1"/>
          <p:nvPr/>
        </p:nvSpPr>
        <p:spPr>
          <a:xfrm>
            <a:off x="4643143" y="4271012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93AC450-7BEB-BA28-58DE-D39E15618B68}"/>
              </a:ext>
            </a:extLst>
          </p:cNvPr>
          <p:cNvSpPr txBox="1"/>
          <p:nvPr/>
        </p:nvSpPr>
        <p:spPr>
          <a:xfrm>
            <a:off x="3866812" y="5389804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0849EED3-ADFD-EAC0-BA29-76BE75D010BB}"/>
              </a:ext>
            </a:extLst>
          </p:cNvPr>
          <p:cNvSpPr txBox="1"/>
          <p:nvPr/>
        </p:nvSpPr>
        <p:spPr>
          <a:xfrm>
            <a:off x="1825394" y="5339048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81FFB696-E2F0-209D-A950-71BC8A2AFFC6}"/>
              </a:ext>
            </a:extLst>
          </p:cNvPr>
          <p:cNvSpPr/>
          <p:nvPr/>
        </p:nvSpPr>
        <p:spPr>
          <a:xfrm>
            <a:off x="9062289" y="4283529"/>
            <a:ext cx="2982617" cy="19394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 if atrial peak is higher than the threshold or if the higher than the ventricular one.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an </a:t>
            </a:r>
            <a:r>
              <a:rPr lang="en-GB" sz="1200" b="1" dirty="0"/>
              <a:t>over-threshold</a:t>
            </a:r>
            <a:r>
              <a:rPr lang="en-GB" sz="1200" dirty="0"/>
              <a:t> </a:t>
            </a:r>
            <a:r>
              <a:rPr lang="en-GB" sz="1200" b="1" dirty="0"/>
              <a:t>peak 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698449B6-0691-FB20-2748-A9020EAAEF1E}"/>
              </a:ext>
            </a:extLst>
          </p:cNvPr>
          <p:cNvSpPr/>
          <p:nvPr/>
        </p:nvSpPr>
        <p:spPr>
          <a:xfrm>
            <a:off x="3080535" y="4271012"/>
            <a:ext cx="1534161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atrial peak &gt; 0.3 mV?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6E8D07EA-4633-BB77-20E5-E17E2833D1C0}"/>
              </a:ext>
            </a:extLst>
          </p:cNvPr>
          <p:cNvCxnSpPr>
            <a:cxnSpLocks/>
            <a:stCxn id="26" idx="3"/>
            <a:endCxn id="71" idx="1"/>
          </p:cNvCxnSpPr>
          <p:nvPr/>
        </p:nvCxnSpPr>
        <p:spPr>
          <a:xfrm>
            <a:off x="4614696" y="4569852"/>
            <a:ext cx="584753" cy="8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ttangolo 70">
            <a:extLst>
              <a:ext uri="{FF2B5EF4-FFF2-40B4-BE49-F238E27FC236}">
                <a16:creationId xmlns:a16="http://schemas.microsoft.com/office/drawing/2014/main" id="{64EAA004-A582-1C73-0895-E11A05149ED9}"/>
              </a:ext>
            </a:extLst>
          </p:cNvPr>
          <p:cNvSpPr/>
          <p:nvPr/>
        </p:nvSpPr>
        <p:spPr>
          <a:xfrm>
            <a:off x="5199449" y="4455280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</p:spTree>
    <p:extLst>
      <p:ext uri="{BB962C8B-B14F-4D97-AF65-F5344CB8AC3E}">
        <p14:creationId xmlns:p14="http://schemas.microsoft.com/office/powerpoint/2010/main" val="1695041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E24FF-94FF-92BC-B883-01F0FAB07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876AA-B686-1116-8D02-52C94D8D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 1: atrial peak thresholding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503342-DECD-6B72-22D9-08941C79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1C800E7-BCA2-2E04-D683-1405138105B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820781F-043D-576D-2431-54FA55AE9280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65EF352B-7451-4325-753F-39792484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and compare it with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7CEE3D6-6D10-178A-8ED5-B31D846C3C43}"/>
              </a:ext>
            </a:extLst>
          </p:cNvPr>
          <p:cNvSpPr/>
          <p:nvPr/>
        </p:nvSpPr>
        <p:spPr>
          <a:xfrm>
            <a:off x="1010668" y="4271012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His Peak above threshold?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47D2101-E047-612A-D967-1268FD51E2BE}"/>
              </a:ext>
            </a:extLst>
          </p:cNvPr>
          <p:cNvSpPr/>
          <p:nvPr/>
        </p:nvSpPr>
        <p:spPr>
          <a:xfrm>
            <a:off x="1440436" y="5943679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1B1E61D-697A-D62E-9CD2-A5FD4B3A9727}"/>
              </a:ext>
            </a:extLst>
          </p:cNvPr>
          <p:cNvSpPr/>
          <p:nvPr/>
        </p:nvSpPr>
        <p:spPr>
          <a:xfrm>
            <a:off x="3657021" y="5934800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A73F987C-E328-E668-9ABB-9EAFFF693A80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1806196" y="4856228"/>
            <a:ext cx="0" cy="108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49195FA1-E679-F32E-9DCB-41ED83BFB573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2601724" y="4563620"/>
            <a:ext cx="498646" cy="8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E3EEB169-7FC8-557C-86FB-569DB84AF89E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4022781" y="4926278"/>
            <a:ext cx="1" cy="1008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734A3A3-73CB-76AC-01FC-29FD5FF69057}"/>
              </a:ext>
            </a:extLst>
          </p:cNvPr>
          <p:cNvSpPr txBox="1"/>
          <p:nvPr/>
        </p:nvSpPr>
        <p:spPr>
          <a:xfrm>
            <a:off x="2623744" y="4245543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42925745-C069-759B-3CE5-3A010708EE36}"/>
              </a:ext>
            </a:extLst>
          </p:cNvPr>
          <p:cNvSpPr txBox="1"/>
          <p:nvPr/>
        </p:nvSpPr>
        <p:spPr>
          <a:xfrm>
            <a:off x="5057969" y="4264500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4E693B9-0931-0D6A-46B1-C5970F847DBA}"/>
              </a:ext>
            </a:extLst>
          </p:cNvPr>
          <p:cNvSpPr txBox="1"/>
          <p:nvPr/>
        </p:nvSpPr>
        <p:spPr>
          <a:xfrm>
            <a:off x="4073376" y="538381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A13B17-3437-0124-5EFE-E1F36C7C3494}"/>
              </a:ext>
            </a:extLst>
          </p:cNvPr>
          <p:cNvSpPr txBox="1"/>
          <p:nvPr/>
        </p:nvSpPr>
        <p:spPr>
          <a:xfrm>
            <a:off x="1825394" y="5339048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813E7FE8-F552-31A3-4239-FB947AA14F1F}"/>
              </a:ext>
            </a:extLst>
          </p:cNvPr>
          <p:cNvSpPr/>
          <p:nvPr/>
        </p:nvSpPr>
        <p:spPr>
          <a:xfrm>
            <a:off x="3100370" y="4218276"/>
            <a:ext cx="1844823" cy="70800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atrial/ventricular peak ratio &gt;1?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FF076097-04AB-EFAC-D1D1-6213CE406D28}"/>
              </a:ext>
            </a:extLst>
          </p:cNvPr>
          <p:cNvCxnSpPr>
            <a:cxnSpLocks/>
            <a:stCxn id="26" idx="3"/>
            <a:endCxn id="71" idx="1"/>
          </p:cNvCxnSpPr>
          <p:nvPr/>
        </p:nvCxnSpPr>
        <p:spPr>
          <a:xfrm>
            <a:off x="4945193" y="4572277"/>
            <a:ext cx="6352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ttangolo 70">
            <a:extLst>
              <a:ext uri="{FF2B5EF4-FFF2-40B4-BE49-F238E27FC236}">
                <a16:creationId xmlns:a16="http://schemas.microsoft.com/office/drawing/2014/main" id="{399BB010-B8B3-AF66-1DA4-E502AF2CD8AE}"/>
              </a:ext>
            </a:extLst>
          </p:cNvPr>
          <p:cNvSpPr/>
          <p:nvPr/>
        </p:nvSpPr>
        <p:spPr>
          <a:xfrm>
            <a:off x="5580492" y="4448768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</p:spTree>
    <p:extLst>
      <p:ext uri="{BB962C8B-B14F-4D97-AF65-F5344CB8AC3E}">
        <p14:creationId xmlns:p14="http://schemas.microsoft.com/office/powerpoint/2010/main" val="357880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E65D4-9E4B-9E4F-1E46-EF05523A6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F1BE5A-ADF7-3E3F-5CD7-1B77BC2D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262787-4C7F-613E-18E0-7D176B80D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679F248-EDA8-A130-DD06-7BB762E1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096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Classifiers have been compared using </a:t>
            </a:r>
            <a:r>
              <a:rPr lang="en-US" sz="1600" b="1" dirty="0"/>
              <a:t>confusion matrix</a:t>
            </a:r>
          </a:p>
        </p:txBody>
      </p:sp>
      <p:pic>
        <p:nvPicPr>
          <p:cNvPr id="5" name="Immagine 4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A9B53D8-113F-20B1-8A08-5EAF1DF5A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9255"/>
            <a:ext cx="4376937" cy="3758192"/>
          </a:xfrm>
          <a:prstGeom prst="rect">
            <a:avLst/>
          </a:prstGeom>
        </p:spPr>
      </p:pic>
      <p:pic>
        <p:nvPicPr>
          <p:cNvPr id="8" name="Immagine 7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49B48F96-A940-4698-6BC3-0845B5DFE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22" y="2339255"/>
            <a:ext cx="4376937" cy="3758192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B0F75B2C-62B3-3FC3-9D5E-21F515DFAD51}"/>
              </a:ext>
            </a:extLst>
          </p:cNvPr>
          <p:cNvSpPr/>
          <p:nvPr/>
        </p:nvSpPr>
        <p:spPr>
          <a:xfrm>
            <a:off x="1696720" y="2011226"/>
            <a:ext cx="2834640" cy="307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Atrial peak thresholding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7FE7110-B2EF-27B7-11D9-2A7BF4486A1C}"/>
              </a:ext>
            </a:extLst>
          </p:cNvPr>
          <p:cNvSpPr/>
          <p:nvPr/>
        </p:nvSpPr>
        <p:spPr>
          <a:xfrm>
            <a:off x="7281170" y="2011226"/>
            <a:ext cx="3051550" cy="3077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Atrial/vent peak ratio</a:t>
            </a:r>
          </a:p>
        </p:txBody>
      </p:sp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Data preparation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</a:p>
          <a:p>
            <a:r>
              <a:rPr lang="en-US" sz="2000" dirty="0"/>
              <a:t>Appendices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FD42C-4800-6D4A-F7F0-4CAC83203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4A4F1-336D-F537-1B8B-AC642CD2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1 VS 1 classification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9B34C9-EEBA-1F71-9A5A-14BBCC34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E86933D-6A42-B1A2-94D5-FE7F41DB8B50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This signal is an example of MAP A signal correctly classified using atrial/vent ratio but misclassified using atrial peak thresholding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66621A5-8CBA-BFA4-B65F-76845F683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7393" y="1628928"/>
            <a:ext cx="5716046" cy="3835768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293BAB2-86C0-984E-7683-209FA032F968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2491818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D296F0-A735-98B3-EB18-218F27D5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5233" y="1629394"/>
            <a:ext cx="5992378" cy="3966738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0ECFBE6-6BB9-2834-242C-239BA932F5BA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1F11A2-BE5F-3532-67C2-20B26E60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9513" y="1629501"/>
            <a:ext cx="6038098" cy="3997003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126CA8B-65CF-BF79-CE88-2B645D955341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87F610-3158-4B24-3F08-FE91F59F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249" y="1629093"/>
            <a:ext cx="5864362" cy="3881996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358F1ADB-F7A9-E094-30A1-7500CD47B415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7A61A7-FBB3-A813-9D0D-B0A93772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8929" y="1629738"/>
            <a:ext cx="6138682" cy="4063585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CAEC923-6F74-2CFA-C853-978AE88D0D62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Into this signal an His bundle oscillation is not clearly visible. Then, the signal is assigned to MAP B because of the higher ventricular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0220A3-17FF-6921-4BFC-C3A9A3B9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5132" y="1658746"/>
            <a:ext cx="5998472" cy="3970771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28203719-2B97-29CD-5DB8-0F3D98901D3F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His peak didn’t reach the threshold. Then, as it wasn’t considered significant, the signal is assigned 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29D469-1A08-394A-2C90-253D7099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8152" y="1628928"/>
            <a:ext cx="5794529" cy="3835768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D2D539D0-D34A-BA70-C059-AA437794253F}"/>
              </a:ext>
            </a:extLst>
          </p:cNvPr>
          <p:cNvSpPr/>
          <p:nvPr/>
        </p:nvSpPr>
        <p:spPr>
          <a:xfrm>
            <a:off x="838200" y="5038344"/>
            <a:ext cx="2057400" cy="11887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rgbClr val="0070C0"/>
                </a:solidFill>
              </a:rPr>
              <a:t>Blue boxes</a:t>
            </a:r>
            <a:r>
              <a:rPr lang="en-GB" sz="1200" dirty="0">
                <a:solidFill>
                  <a:srgbClr val="19232D"/>
                </a:solidFill>
              </a:rPr>
              <a:t>: MAP A atrial peak threshold, </a:t>
            </a:r>
            <a:r>
              <a:rPr lang="en-GB" sz="1200" dirty="0">
                <a:solidFill>
                  <a:schemeClr val="accent6"/>
                </a:solidFill>
              </a:rPr>
              <a:t>green boxes </a:t>
            </a:r>
            <a:r>
              <a:rPr lang="en-GB" sz="1200" dirty="0">
                <a:solidFill>
                  <a:srgbClr val="19232D"/>
                </a:solidFill>
              </a:rPr>
              <a:t>MAP B atrial threshold</a:t>
            </a:r>
            <a:r>
              <a:rPr lang="en-GB" sz="1200" dirty="0">
                <a:solidFill>
                  <a:srgbClr val="FF0000"/>
                </a:solidFill>
              </a:rPr>
              <a:t>, red dashed lines</a:t>
            </a:r>
            <a:r>
              <a:rPr lang="en-GB" sz="1200" dirty="0">
                <a:solidFill>
                  <a:srgbClr val="19232D"/>
                </a:solidFill>
              </a:rPr>
              <a:t> his peak thresholds</a:t>
            </a:r>
          </a:p>
        </p:txBody>
      </p:sp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56EE7-CBBB-928D-9C02-DF9AA695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350BE-E1AD-FB8D-1330-228A207A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2CE167-F587-7E68-BBCA-B83593E92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59C5EB-481C-87C0-B10E-EBE8E4E8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6489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1060467" cy="457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has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recall</a:t>
            </a:r>
            <a:r>
              <a:rPr lang="en-US" sz="1600" dirty="0"/>
              <a:t>, but at least </a:t>
            </a:r>
            <a:r>
              <a:rPr lang="en-US" sz="1600" b="1" dirty="0"/>
              <a:t>half</a:t>
            </a:r>
            <a:r>
              <a:rPr lang="en-US" sz="1600" dirty="0"/>
              <a:t> signals are </a:t>
            </a:r>
            <a:r>
              <a:rPr lang="en-US" sz="1600" b="1" dirty="0"/>
              <a:t>correctly</a:t>
            </a:r>
            <a:r>
              <a:rPr lang="en-US" sz="1600" dirty="0"/>
              <a:t> </a:t>
            </a:r>
            <a:r>
              <a:rPr lang="en-US" sz="1600" b="1" dirty="0"/>
              <a:t>classified</a:t>
            </a:r>
            <a:r>
              <a:rPr lang="en-US" sz="1600" dirty="0"/>
              <a:t>, leading to the conclusion that the threshold comparison result could be seen as a </a:t>
            </a:r>
            <a:r>
              <a:rPr lang="en-US" sz="1600" b="1" dirty="0"/>
              <a:t>first</a:t>
            </a:r>
            <a:r>
              <a:rPr lang="en-US" sz="1600" dirty="0"/>
              <a:t> </a:t>
            </a:r>
            <a:r>
              <a:rPr lang="en-US" sz="1600" b="1" dirty="0"/>
              <a:t>hint</a:t>
            </a:r>
            <a:r>
              <a:rPr lang="en-US" sz="1600" dirty="0"/>
              <a:t> to recognize these signals, even if clearly not sufficient. </a:t>
            </a:r>
            <a:endParaRPr lang="en-US" sz="16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most important advantage of this algorithm is the </a:t>
            </a:r>
            <a:r>
              <a:rPr lang="en-US" sz="1600" b="1" dirty="0"/>
              <a:t>full explainability of the process</a:t>
            </a:r>
            <a:r>
              <a:rPr lang="en-US" sz="1600" dirty="0"/>
              <a:t>. In fact, the significance of the His Bundle peak can be easily explained, differently from what happened when </a:t>
            </a:r>
            <a:r>
              <a:rPr lang="en-US" sz="1600" i="1" dirty="0"/>
              <a:t>built-in </a:t>
            </a:r>
            <a:r>
              <a:rPr lang="en-US" sz="1600" dirty="0"/>
              <a:t>functions.</a:t>
            </a:r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7D0A5-2052-D67C-358D-EF6B12467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0FFFD-7CBF-17A4-5EF1-ACD5F1BA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8ADCB4-F164-93EC-E97A-39A2276E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/>
              <a:t>Appendices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5A8999-4998-8938-5248-544525BED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68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83783-140E-8C06-EC3A-0784CBAF5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777587-11A8-68D3-532E-558CE4C0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C42064-F8B7-86DE-8A8F-8E3811AB9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09EA411-9661-5474-40B0-956C6165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630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1: have been tried other strategies?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FA0223F-D95A-431D-9A71-EDA7FA0C2F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933" y="3166402"/>
            <a:ext cx="466344" cy="1695934"/>
          </a:xfrm>
        </p:spPr>
        <p:txBody>
          <a:bodyPr vert="vert270">
            <a:noAutofit/>
          </a:bodyPr>
          <a:lstStyle/>
          <a:p>
            <a:pPr marL="0" indent="0" algn="ctr">
              <a:buNone/>
            </a:pPr>
            <a:r>
              <a:rPr lang="en-US" sz="1400" b="1" i="1" dirty="0">
                <a:solidFill>
                  <a:srgbClr val="0070C0"/>
                </a:solidFill>
              </a:rPr>
              <a:t>Heuristic Classifier</a:t>
            </a:r>
            <a:endParaRPr lang="en-US" sz="1400" dirty="0"/>
          </a:p>
          <a:p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400" dirty="0"/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6C7107D1-1EEA-2F80-E910-884A34C50EF2}"/>
              </a:ext>
            </a:extLst>
          </p:cNvPr>
          <p:cNvGrpSpPr/>
          <p:nvPr/>
        </p:nvGrpSpPr>
        <p:grpSpPr>
          <a:xfrm>
            <a:off x="1159589" y="4532711"/>
            <a:ext cx="8549524" cy="1687082"/>
            <a:chOff x="1159589" y="4532711"/>
            <a:chExt cx="8549524" cy="1687082"/>
          </a:xfrm>
        </p:grpSpPr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95C9FFC6-FF0B-8C66-6AE9-1A49E557D16D}"/>
                </a:ext>
              </a:extLst>
            </p:cNvPr>
            <p:cNvSpPr txBox="1">
              <a:spLocks/>
            </p:cNvSpPr>
            <p:nvPr/>
          </p:nvSpPr>
          <p:spPr>
            <a:xfrm>
              <a:off x="1159589" y="4532711"/>
              <a:ext cx="4532550" cy="1061535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C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 and threshold on atrial phase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max function and His threshold on His Segment  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Segnaposto contenuto 2">
              <a:extLst>
                <a:ext uri="{FF2B5EF4-FFF2-40B4-BE49-F238E27FC236}">
                  <a16:creationId xmlns:a16="http://schemas.microsoft.com/office/drawing/2014/main" id="{B982527B-89D7-1863-D9C4-F6653144A20D}"/>
                </a:ext>
              </a:extLst>
            </p:cNvPr>
            <p:cNvSpPr txBox="1">
              <a:spLocks/>
            </p:cNvSpPr>
            <p:nvPr/>
          </p:nvSpPr>
          <p:spPr>
            <a:xfrm>
              <a:off x="1542761" y="5673028"/>
              <a:ext cx="4149379" cy="546765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C2</a:t>
              </a:r>
            </a:p>
            <a:p>
              <a:r>
                <a:rPr lang="en-US" sz="1200" i="1" dirty="0">
                  <a:latin typeface="Calibri" panose="020F0502020204030204"/>
                </a:rPr>
                <a:t>His threshold normalized respect to the signal amplitude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Connettore a gomito 36">
              <a:extLst>
                <a:ext uri="{FF2B5EF4-FFF2-40B4-BE49-F238E27FC236}">
                  <a16:creationId xmlns:a16="http://schemas.microsoft.com/office/drawing/2014/main" id="{4EE987FE-A148-9AAD-175A-E05B2B0B63B5}"/>
                </a:ext>
              </a:extLst>
            </p:cNvPr>
            <p:cNvCxnSpPr/>
            <p:nvPr/>
          </p:nvCxnSpPr>
          <p:spPr>
            <a:xfrm rot="16200000" flipH="1">
              <a:off x="1238819" y="5693345"/>
              <a:ext cx="377400" cy="209261"/>
            </a:xfrm>
            <a:prstGeom prst="bentConnector3">
              <a:avLst>
                <a:gd name="adj1" fmla="val 98458"/>
              </a:avLst>
            </a:prstGeom>
            <a:ln>
              <a:solidFill>
                <a:srgbClr val="D1BEF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Segnaposto contenuto 2">
              <a:extLst>
                <a:ext uri="{FF2B5EF4-FFF2-40B4-BE49-F238E27FC236}">
                  <a16:creationId xmlns:a16="http://schemas.microsoft.com/office/drawing/2014/main" id="{EE218163-1A3A-71BB-EBC9-65F38E7EFE9B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4532711"/>
              <a:ext cx="3613113" cy="766211"/>
            </a:xfrm>
            <a:prstGeom prst="rect">
              <a:avLst/>
            </a:prstGeom>
            <a:ln>
              <a:solidFill>
                <a:srgbClr val="D1BEF4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rgbClr val="7030A0"/>
                  </a:solidFill>
                  <a:latin typeface="Calibri" panose="020F0502020204030204"/>
                </a:rPr>
                <a:t>Almost all prior information are used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kumimoji="0" lang="en-US" sz="1000" b="1" i="1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Respect to strategy B performance degradation is limited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rgbClr val="7030A0"/>
                  </a:solidFill>
                  <a:latin typeface="Calibri" panose="020F0502020204030204"/>
                </a:rPr>
                <a:t>Full explainability 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7" name="Gruppo 46">
            <a:extLst>
              <a:ext uri="{FF2B5EF4-FFF2-40B4-BE49-F238E27FC236}">
                <a16:creationId xmlns:a16="http://schemas.microsoft.com/office/drawing/2014/main" id="{0A4397F5-F07A-2C0A-4AB3-C1A3DBF5F92B}"/>
              </a:ext>
            </a:extLst>
          </p:cNvPr>
          <p:cNvGrpSpPr/>
          <p:nvPr/>
        </p:nvGrpSpPr>
        <p:grpSpPr>
          <a:xfrm>
            <a:off x="1180279" y="2655058"/>
            <a:ext cx="8528834" cy="1606199"/>
            <a:chOff x="1159590" y="2654349"/>
            <a:chExt cx="8528834" cy="1606199"/>
          </a:xfrm>
        </p:grpSpPr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973A2FDB-1963-C723-91D9-674EB3C0E079}"/>
                </a:ext>
              </a:extLst>
            </p:cNvPr>
            <p:cNvSpPr txBox="1">
              <a:spLocks/>
            </p:cNvSpPr>
            <p:nvPr/>
          </p:nvSpPr>
          <p:spPr>
            <a:xfrm>
              <a:off x="1159590" y="2654349"/>
              <a:ext cx="4532550" cy="1061535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B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max function and His threshold on His Segment  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Segnaposto contenuto 2">
              <a:extLst>
                <a:ext uri="{FF2B5EF4-FFF2-40B4-BE49-F238E27FC236}">
                  <a16:creationId xmlns:a16="http://schemas.microsoft.com/office/drawing/2014/main" id="{419F3EA4-7AFD-FA7E-83BA-2E853CB14AE0}"/>
                </a:ext>
              </a:extLst>
            </p:cNvPr>
            <p:cNvSpPr txBox="1">
              <a:spLocks/>
            </p:cNvSpPr>
            <p:nvPr/>
          </p:nvSpPr>
          <p:spPr>
            <a:xfrm>
              <a:off x="1563450" y="3766772"/>
              <a:ext cx="4128690" cy="493776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B2</a:t>
              </a:r>
            </a:p>
            <a:p>
              <a:r>
                <a:rPr lang="en-US" sz="1200" i="1" dirty="0">
                  <a:latin typeface="Calibri" panose="020F0502020204030204"/>
                </a:rPr>
                <a:t>His threshold normalized respect to the signal amplitude</a:t>
              </a:r>
              <a:endPara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Connettore a gomito 34">
              <a:extLst>
                <a:ext uri="{FF2B5EF4-FFF2-40B4-BE49-F238E27FC236}">
                  <a16:creationId xmlns:a16="http://schemas.microsoft.com/office/drawing/2014/main" id="{7562628C-17AA-2D87-C654-46866907C3FB}"/>
                </a:ext>
              </a:extLst>
            </p:cNvPr>
            <p:cNvCxnSpPr/>
            <p:nvPr/>
          </p:nvCxnSpPr>
          <p:spPr>
            <a:xfrm rot="16200000" flipH="1">
              <a:off x="1249430" y="3813849"/>
              <a:ext cx="377400" cy="209261"/>
            </a:xfrm>
            <a:prstGeom prst="bentConnector3">
              <a:avLst>
                <a:gd name="adj1" fmla="val 98458"/>
              </a:avLst>
            </a:prstGeom>
            <a:ln>
              <a:solidFill>
                <a:schemeClr val="accent2">
                  <a:lumMod val="40000"/>
                  <a:lumOff val="6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Segnaposto contenuto 2">
              <a:extLst>
                <a:ext uri="{FF2B5EF4-FFF2-40B4-BE49-F238E27FC236}">
                  <a16:creationId xmlns:a16="http://schemas.microsoft.com/office/drawing/2014/main" id="{FCC0440D-ED6A-DEBA-03E1-6F3F15C0E6B9}"/>
                </a:ext>
              </a:extLst>
            </p:cNvPr>
            <p:cNvSpPr txBox="1">
              <a:spLocks/>
            </p:cNvSpPr>
            <p:nvPr/>
          </p:nvSpPr>
          <p:spPr>
            <a:xfrm>
              <a:off x="6075311" y="2654349"/>
              <a:ext cx="3613113" cy="749098"/>
            </a:xfrm>
            <a:prstGeom prst="rect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Best model in terms of performance 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Full explainability 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q"/>
              </a:pPr>
              <a:r>
                <a:rPr kumimoji="0" lang="en-US" sz="1000" b="1" i="1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not entirely</a:t>
              </a:r>
              <a:r>
                <a:rPr lang="en-US" sz="1000" b="1" i="1" dirty="0">
                  <a:solidFill>
                    <a:schemeClr val="accent2"/>
                  </a:solidFill>
                  <a:latin typeface="Calibri" panose="020F0502020204030204"/>
                </a:rPr>
                <a:t> used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DA08220C-1183-FF62-81DC-4B885455F317}"/>
              </a:ext>
            </a:extLst>
          </p:cNvPr>
          <p:cNvGrpSpPr/>
          <p:nvPr/>
        </p:nvGrpSpPr>
        <p:grpSpPr>
          <a:xfrm>
            <a:off x="1180279" y="1414697"/>
            <a:ext cx="8528834" cy="1061535"/>
            <a:chOff x="1180279" y="1414697"/>
            <a:chExt cx="8528834" cy="1061535"/>
          </a:xfrm>
        </p:grpSpPr>
        <p:sp>
          <p:nvSpPr>
            <p:cNvPr id="10" name="Segnaposto contenuto 2">
              <a:extLst>
                <a:ext uri="{FF2B5EF4-FFF2-40B4-BE49-F238E27FC236}">
                  <a16:creationId xmlns:a16="http://schemas.microsoft.com/office/drawing/2014/main" id="{0F209100-3FA5-D5B7-8390-52437897A019}"/>
                </a:ext>
              </a:extLst>
            </p:cNvPr>
            <p:cNvSpPr txBox="1">
              <a:spLocks/>
            </p:cNvSpPr>
            <p:nvPr/>
          </p:nvSpPr>
          <p:spPr>
            <a:xfrm>
              <a:off x="1180279" y="1414697"/>
              <a:ext cx="4532550" cy="1061535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0" lang="en-US" sz="1200" b="1" i="1" u="none" strike="noStrike" kern="120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Strategy A</a:t>
              </a:r>
            </a:p>
            <a:p>
              <a:r>
                <a:rPr lang="en-US" sz="1200" i="1" dirty="0">
                  <a:latin typeface="Calibri" panose="020F0502020204030204"/>
                </a:rPr>
                <a:t>Prior: dominance between peaks</a:t>
              </a:r>
            </a:p>
            <a:p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Peaks detection: </a:t>
              </a:r>
              <a:r>
                <a:rPr kumimoji="0" lang="en-US" sz="1200" i="1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find_peaks</a:t>
              </a:r>
              <a:r>
                <a:rPr kumimoji="0" lang="en-US" sz="120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built-in function </a:t>
              </a:r>
              <a:r>
                <a:rPr lang="en-US" sz="1200" i="1" dirty="0">
                  <a:latin typeface="Calibri" panose="020F0502020204030204"/>
                </a:rPr>
                <a:t>with prominence tuning applied on signal segments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indent="0">
                <a:buNone/>
              </a:pP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Segnaposto contenuto 2">
              <a:extLst>
                <a:ext uri="{FF2B5EF4-FFF2-40B4-BE49-F238E27FC236}">
                  <a16:creationId xmlns:a16="http://schemas.microsoft.com/office/drawing/2014/main" id="{2450980B-013D-F8C8-D762-54BB5075BD25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1414697"/>
              <a:ext cx="3613113" cy="570241"/>
            </a:xfrm>
            <a:prstGeom prst="rect">
              <a:avLst/>
            </a:prstGeom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lang="en-US" sz="1000" b="1" i="1" dirty="0">
                  <a:solidFill>
                    <a:schemeClr val="accent6"/>
                  </a:solidFill>
                  <a:latin typeface="Calibri" panose="020F0502020204030204"/>
                </a:rPr>
                <a:t>First model used</a:t>
              </a: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Prominence not fully explainable 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>
                <a:lnSpc>
                  <a:spcPct val="100000"/>
                </a:lnSpc>
                <a:buFont typeface="Wingdings" panose="05000000000000000000" pitchFamily="2" charset="2"/>
                <a:buChar char="ü"/>
              </a:pP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59" name="Connettore a gomito 58">
            <a:extLst>
              <a:ext uri="{FF2B5EF4-FFF2-40B4-BE49-F238E27FC236}">
                <a16:creationId xmlns:a16="http://schemas.microsoft.com/office/drawing/2014/main" id="{D793DF37-758E-F013-2C5C-1CCE92D2121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77277" y="1945465"/>
            <a:ext cx="603002" cy="20689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Connettore a gomito 63">
            <a:extLst>
              <a:ext uri="{FF2B5EF4-FFF2-40B4-BE49-F238E27FC236}">
                <a16:creationId xmlns:a16="http://schemas.microsoft.com/office/drawing/2014/main" id="{49B15BAB-D310-9E21-9FA6-F2491F930BA9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 flipV="1">
            <a:off x="577277" y="3185826"/>
            <a:ext cx="603002" cy="828543"/>
          </a:xfrm>
          <a:prstGeom prst="bentConnector3">
            <a:avLst>
              <a:gd name="adj1" fmla="val 72746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Connettore a gomito 66">
            <a:extLst>
              <a:ext uri="{FF2B5EF4-FFF2-40B4-BE49-F238E27FC236}">
                <a16:creationId xmlns:a16="http://schemas.microsoft.com/office/drawing/2014/main" id="{B1288C4F-528F-79D6-713D-DAFA8F9AC07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577277" y="4014369"/>
            <a:ext cx="582312" cy="1049110"/>
          </a:xfrm>
          <a:prstGeom prst="bentConnector3">
            <a:avLst>
              <a:gd name="adj1" fmla="val 50000"/>
            </a:avLst>
          </a:prstGeom>
          <a:ln>
            <a:solidFill>
              <a:srgbClr val="BEA3EF">
                <a:alpha val="9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78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A20E1-A2EE-3BA2-E20F-42F77DA2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E01017-BD9B-E506-CC30-CE028338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2: what if LOPOCV is performed?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D60FC1-2F35-C277-6BBE-785E73C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31</a:t>
            </a:fld>
            <a:endParaRPr lang="en-US"/>
          </a:p>
        </p:txBody>
      </p:sp>
      <p:pic>
        <p:nvPicPr>
          <p:cNvPr id="11" name="Immagine 10" descr="Immagine che contiene schermata, testo, quadrato, Rettangolo&#10;&#10;Descrizione generata automaticamente">
            <a:extLst>
              <a:ext uri="{FF2B5EF4-FFF2-40B4-BE49-F238E27FC236}">
                <a16:creationId xmlns:a16="http://schemas.microsoft.com/office/drawing/2014/main" id="{7D5F2744-75C6-CA09-199C-CDE6C134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6"/>
          <a:stretch/>
        </p:blipFill>
        <p:spPr>
          <a:xfrm>
            <a:off x="4882238" y="1860460"/>
            <a:ext cx="6071514" cy="2918092"/>
          </a:xfrm>
          <a:prstGeom prst="rect">
            <a:avLst/>
          </a:prstGeom>
        </p:spPr>
      </p:pic>
      <p:sp>
        <p:nvSpPr>
          <p:cNvPr id="27" name="Rettangolo 26">
            <a:extLst>
              <a:ext uri="{FF2B5EF4-FFF2-40B4-BE49-F238E27FC236}">
                <a16:creationId xmlns:a16="http://schemas.microsoft.com/office/drawing/2014/main" id="{EC6BDD00-C8B6-0A5A-43EE-8538A5CC49BC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4281787-DE27-39D9-7D98-2990E507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65" y="1504120"/>
            <a:ext cx="3866529" cy="4154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Instead of using a train/test split, one could try to match the inter-subject variability by using a </a:t>
            </a:r>
            <a:r>
              <a:rPr lang="en-US" sz="1200" b="1" dirty="0"/>
              <a:t>Leave One Patient Out Cross Validation </a:t>
            </a:r>
            <a:r>
              <a:rPr lang="en-US" sz="1200" dirty="0"/>
              <a:t>technique.</a:t>
            </a:r>
          </a:p>
          <a:p>
            <a:r>
              <a:rPr lang="en-US" sz="1200" dirty="0"/>
              <a:t>Iteratively, each patient is the test set while the others act as train set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200" dirty="0"/>
              <a:t>The CM and the metrics summary are reported on the right.</a:t>
            </a:r>
          </a:p>
          <a:p>
            <a:r>
              <a:rPr lang="en-US" sz="1200" dirty="0"/>
              <a:t>Metrics are comparable with the ones obtained with train/test split</a:t>
            </a:r>
          </a:p>
          <a:p>
            <a:pPr marL="0" indent="0">
              <a:buNone/>
            </a:pPr>
            <a:r>
              <a:rPr lang="en-US" sz="1200" dirty="0"/>
              <a:t>In addition, respect to train/test split, this strategy allow to check the number of </a:t>
            </a:r>
            <a:r>
              <a:rPr lang="en-US" sz="1200" b="1" dirty="0"/>
              <a:t>misclassified</a:t>
            </a:r>
            <a:r>
              <a:rPr lang="en-US" sz="1200" dirty="0"/>
              <a:t> </a:t>
            </a:r>
            <a:r>
              <a:rPr lang="en-US" sz="1200" b="1" dirty="0"/>
              <a:t>signals</a:t>
            </a:r>
            <a:r>
              <a:rPr lang="en-US" sz="1200" dirty="0"/>
              <a:t> </a:t>
            </a:r>
            <a:r>
              <a:rPr lang="en-US" sz="1200" b="1" dirty="0"/>
              <a:t>for</a:t>
            </a:r>
            <a:r>
              <a:rPr lang="en-US" sz="1200" dirty="0"/>
              <a:t> </a:t>
            </a:r>
            <a:r>
              <a:rPr lang="en-US" sz="1200" b="1" dirty="0"/>
              <a:t>each</a:t>
            </a:r>
            <a:r>
              <a:rPr lang="en-US" sz="1200" dirty="0"/>
              <a:t> </a:t>
            </a:r>
            <a:r>
              <a:rPr lang="en-US" sz="1200" b="1" dirty="0"/>
              <a:t>subject</a:t>
            </a:r>
            <a:r>
              <a:rPr lang="en-US" sz="1200" dirty="0"/>
              <a:t> and for each class.</a:t>
            </a:r>
          </a:p>
          <a:p>
            <a:r>
              <a:rPr lang="en-US" sz="1200" dirty="0"/>
              <a:t>Seems that some subjects carry the greatest number of misclassifications (1,3,4,6) from MAP A to MAP B</a:t>
            </a:r>
          </a:p>
          <a:p>
            <a:r>
              <a:rPr lang="en-US" sz="1200" dirty="0"/>
              <a:t>Moreover, same subjects have the highest rate of misclassification from MAP A to MAP C</a:t>
            </a:r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b="1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C298227-2F28-8C10-128F-0C787E351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3469" y="1606160"/>
            <a:ext cx="3398523" cy="291809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6C893A85-1B95-B1F2-83DB-7B181F369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995" y="1952156"/>
            <a:ext cx="3525735" cy="278626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5C61896-0155-0E52-054E-72F8007858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7340" y="1632114"/>
            <a:ext cx="7332253" cy="3106307"/>
          </a:xfrm>
          <a:prstGeom prst="rect">
            <a:avLst/>
          </a:prstGeom>
        </p:spPr>
      </p:pic>
      <p:sp>
        <p:nvSpPr>
          <p:cNvPr id="7" name="AutoShape 2">
            <a:extLst>
              <a:ext uri="{FF2B5EF4-FFF2-40B4-BE49-F238E27FC236}">
                <a16:creationId xmlns:a16="http://schemas.microsoft.com/office/drawing/2014/main" id="{440CA05B-5B14-C4A9-0834-B62FF40E0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9E04A8B2-8E32-A486-CAEE-0FC7E7B15AF8}"/>
              </a:ext>
            </a:extLst>
          </p:cNvPr>
          <p:cNvSpPr/>
          <p:nvPr/>
        </p:nvSpPr>
        <p:spPr>
          <a:xfrm>
            <a:off x="5730062" y="2494834"/>
            <a:ext cx="975965" cy="7596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AE1E4B0-3872-7BD0-2893-C09DB9FE50E5}"/>
              </a:ext>
            </a:extLst>
          </p:cNvPr>
          <p:cNvSpPr/>
          <p:nvPr/>
        </p:nvSpPr>
        <p:spPr>
          <a:xfrm>
            <a:off x="6780034" y="2494834"/>
            <a:ext cx="975965" cy="7596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10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6DF8E-F42D-5422-CA3B-CBFF0CA4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32CADB-B39B-B93D-1756-80002DDE9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3A: spaghetti plot of sub 1,3 MAP 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8F762B-BBAE-D8B9-D19B-D9270B96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3609EFB-059B-F4EA-A1A3-CBA4E08B3791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C5DFD21A-6024-F760-67C6-E42D77E6AA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893F3C3D-8B94-772F-C4CD-02D8AACB3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1" t="4269" r="8049" b="4269"/>
          <a:stretch/>
        </p:blipFill>
        <p:spPr>
          <a:xfrm>
            <a:off x="381816" y="1800094"/>
            <a:ext cx="5714184" cy="3257812"/>
          </a:xfrm>
          <a:prstGeom prst="rect">
            <a:avLst/>
          </a:prstGeom>
        </p:spPr>
      </p:pic>
      <p:pic>
        <p:nvPicPr>
          <p:cNvPr id="16" name="Immagine 15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BAC67F70-ACC7-0F74-3E7B-6D2F375FD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0" t="3539" r="8800" b="5146"/>
          <a:stretch/>
        </p:blipFill>
        <p:spPr>
          <a:xfrm>
            <a:off x="6248400" y="1812745"/>
            <a:ext cx="5714184" cy="3245161"/>
          </a:xfrm>
          <a:prstGeom prst="rect">
            <a:avLst/>
          </a:prstGeom>
        </p:spPr>
      </p:pic>
      <p:sp>
        <p:nvSpPr>
          <p:cNvPr id="17" name="Rettangolo 16">
            <a:extLst>
              <a:ext uri="{FF2B5EF4-FFF2-40B4-BE49-F238E27FC236}">
                <a16:creationId xmlns:a16="http://schemas.microsoft.com/office/drawing/2014/main" id="{47240800-D647-AE60-9494-37DE6A6F1E9B}"/>
              </a:ext>
            </a:extLst>
          </p:cNvPr>
          <p:cNvSpPr/>
          <p:nvPr/>
        </p:nvSpPr>
        <p:spPr>
          <a:xfrm>
            <a:off x="2264936" y="1812745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1 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F5B355AF-FF68-73FC-40BD-E9622C2E8B40}"/>
              </a:ext>
            </a:extLst>
          </p:cNvPr>
          <p:cNvSpPr/>
          <p:nvPr/>
        </p:nvSpPr>
        <p:spPr>
          <a:xfrm>
            <a:off x="8123192" y="1828439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3 </a:t>
            </a:r>
          </a:p>
        </p:txBody>
      </p:sp>
      <p:sp>
        <p:nvSpPr>
          <p:cNvPr id="19" name="Segnaposto contenuto 2">
            <a:extLst>
              <a:ext uri="{FF2B5EF4-FFF2-40B4-BE49-F238E27FC236}">
                <a16:creationId xmlns:a16="http://schemas.microsoft.com/office/drawing/2014/main" id="{DDBB6DDC-24D5-D41E-C7C2-2F987BDD8F42}"/>
              </a:ext>
            </a:extLst>
          </p:cNvPr>
          <p:cNvSpPr txBox="1">
            <a:spLocks/>
          </p:cNvSpPr>
          <p:nvPr/>
        </p:nvSpPr>
        <p:spPr>
          <a:xfrm>
            <a:off x="509072" y="5537408"/>
            <a:ext cx="7614120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Misclassification due to presence of peaks into the ventricular part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672059AE-8AE0-8295-0E0F-889E6CBCB07C}"/>
              </a:ext>
            </a:extLst>
          </p:cNvPr>
          <p:cNvSpPr/>
          <p:nvPr/>
        </p:nvSpPr>
        <p:spPr>
          <a:xfrm>
            <a:off x="3127248" y="2117545"/>
            <a:ext cx="612648" cy="1311455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B92AC94B-27D2-7B34-B8D5-71C7414CF82A}"/>
              </a:ext>
            </a:extLst>
          </p:cNvPr>
          <p:cNvSpPr/>
          <p:nvPr/>
        </p:nvSpPr>
        <p:spPr>
          <a:xfrm>
            <a:off x="8949770" y="2284117"/>
            <a:ext cx="612648" cy="1821393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348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C1143-466D-CF3B-9090-F9D2FA1C9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147F160-3014-6996-211E-EAE766EE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3B: spaghetti plot of sub 4,6 MAP 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9AA1BF-24D5-DFB0-030B-6A0B28BC4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C00E8DB-C9E5-0E10-044C-58B6EBB4A76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A47267D8-099F-E5D1-5F0B-B2D07D61EE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E0EFE8B-F340-EA1D-379D-F03A15B40A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9" t="3127" r="7382" b="4530"/>
          <a:stretch/>
        </p:blipFill>
        <p:spPr>
          <a:xfrm>
            <a:off x="381816" y="1812745"/>
            <a:ext cx="5714184" cy="3245161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ECC9897-5371-31F3-6108-1181D3DE6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" r="4805"/>
          <a:stretch/>
        </p:blipFill>
        <p:spPr>
          <a:xfrm>
            <a:off x="6248400" y="1812745"/>
            <a:ext cx="5714184" cy="3245161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9949E6CF-B3F0-A4CB-1CD3-129A4C922E90}"/>
              </a:ext>
            </a:extLst>
          </p:cNvPr>
          <p:cNvSpPr/>
          <p:nvPr/>
        </p:nvSpPr>
        <p:spPr>
          <a:xfrm>
            <a:off x="2264936" y="1812745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4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D902FFC0-2F38-AD88-D4D0-8D975FFB9B53}"/>
              </a:ext>
            </a:extLst>
          </p:cNvPr>
          <p:cNvSpPr/>
          <p:nvPr/>
        </p:nvSpPr>
        <p:spPr>
          <a:xfrm>
            <a:off x="8123192" y="1828439"/>
            <a:ext cx="23344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/>
                </a:solidFill>
              </a:rPr>
              <a:t>After Alignment sub 6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D96901A-4851-45EC-5EED-B1EB51DA7CDB}"/>
              </a:ext>
            </a:extLst>
          </p:cNvPr>
          <p:cNvSpPr/>
          <p:nvPr/>
        </p:nvSpPr>
        <p:spPr>
          <a:xfrm>
            <a:off x="3072384" y="2749447"/>
            <a:ext cx="603504" cy="1991009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064F835-CDE3-7757-A5CB-E2EBE97DA88A}"/>
              </a:ext>
            </a:extLst>
          </p:cNvPr>
          <p:cNvSpPr/>
          <p:nvPr/>
        </p:nvSpPr>
        <p:spPr>
          <a:xfrm>
            <a:off x="8819961" y="2246120"/>
            <a:ext cx="603504" cy="1991009"/>
          </a:xfrm>
          <a:prstGeom prst="rect">
            <a:avLst/>
          </a:prstGeom>
          <a:solidFill>
            <a:srgbClr val="F0AC3E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E601D489-5412-865C-A444-35EAEEB8C249}"/>
              </a:ext>
            </a:extLst>
          </p:cNvPr>
          <p:cNvSpPr txBox="1">
            <a:spLocks/>
          </p:cNvSpPr>
          <p:nvPr/>
        </p:nvSpPr>
        <p:spPr>
          <a:xfrm>
            <a:off x="509072" y="5537408"/>
            <a:ext cx="7614120" cy="304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Misclassification due to presence of peaks into the ventricular part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43738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CBAFEDB-F0C6-0CF5-08C0-D0CF4F875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7A9C7D-E10E-117A-A1A0-B52E8B06F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4: What if ventricular phase is limited?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5D8B5E-F26A-1D3D-57D5-25014B104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34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1829765-5D7F-301C-147B-F8CA2FBA539A}"/>
              </a:ext>
            </a:extLst>
          </p:cNvPr>
          <p:cNvSpPr txBox="1">
            <a:spLocks/>
          </p:cNvSpPr>
          <p:nvPr/>
        </p:nvSpPr>
        <p:spPr>
          <a:xfrm>
            <a:off x="319339" y="1679311"/>
            <a:ext cx="4602489" cy="379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 far ventricular phase is defined as whatever follows 0.42 seconds, but some signals have evident artifacts from 0.6 seconds 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So, if the ventricular segment is defined as</a:t>
            </a:r>
          </a:p>
          <a:p>
            <a:pPr marL="0" indent="0">
              <a:buNone/>
            </a:pPr>
            <a:r>
              <a:rPr lang="en-US" sz="1400" i="1" dirty="0"/>
              <a:t>Ventricular phase: </a:t>
            </a:r>
            <a:r>
              <a:rPr lang="en-US" sz="1400" i="1" dirty="0">
                <a:solidFill>
                  <a:srgbClr val="7030A0"/>
                </a:solidFill>
              </a:rPr>
              <a:t>abs</a:t>
            </a:r>
            <a:r>
              <a:rPr lang="en-US" sz="1400" i="1" dirty="0"/>
              <a:t>(</a:t>
            </a:r>
            <a:r>
              <a:rPr lang="en-US" sz="1400" i="1" dirty="0">
                <a:solidFill>
                  <a:srgbClr val="00B0F0"/>
                </a:solidFill>
              </a:rPr>
              <a:t>record</a:t>
            </a:r>
            <a:r>
              <a:rPr lang="en-US" sz="1400" i="1" dirty="0"/>
              <a:t>[t=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400" i="1" dirty="0"/>
              <a:t> : t=</a:t>
            </a:r>
            <a:r>
              <a:rPr lang="en-US" sz="1400" i="1" dirty="0">
                <a:solidFill>
                  <a:schemeClr val="accent6">
                    <a:lumMod val="75000"/>
                  </a:schemeClr>
                </a:solidFill>
              </a:rPr>
              <a:t>0.60</a:t>
            </a:r>
            <a:r>
              <a:rPr lang="en-US" sz="1400" i="1" dirty="0"/>
              <a:t> ])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would performance increase?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There are some improvements </a:t>
            </a:r>
            <a:r>
              <a:rPr lang="en-US" sz="1600" dirty="0"/>
              <a:t>quantifiable with CM, performance metrics and, using LOPOCV,  table of misclassified signals for each subject.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D4F8AAA-9220-01D3-DAFC-FC57694BA4AA}"/>
              </a:ext>
            </a:extLst>
          </p:cNvPr>
          <p:cNvGrpSpPr/>
          <p:nvPr/>
        </p:nvGrpSpPr>
        <p:grpSpPr>
          <a:xfrm>
            <a:off x="5614540" y="1679311"/>
            <a:ext cx="5714184" cy="3245161"/>
            <a:chOff x="5614540" y="1679311"/>
            <a:chExt cx="5714184" cy="3245161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095B4A2C-1DAA-90DA-5EAA-C3512E5D80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39" t="3127" r="7382" b="4530"/>
            <a:stretch/>
          </p:blipFill>
          <p:spPr>
            <a:xfrm>
              <a:off x="5614540" y="1679311"/>
              <a:ext cx="5714184" cy="3245161"/>
            </a:xfrm>
            <a:prstGeom prst="rect">
              <a:avLst/>
            </a:prstGeom>
          </p:spPr>
        </p:pic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73284FB6-A866-2D5B-66A4-0025C506DE3E}"/>
                </a:ext>
              </a:extLst>
            </p:cNvPr>
            <p:cNvSpPr/>
            <p:nvPr/>
          </p:nvSpPr>
          <p:spPr>
            <a:xfrm>
              <a:off x="7497660" y="1679311"/>
              <a:ext cx="2334495" cy="3048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>
                  <a:solidFill>
                    <a:schemeClr val="tx1"/>
                  </a:solidFill>
                </a:rPr>
                <a:t>After Alignment sub 4 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CDCD65F6-6AC0-C456-F85B-48B6017C535E}"/>
              </a:ext>
            </a:extLst>
          </p:cNvPr>
          <p:cNvGrpSpPr/>
          <p:nvPr/>
        </p:nvGrpSpPr>
        <p:grpSpPr>
          <a:xfrm>
            <a:off x="9046464" y="2054352"/>
            <a:ext cx="2154935" cy="2548128"/>
            <a:chOff x="9046464" y="2054352"/>
            <a:chExt cx="2154935" cy="2548128"/>
          </a:xfrm>
        </p:grpSpPr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0899A608-B2FC-0926-3A52-562D6CD99AB8}"/>
                </a:ext>
              </a:extLst>
            </p:cNvPr>
            <p:cNvCxnSpPr/>
            <p:nvPr/>
          </p:nvCxnSpPr>
          <p:spPr>
            <a:xfrm flipV="1">
              <a:off x="9046464" y="2054352"/>
              <a:ext cx="0" cy="2548128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Segno di moltiplicazione 9">
              <a:extLst>
                <a:ext uri="{FF2B5EF4-FFF2-40B4-BE49-F238E27FC236}">
                  <a16:creationId xmlns:a16="http://schemas.microsoft.com/office/drawing/2014/main" id="{0D80A999-07E7-4726-4F82-685CE966E1B4}"/>
                </a:ext>
              </a:extLst>
            </p:cNvPr>
            <p:cNvSpPr/>
            <p:nvPr/>
          </p:nvSpPr>
          <p:spPr>
            <a:xfrm>
              <a:off x="9172248" y="2710579"/>
              <a:ext cx="2029151" cy="1182624"/>
            </a:xfrm>
            <a:prstGeom prst="mathMultiply">
              <a:avLst>
                <a:gd name="adj1" fmla="val 954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18947EDF-12ED-FC6A-F22E-DA4B5DB43222}"/>
              </a:ext>
            </a:extLst>
          </p:cNvPr>
          <p:cNvGrpSpPr/>
          <p:nvPr/>
        </p:nvGrpSpPr>
        <p:grpSpPr>
          <a:xfrm>
            <a:off x="5382269" y="1518594"/>
            <a:ext cx="6178726" cy="4749217"/>
            <a:chOff x="5149998" y="1495040"/>
            <a:chExt cx="6178726" cy="4749217"/>
          </a:xfrm>
        </p:grpSpPr>
        <p:pic>
          <p:nvPicPr>
            <p:cNvPr id="15" name="Immagine 14" descr="Immagine che contiene testo, schermata, diagramma, numero&#10;&#10;Descrizione generata automaticamente">
              <a:extLst>
                <a:ext uri="{FF2B5EF4-FFF2-40B4-BE49-F238E27FC236}">
                  <a16:creationId xmlns:a16="http://schemas.microsoft.com/office/drawing/2014/main" id="{0C097E57-705C-FE2B-91BE-8F5D5CD75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49998" y="1495040"/>
              <a:ext cx="2860145" cy="2455822"/>
            </a:xfrm>
            <a:prstGeom prst="rect">
              <a:avLst/>
            </a:prstGeom>
          </p:spPr>
        </p:pic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FA8B302-623F-2A90-C37B-3490F3169624}"/>
                </a:ext>
              </a:extLst>
            </p:cNvPr>
            <p:cNvGrpSpPr/>
            <p:nvPr/>
          </p:nvGrpSpPr>
          <p:grpSpPr>
            <a:xfrm>
              <a:off x="8376067" y="1679310"/>
              <a:ext cx="2952657" cy="1971596"/>
              <a:chOff x="8376067" y="1679310"/>
              <a:chExt cx="2952657" cy="1971596"/>
            </a:xfrm>
          </p:grpSpPr>
          <p:pic>
            <p:nvPicPr>
              <p:cNvPr id="17" name="Immagine 16" descr="Immagine che contiene testo, numero, schermata, Carattere&#10;&#10;Descrizione generata automaticamente">
                <a:extLst>
                  <a:ext uri="{FF2B5EF4-FFF2-40B4-BE49-F238E27FC236}">
                    <a16:creationId xmlns:a16="http://schemas.microsoft.com/office/drawing/2014/main" id="{2B52AAAA-D5DE-E349-4AF7-4CC132DBF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9678"/>
              <a:stretch/>
            </p:blipFill>
            <p:spPr>
              <a:xfrm>
                <a:off x="8376067" y="1679310"/>
                <a:ext cx="2952657" cy="1971596"/>
              </a:xfrm>
              <a:prstGeom prst="rect">
                <a:avLst/>
              </a:prstGeom>
            </p:spPr>
          </p:pic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2C9A7D74-9CB6-59E3-40E0-0740F1504154}"/>
                  </a:ext>
                </a:extLst>
              </p:cNvPr>
              <p:cNvSpPr/>
              <p:nvPr/>
            </p:nvSpPr>
            <p:spPr>
              <a:xfrm>
                <a:off x="9193531" y="2609850"/>
                <a:ext cx="1550127" cy="281940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DF3C4F72-FC58-78C3-F76F-5EF96D66A330}"/>
                </a:ext>
              </a:extLst>
            </p:cNvPr>
            <p:cNvGrpSpPr/>
            <p:nvPr/>
          </p:nvGrpSpPr>
          <p:grpSpPr>
            <a:xfrm>
              <a:off x="5518975" y="3999832"/>
              <a:ext cx="5714184" cy="2244425"/>
              <a:chOff x="5518975" y="3999832"/>
              <a:chExt cx="5714184" cy="2244425"/>
            </a:xfrm>
          </p:grpSpPr>
          <p:pic>
            <p:nvPicPr>
              <p:cNvPr id="21" name="Immagine 20" descr="Immagine che contiene testo, numero, Carattere, linea&#10;&#10;Descrizione generata automaticamente">
                <a:extLst>
                  <a:ext uri="{FF2B5EF4-FFF2-40B4-BE49-F238E27FC236}">
                    <a16:creationId xmlns:a16="http://schemas.microsoft.com/office/drawing/2014/main" id="{51D128B9-8952-CDB4-902D-76D696E61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7286"/>
              <a:stretch/>
            </p:blipFill>
            <p:spPr>
              <a:xfrm>
                <a:off x="5518975" y="3999832"/>
                <a:ext cx="5714184" cy="2244425"/>
              </a:xfrm>
              <a:prstGeom prst="rect">
                <a:avLst/>
              </a:prstGeom>
            </p:spPr>
          </p:pic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1095582D-9B4E-0FCF-5638-0214E1ADBC16}"/>
                  </a:ext>
                </a:extLst>
              </p:cNvPr>
              <p:cNvSpPr/>
              <p:nvPr/>
            </p:nvSpPr>
            <p:spPr>
              <a:xfrm>
                <a:off x="6368576" y="4973442"/>
                <a:ext cx="799304" cy="281940"/>
              </a:xfrm>
              <a:prstGeom prst="rect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6171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CE21ACA-499E-C192-2C10-C2838AA43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BF3C80-69DE-C40F-1DBD-1577B753A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Appendix 5: are peaks subject specific?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E718B6-60D7-2E61-5C2A-704A0312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t>35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78CBD7F-8FD3-B4F3-21A3-6F40F84635E5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602489" cy="37979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By evaluating the ratio between the atrial peak and the ventricular peak one could try to find out if there are differences between MAP A and MAP B into this feature.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From boxplots seems that this feature could be slightly discriminative, even if a certain grade of overlap can be recognized.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Such fact suggest that the ratio between peaks might be subject specific.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6" name="Immagine 5" descr="Immagine che contiene testo, schermata, diagramma, schermo&#10;&#10;Descrizione generata automaticamente">
            <a:extLst>
              <a:ext uri="{FF2B5EF4-FFF2-40B4-BE49-F238E27FC236}">
                <a16:creationId xmlns:a16="http://schemas.microsoft.com/office/drawing/2014/main" id="{9CBDFECC-B721-94C1-6C0A-6DD8B05DE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255" y="1506527"/>
            <a:ext cx="5535872" cy="409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779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So far: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A filtering pipeline has been proposed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 have been aligned respect to a common point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Data have been cleaned from misleading signals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i="1" dirty="0"/>
              <a:t>Now it’s possible to proceed with building a Heuristic Classifier.</a:t>
            </a:r>
            <a:endParaRPr lang="en-US" sz="1800" b="1" i="1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0037A-6348-A530-4DFE-06EFCF033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DDA5B0-F3C6-2136-8714-EDAFD908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495740-A668-293E-9C22-3C707D63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i="1" dirty="0"/>
              <a:t>Which model could act as baseline?</a:t>
            </a:r>
          </a:p>
          <a:p>
            <a:r>
              <a:rPr lang="en-US" sz="16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</a:t>
            </a:r>
            <a:r>
              <a:rPr lang="en-US" sz="1800" i="1" dirty="0"/>
              <a:t>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</a:t>
            </a:r>
            <a:r>
              <a:rPr lang="en-US" sz="1800" i="1" dirty="0"/>
              <a:t>a logical set of rules to classify roving signals </a:t>
            </a:r>
            <a:r>
              <a:rPr lang="en-US" sz="1800" dirty="0"/>
              <a:t>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B8B43B-EFFA-B5AA-E02E-D0D4ECCC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61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6220C-2C75-2D98-9247-405241B2A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CB8EB-3A08-03DF-ED3E-B54F9A7F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39B339-C9EC-F072-6879-36C2A194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Data preparation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 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Appendices</a:t>
            </a: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474399-41D3-67D6-CF84-BF6D7927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75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C48D73DA-5324-38E2-69C0-67312D46F6AC}"/>
              </a:ext>
            </a:extLst>
          </p:cNvPr>
          <p:cNvSpPr/>
          <p:nvPr/>
        </p:nvSpPr>
        <p:spPr>
          <a:xfrm>
            <a:off x="883600" y="1920641"/>
            <a:ext cx="2711805" cy="418699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1980839"/>
            <a:ext cx="4185712" cy="1091791"/>
            <a:chOff x="50292" y="1980839"/>
            <a:chExt cx="4185712" cy="1091791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1980839"/>
              <a:ext cx="3550204" cy="881233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5453</TotalTime>
  <Words>2181</Words>
  <Application>Microsoft Office PowerPoint</Application>
  <PresentationFormat>Widescreen</PresentationFormat>
  <Paragraphs>402</Paragraphs>
  <Slides>35</Slides>
  <Notes>34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0" baseType="lpstr">
      <vt:lpstr>Aptos</vt:lpstr>
      <vt:lpstr>Arial</vt:lpstr>
      <vt:lpstr>Calibri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Time thresholds</vt:lpstr>
      <vt:lpstr>Are peaks discriminative?</vt:lpstr>
      <vt:lpstr>Outline </vt:lpstr>
      <vt:lpstr>Data preparation: sub 2 exclusion</vt:lpstr>
      <vt:lpstr>Outline </vt:lpstr>
      <vt:lpstr>Heuristic classifier 1: atrial peak thresholding</vt:lpstr>
      <vt:lpstr>Heuristic classifier 1: atrial peak thresholding</vt:lpstr>
      <vt:lpstr>Outline </vt:lpstr>
      <vt:lpstr>Heuristic classifier: results on original signals</vt:lpstr>
      <vt:lpstr>1 VS 1 classification result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Outline </vt:lpstr>
      <vt:lpstr>Conclusions</vt:lpstr>
      <vt:lpstr>Outline </vt:lpstr>
      <vt:lpstr>Appendix 1: have been tried other strategies?</vt:lpstr>
      <vt:lpstr>Appendix 2: what if LOPOCV is performed?</vt:lpstr>
      <vt:lpstr>Appendix 3A: spaghetti plot of sub 1,3 MAP A</vt:lpstr>
      <vt:lpstr>Appendix 3B: spaghetti plot of sub 4,6 MAP A</vt:lpstr>
      <vt:lpstr>Appendix 4: What if ventricular phase is limited?</vt:lpstr>
      <vt:lpstr>Appendix 5: are peaks subject specific?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123</cp:revision>
  <dcterms:created xsi:type="dcterms:W3CDTF">2024-05-22T12:11:36Z</dcterms:created>
  <dcterms:modified xsi:type="dcterms:W3CDTF">2024-11-10T09:33:31Z</dcterms:modified>
</cp:coreProperties>
</file>