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573" r:id="rId2"/>
    <p:sldId id="574" r:id="rId3"/>
    <p:sldId id="649" r:id="rId4"/>
    <p:sldId id="631" r:id="rId5"/>
    <p:sldId id="650" r:id="rId6"/>
    <p:sldId id="634" r:id="rId7"/>
    <p:sldId id="644" r:id="rId8"/>
    <p:sldId id="656" r:id="rId9"/>
    <p:sldId id="632" r:id="rId10"/>
    <p:sldId id="657" r:id="rId11"/>
    <p:sldId id="651" r:id="rId12"/>
    <p:sldId id="635" r:id="rId13"/>
    <p:sldId id="646" r:id="rId14"/>
    <p:sldId id="647" r:id="rId15"/>
    <p:sldId id="652" r:id="rId16"/>
    <p:sldId id="636" r:id="rId17"/>
    <p:sldId id="648" r:id="rId18"/>
    <p:sldId id="655" r:id="rId19"/>
    <p:sldId id="654" r:id="rId20"/>
    <p:sldId id="653" r:id="rId21"/>
    <p:sldId id="600" r:id="rId22"/>
    <p:sldId id="5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10/10/2024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8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1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58F4-6BE7-6F24-54DD-D3393C9D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7469CCE-5CD6-5B99-8EEA-0CC4C33C3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F38909-5DD0-0ECD-B2D8-ED599DFA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C45832-7570-9CDE-14D9-054107FA2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379C4-296E-50C0-B70B-D0AB30C8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1D6493-43E5-E8B0-403F-B58A9DB36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91C70F-C0E5-D64C-9272-3E9A8533F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F5DEC7-1BC7-00CC-8550-E59050C8A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Preprocessing, spectral analysis and alignment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9BAC-5643-5839-B9CD-3C02AAC8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975F5-B36B-7632-23A7-EBBAFF21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on preprocessing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5F77B-177C-5C09-7788-864687FE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6"/>
            <a:ext cx="10098024" cy="292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robust preprocessing pipeline it has been evaluated on ECG signals: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Simulated environment leads to good results, open the door for a real-life scenario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Didactical examples enhancing the usage of DWT + BP strategy, choice even supported by literature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AVNRT data require little adaptations of the pipeline. In this case, high frequency components of some signal present in the database are very muted.</a:t>
            </a:r>
          </a:p>
          <a:p>
            <a:pPr marL="0" indent="0">
              <a:buNone/>
            </a:pPr>
            <a:r>
              <a:rPr lang="en-US" sz="1600" dirty="0"/>
              <a:t>In conclusion, DWT + BP pipeline is a strong and reliable tool that can be used in the following steps. Two aspects should also be considered when choosing whether to apply preprocessing: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Presence of previously made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Nature and typology of features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B26042-64F7-185C-2555-5FB6AC7C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5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estimation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531571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Spectrum estimation can be done following different strategies:</a:t>
            </a:r>
          </a:p>
          <a:p>
            <a:r>
              <a:rPr lang="en-US" sz="1400" b="1" dirty="0"/>
              <a:t>Parametric</a:t>
            </a:r>
            <a:r>
              <a:rPr lang="en-US" sz="1400" dirty="0"/>
              <a:t> strategies: i.e., AR estimation</a:t>
            </a:r>
          </a:p>
          <a:p>
            <a:pPr lvl="1"/>
            <a:r>
              <a:rPr lang="en-US" sz="1100" dirty="0"/>
              <a:t>Require zero mean, stationary signals</a:t>
            </a:r>
          </a:p>
          <a:p>
            <a:pPr lvl="1"/>
            <a:r>
              <a:rPr lang="en-US" sz="1100" dirty="0"/>
              <a:t>Consistent and not windowed spectrum estimation</a:t>
            </a:r>
          </a:p>
          <a:p>
            <a:pPr lvl="1"/>
            <a:r>
              <a:rPr lang="en-US" sz="1100" dirty="0"/>
              <a:t>Easy and fast application</a:t>
            </a:r>
          </a:p>
          <a:p>
            <a:pPr lvl="1"/>
            <a:r>
              <a:rPr lang="en-US" sz="1100" dirty="0"/>
              <a:t>Order choice and parameters estimator are crucial</a:t>
            </a:r>
          </a:p>
          <a:p>
            <a:r>
              <a:rPr lang="en-US" sz="1400" b="1" dirty="0"/>
              <a:t>Non-Parametric</a:t>
            </a:r>
            <a:r>
              <a:rPr lang="en-US" sz="1400" dirty="0"/>
              <a:t> Strategies: i.e., Spectrogram or Welch estimation</a:t>
            </a:r>
          </a:p>
          <a:p>
            <a:pPr lvl="1"/>
            <a:r>
              <a:rPr lang="en-US" sz="1100" dirty="0"/>
              <a:t>Tend to be noisy</a:t>
            </a:r>
          </a:p>
          <a:p>
            <a:pPr lvl="1"/>
            <a:r>
              <a:rPr lang="en-US" sz="1100" dirty="0"/>
              <a:t>Could require windowing</a:t>
            </a:r>
          </a:p>
          <a:p>
            <a:pPr lvl="1"/>
            <a:r>
              <a:rPr lang="en-US" sz="1100" dirty="0"/>
              <a:t>Easy and fast application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Literature suggest the usage of Non-parametric strategies on ECG signals, but it’s clearly a trade off:</a:t>
            </a:r>
          </a:p>
          <a:p>
            <a:r>
              <a:rPr lang="en-US" sz="1400" dirty="0"/>
              <a:t>On one hand, AR estimation cannot be used because of non-verification of the signal hypothesis: ECG signals are not stationary.</a:t>
            </a:r>
          </a:p>
          <a:p>
            <a:r>
              <a:rPr lang="en-US" sz="1400" dirty="0"/>
              <a:t>On the other hand, Non-parametric strategies are noisy and hard to interpretate.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39656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381095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The proposed spectrum estimation </a:t>
            </a:r>
            <a:r>
              <a:rPr lang="en-US" sz="1400" b="1" dirty="0">
                <a:latin typeface="+mj-lt"/>
              </a:rPr>
              <a:t>pipeline</a:t>
            </a:r>
            <a:r>
              <a:rPr lang="en-US" sz="1400" dirty="0">
                <a:latin typeface="+mj-lt"/>
              </a:rPr>
              <a:t> has been </a:t>
            </a:r>
            <a:r>
              <a:rPr lang="en-US" sz="1400" b="1" dirty="0">
                <a:latin typeface="+mj-lt"/>
              </a:rPr>
              <a:t>tested</a:t>
            </a:r>
            <a:r>
              <a:rPr lang="en-US" sz="1400" dirty="0">
                <a:latin typeface="+mj-lt"/>
              </a:rPr>
              <a:t> on well-know </a:t>
            </a:r>
            <a:r>
              <a:rPr lang="en-US" sz="1400" b="1" dirty="0">
                <a:latin typeface="+mj-lt"/>
              </a:rPr>
              <a:t>external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data</a:t>
            </a:r>
            <a:r>
              <a:rPr lang="en-US" sz="1400" dirty="0">
                <a:latin typeface="+mj-lt"/>
              </a:rPr>
              <a:t> (</a:t>
            </a:r>
            <a:r>
              <a:rPr lang="en-US" sz="1400" b="1" dirty="0">
                <a:latin typeface="+mj-lt"/>
              </a:rPr>
              <a:t>didactical</a:t>
            </a:r>
            <a:r>
              <a:rPr lang="en-US" sz="1400" dirty="0">
                <a:latin typeface="+mj-lt"/>
              </a:rPr>
              <a:t>) and </a:t>
            </a:r>
            <a:r>
              <a:rPr lang="en-US" sz="1400" b="1" dirty="0">
                <a:latin typeface="+mj-lt"/>
              </a:rPr>
              <a:t>compared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with</a:t>
            </a:r>
            <a:r>
              <a:rPr lang="en-US" sz="1400" dirty="0">
                <a:latin typeface="+mj-lt"/>
              </a:rPr>
              <a:t> the more used  </a:t>
            </a:r>
            <a:r>
              <a:rPr lang="en-US" sz="1400" b="1" dirty="0">
                <a:latin typeface="+mj-lt"/>
              </a:rPr>
              <a:t>Spectrogram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Welch</a:t>
            </a:r>
            <a:r>
              <a:rPr lang="en-US" sz="1400" dirty="0">
                <a:latin typeface="+mj-lt"/>
              </a:rPr>
              <a:t> spectrogram.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Each </a:t>
            </a:r>
            <a:r>
              <a:rPr lang="en-US" sz="1400" b="1" dirty="0">
                <a:latin typeface="+mj-lt"/>
              </a:rPr>
              <a:t>subplot</a:t>
            </a:r>
            <a:r>
              <a:rPr lang="en-US" sz="1400" dirty="0">
                <a:latin typeface="+mj-lt"/>
              </a:rPr>
              <a:t> correspond to a </a:t>
            </a:r>
            <a:r>
              <a:rPr lang="en-US" sz="1400" b="1" dirty="0">
                <a:latin typeface="+mj-lt"/>
              </a:rPr>
              <a:t>spectrum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evaluation</a:t>
            </a:r>
            <a:r>
              <a:rPr lang="en-US" sz="1400" dirty="0">
                <a:latin typeface="+mj-lt"/>
              </a:rPr>
              <a:t> of a </a:t>
            </a:r>
            <a:r>
              <a:rPr lang="en-US" sz="1400" b="1" dirty="0">
                <a:latin typeface="+mj-lt"/>
              </a:rPr>
              <a:t>HF noise corrupted signal</a:t>
            </a:r>
            <a:r>
              <a:rPr lang="en-US" sz="1400" dirty="0">
                <a:latin typeface="+mj-lt"/>
              </a:rPr>
              <a:t> with an </a:t>
            </a:r>
            <a:r>
              <a:rPr lang="en-US" sz="1400" b="1" dirty="0">
                <a:latin typeface="+mj-lt"/>
              </a:rPr>
              <a:t>increased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number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latin typeface="+mj-lt"/>
              </a:rPr>
              <a:t>points</a:t>
            </a:r>
            <a:r>
              <a:rPr lang="en-US" sz="1400" dirty="0">
                <a:latin typeface="+mj-lt"/>
              </a:rPr>
              <a:t> (i.e., beats) </a:t>
            </a:r>
            <a:r>
              <a:rPr lang="en-US" sz="1400" b="1" dirty="0">
                <a:latin typeface="+mj-lt"/>
              </a:rPr>
              <a:t>filtered</a:t>
            </a:r>
            <a:r>
              <a:rPr lang="en-US" sz="1400" dirty="0">
                <a:latin typeface="+mj-lt"/>
              </a:rPr>
              <a:t> with the proposed pipeline.</a:t>
            </a:r>
          </a:p>
          <a:p>
            <a:r>
              <a:rPr lang="en-US" sz="1400" dirty="0">
                <a:latin typeface="+mj-lt"/>
              </a:rPr>
              <a:t>Burg and LS estimators converge, but AR spectrums, Welch spectrums and spectrograms does not lead to comparable results. </a:t>
            </a:r>
          </a:p>
          <a:p>
            <a:r>
              <a:rPr lang="en-US" sz="1400" dirty="0">
                <a:latin typeface="+mj-lt"/>
              </a:rPr>
              <a:t>AR estimation seems to underestimate the signal, thus AR spectrum peaks are not aligned with the Welch ones.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Moreover, by changing the order, AR spectrum peaks moves, leading to the conclusion that AR </a:t>
            </a:r>
            <a:r>
              <a:rPr lang="en-US" sz="1400" b="1" dirty="0">
                <a:latin typeface="+mj-lt"/>
              </a:rPr>
              <a:t>spectral estimation does not provide satisfactory results</a:t>
            </a:r>
            <a:r>
              <a:rPr lang="en-US" sz="14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Spectrum estimation is still an open problem to be investigated in the future.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B12FDD-3F65-15BF-407F-077C60A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33196" y="4983790"/>
            <a:ext cx="3720208" cy="1346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826A9E-C5D4-B6A3-7447-200663D18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8416" b="4140"/>
          <a:stretch/>
        </p:blipFill>
        <p:spPr>
          <a:xfrm>
            <a:off x="4614918" y="1483469"/>
            <a:ext cx="7449256" cy="4469462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A9432A-9FE4-B09F-B378-E0FFC196DEEF}"/>
              </a:ext>
            </a:extLst>
          </p:cNvPr>
          <p:cNvGrpSpPr/>
          <p:nvPr/>
        </p:nvGrpSpPr>
        <p:grpSpPr>
          <a:xfrm>
            <a:off x="5202819" y="2006844"/>
            <a:ext cx="6589165" cy="3781928"/>
            <a:chOff x="4962918" y="2512202"/>
            <a:chExt cx="5788971" cy="3313891"/>
          </a:xfrm>
        </p:grpSpPr>
        <p:pic>
          <p:nvPicPr>
            <p:cNvPr id="8" name="Immagine 7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28624416-1B23-C1A0-A80A-76D1FE19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509" r="8834" b="5455"/>
            <a:stretch/>
          </p:blipFill>
          <p:spPr>
            <a:xfrm>
              <a:off x="4962918" y="2512202"/>
              <a:ext cx="5788971" cy="3313891"/>
            </a:xfrm>
            <a:prstGeom prst="rect">
              <a:avLst/>
            </a:prstGeom>
          </p:spPr>
        </p:pic>
        <p:pic>
          <p:nvPicPr>
            <p:cNvPr id="9" name="Immagine 8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BE3E9444-6743-DBC0-EA91-66BFD2B5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8" t="6395" r="8834" b="70720"/>
            <a:stretch/>
          </p:blipFill>
          <p:spPr>
            <a:xfrm>
              <a:off x="9405622" y="3538966"/>
              <a:ext cx="1346267" cy="1499871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6358779-AE34-740A-83A8-5F0C3B72140C}"/>
                </a:ext>
              </a:extLst>
            </p:cNvPr>
            <p:cNvSpPr/>
            <p:nvPr/>
          </p:nvSpPr>
          <p:spPr>
            <a:xfrm>
              <a:off x="9915077" y="2555906"/>
              <a:ext cx="820393" cy="10295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9249606-4E04-E41D-F100-4F91EC080380}"/>
                </a:ext>
              </a:extLst>
            </p:cNvPr>
            <p:cNvSpPr/>
            <p:nvPr/>
          </p:nvSpPr>
          <p:spPr>
            <a:xfrm>
              <a:off x="8625773" y="2780065"/>
              <a:ext cx="1289304" cy="2468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LS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comments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3847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Now a dilemma arises:</a:t>
            </a:r>
          </a:p>
          <a:p>
            <a:r>
              <a:rPr lang="en-US" sz="1400" dirty="0"/>
              <a:t>On one hand, is known that </a:t>
            </a:r>
            <a:r>
              <a:rPr lang="en-US" sz="1400" b="1" dirty="0"/>
              <a:t>spectral</a:t>
            </a:r>
            <a:r>
              <a:rPr lang="en-US" sz="1400" dirty="0"/>
              <a:t> </a:t>
            </a:r>
            <a:r>
              <a:rPr lang="en-US" sz="1400" b="1" dirty="0"/>
              <a:t>estimation</a:t>
            </a:r>
            <a:r>
              <a:rPr lang="en-US" sz="1400" dirty="0"/>
              <a:t> could </a:t>
            </a:r>
            <a:r>
              <a:rPr lang="en-US" sz="1400" b="1" dirty="0"/>
              <a:t>leave</a:t>
            </a:r>
            <a:r>
              <a:rPr lang="en-US" sz="1400" dirty="0"/>
              <a:t>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insights</a:t>
            </a:r>
            <a:r>
              <a:rPr lang="en-US" sz="1400" dirty="0"/>
              <a:t> on the data characteristics</a:t>
            </a:r>
          </a:p>
          <a:p>
            <a:r>
              <a:rPr lang="en-US" sz="1400" dirty="0"/>
              <a:t>On the other hand, traditional methods have inner limitations that discourage (or even preclude) their usage.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are there </a:t>
            </a:r>
            <a:r>
              <a:rPr lang="en-US" sz="1400" b="1" dirty="0"/>
              <a:t>other methods </a:t>
            </a:r>
            <a:r>
              <a:rPr lang="en-US" sz="1400" dirty="0"/>
              <a:t>that can be used?</a:t>
            </a:r>
          </a:p>
          <a:p>
            <a:r>
              <a:rPr lang="en-US" sz="1400" dirty="0"/>
              <a:t>As done in other studies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r>
              <a:rPr lang="en-US" sz="1400" dirty="0"/>
              <a:t>, from FFT spectrums could be extracted some distributional features (e.g., Spectrum density in certain sub-bands)</a:t>
            </a:r>
          </a:p>
          <a:p>
            <a:r>
              <a:rPr lang="en-US" sz="1400" dirty="0"/>
              <a:t>There are spectrum estimation techniques build to treat correctly semi-periodic signals as ECG, i.e., eigen-based methods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[4]</a:t>
            </a:r>
          </a:p>
          <a:p>
            <a:r>
              <a:rPr lang="en-US" sz="1400" dirty="0"/>
              <a:t>Many studies use </a:t>
            </a:r>
            <a:r>
              <a:rPr lang="en-US" sz="1400" b="1" dirty="0"/>
              <a:t>DWT</a:t>
            </a:r>
            <a:r>
              <a:rPr lang="en-US" sz="1400" dirty="0"/>
              <a:t> </a:t>
            </a:r>
            <a:r>
              <a:rPr lang="en-US" sz="1400" b="1" dirty="0"/>
              <a:t>features</a:t>
            </a:r>
            <a:r>
              <a:rPr lang="en-US" sz="1400" dirty="0"/>
              <a:t> as descriptors of the frequency behavior of ECG signals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[5,6]</a:t>
            </a:r>
          </a:p>
          <a:p>
            <a:r>
              <a:rPr lang="en-US" sz="1400" dirty="0"/>
              <a:t>Other uses even 2-D representations of DWT, i.e., </a:t>
            </a:r>
            <a:r>
              <a:rPr lang="en-US" sz="1400" b="1" dirty="0"/>
              <a:t>scalograms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[7]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CEC6A-83FE-856C-275A-6711FD7799EC}"/>
              </a:ext>
            </a:extLst>
          </p:cNvPr>
          <p:cNvSpPr txBox="1"/>
          <p:nvPr/>
        </p:nvSpPr>
        <p:spPr>
          <a:xfrm>
            <a:off x="625732" y="6281313"/>
            <a:ext cx="11316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/>
              <a:t>3. G. Baldazzi, M. Orrù, G. Viola, e D. Pani, «Computer-</a:t>
            </a:r>
            <a:r>
              <a:rPr lang="it-IT" sz="700" dirty="0" err="1"/>
              <a:t>aided</a:t>
            </a:r>
            <a:r>
              <a:rPr lang="it-IT" sz="700" dirty="0"/>
              <a:t> detection of </a:t>
            </a:r>
            <a:r>
              <a:rPr lang="it-IT" sz="700" dirty="0" err="1"/>
              <a:t>arrhythmogenic</a:t>
            </a:r>
            <a:r>
              <a:rPr lang="it-IT" sz="700" dirty="0"/>
              <a:t> </a:t>
            </a:r>
            <a:r>
              <a:rPr lang="it-IT" sz="700" dirty="0" err="1"/>
              <a:t>sites</a:t>
            </a:r>
            <a:r>
              <a:rPr lang="it-IT" sz="700" dirty="0"/>
              <a:t> in post-</a:t>
            </a:r>
            <a:r>
              <a:rPr lang="it-IT" sz="700" dirty="0" err="1"/>
              <a:t>ischemic</a:t>
            </a:r>
            <a:r>
              <a:rPr lang="it-IT" sz="700" dirty="0"/>
              <a:t> </a:t>
            </a:r>
            <a:r>
              <a:rPr lang="it-IT" sz="700" dirty="0" err="1"/>
              <a:t>ventricular</a:t>
            </a:r>
            <a:r>
              <a:rPr lang="it-IT" sz="700" dirty="0"/>
              <a:t> </a:t>
            </a:r>
            <a:r>
              <a:rPr lang="it-IT" sz="700" dirty="0" err="1"/>
              <a:t>tachycardia</a:t>
            </a:r>
            <a:r>
              <a:rPr lang="it-IT" sz="700" dirty="0"/>
              <a:t>», Sci Rep, vol. 13, fasc. 1, p. 6906, apr. 2023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4. S. V. </a:t>
            </a:r>
            <a:r>
              <a:rPr lang="en-US" sz="700" dirty="0" err="1"/>
              <a:t>Vaseghi</a:t>
            </a:r>
            <a:r>
              <a:rPr lang="en-US" sz="700" dirty="0"/>
              <a:t>, Advanced digital signal processing and noise reduction, 2nd ed. Chichester: Wiley, 2001.</a:t>
            </a:r>
            <a:endParaRPr lang="it-IT" sz="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5. P. </a:t>
            </a:r>
            <a:r>
              <a:rPr lang="it-IT" sz="700" dirty="0" err="1">
                <a:effectLst/>
              </a:rPr>
              <a:t>deChazal</a:t>
            </a:r>
            <a:r>
              <a:rPr lang="it-IT" sz="700" dirty="0">
                <a:effectLst/>
              </a:rPr>
              <a:t>, M. </a:t>
            </a:r>
            <a:r>
              <a:rPr lang="it-IT" sz="700" dirty="0" err="1">
                <a:effectLst/>
              </a:rPr>
              <a:t>O’Dwyer</a:t>
            </a:r>
            <a:r>
              <a:rPr lang="it-IT" sz="700" dirty="0">
                <a:effectLst/>
              </a:rPr>
              <a:t>, e R. B. Reilly, «</a:t>
            </a:r>
            <a:r>
              <a:rPr lang="it-IT" sz="700" dirty="0" err="1">
                <a:effectLst/>
              </a:rPr>
              <a:t>Automatic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Classification</a:t>
            </a:r>
            <a:r>
              <a:rPr lang="it-IT" sz="700" dirty="0">
                <a:effectLst/>
              </a:rPr>
              <a:t> of </a:t>
            </a:r>
            <a:r>
              <a:rPr lang="it-IT" sz="700" dirty="0" err="1">
                <a:effectLst/>
              </a:rPr>
              <a:t>Heartbeats</a:t>
            </a:r>
            <a:r>
              <a:rPr lang="it-IT" sz="700" dirty="0">
                <a:effectLst/>
              </a:rPr>
              <a:t> Using ECG </a:t>
            </a:r>
            <a:r>
              <a:rPr lang="it-IT" sz="700" dirty="0" err="1">
                <a:effectLst/>
              </a:rPr>
              <a:t>Morphology</a:t>
            </a:r>
            <a:r>
              <a:rPr lang="it-IT" sz="700" dirty="0">
                <a:effectLst/>
              </a:rPr>
              <a:t> and </a:t>
            </a:r>
            <a:r>
              <a:rPr lang="it-IT" sz="700" dirty="0" err="1">
                <a:effectLst/>
              </a:rPr>
              <a:t>Heartbeat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Interval</a:t>
            </a:r>
            <a:r>
              <a:rPr lang="it-IT" sz="700" dirty="0">
                <a:effectLst/>
              </a:rPr>
              <a:t> Features», </a:t>
            </a:r>
            <a:r>
              <a:rPr lang="it-IT" sz="700" i="1" dirty="0">
                <a:effectLst/>
              </a:rPr>
              <a:t>IEEE Trans. </a:t>
            </a:r>
            <a:r>
              <a:rPr lang="it-IT" sz="700" i="1" dirty="0" err="1">
                <a:effectLst/>
              </a:rPr>
              <a:t>Biomed</a:t>
            </a:r>
            <a:r>
              <a:rPr lang="it-IT" sz="700" i="1" dirty="0">
                <a:effectLst/>
              </a:rPr>
              <a:t>. Eng</a:t>
            </a:r>
            <a:r>
              <a:rPr lang="it-IT" sz="700" dirty="0">
                <a:effectLst/>
              </a:rPr>
              <a:t>, lug. 2004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6. S. </a:t>
            </a:r>
            <a:r>
              <a:rPr lang="it-IT" sz="700" dirty="0" err="1">
                <a:effectLst/>
              </a:rPr>
              <a:t>Faziludeen</a:t>
            </a:r>
            <a:r>
              <a:rPr lang="it-IT" sz="700" dirty="0">
                <a:effectLst/>
              </a:rPr>
              <a:t> e P. V. </a:t>
            </a:r>
            <a:r>
              <a:rPr lang="it-IT" sz="700" dirty="0" err="1">
                <a:effectLst/>
              </a:rPr>
              <a:t>Sabiq</a:t>
            </a:r>
            <a:r>
              <a:rPr lang="it-IT" sz="700" dirty="0">
                <a:effectLst/>
              </a:rPr>
              <a:t>, «ECG beat </a:t>
            </a:r>
            <a:r>
              <a:rPr lang="it-IT" sz="700" dirty="0" err="1">
                <a:effectLst/>
              </a:rPr>
              <a:t>classification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using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wavelets</a:t>
            </a:r>
            <a:r>
              <a:rPr lang="it-IT" sz="700" dirty="0">
                <a:effectLst/>
              </a:rPr>
              <a:t> and SVM», in 2013 IEEE CONFERENCE ON INFORMATION AND COMMUNICATION TECHNOLOGIES, apr. 2013, pp. 815–818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7. Y. D. </a:t>
            </a:r>
            <a:r>
              <a:rPr lang="it-IT" sz="700" dirty="0" err="1">
                <a:effectLst/>
              </a:rPr>
              <a:t>Daydulo</a:t>
            </a:r>
            <a:r>
              <a:rPr lang="it-IT" sz="700" dirty="0">
                <a:effectLst/>
              </a:rPr>
              <a:t>, B. L. </a:t>
            </a:r>
            <a:r>
              <a:rPr lang="it-IT" sz="700" dirty="0" err="1">
                <a:effectLst/>
              </a:rPr>
              <a:t>Thamineni</a:t>
            </a:r>
            <a:r>
              <a:rPr lang="it-IT" sz="700" dirty="0">
                <a:effectLst/>
              </a:rPr>
              <a:t>, e A. A. </a:t>
            </a:r>
            <a:r>
              <a:rPr lang="it-IT" sz="700" dirty="0" err="1">
                <a:effectLst/>
              </a:rPr>
              <a:t>Dawud</a:t>
            </a:r>
            <a:r>
              <a:rPr lang="it-IT" sz="700" dirty="0">
                <a:effectLst/>
              </a:rPr>
              <a:t>, «</a:t>
            </a:r>
            <a:r>
              <a:rPr lang="it-IT" sz="700" dirty="0" err="1">
                <a:effectLst/>
              </a:rPr>
              <a:t>Cardiac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arrhythmia</a:t>
            </a:r>
            <a:r>
              <a:rPr lang="it-IT" sz="700" dirty="0">
                <a:effectLst/>
              </a:rPr>
              <a:t> detection </a:t>
            </a:r>
            <a:r>
              <a:rPr lang="it-IT" sz="700" dirty="0" err="1">
                <a:effectLst/>
              </a:rPr>
              <a:t>using</a:t>
            </a:r>
            <a:r>
              <a:rPr lang="it-IT" sz="700" dirty="0">
                <a:effectLst/>
              </a:rPr>
              <a:t> deep learning </a:t>
            </a:r>
            <a:r>
              <a:rPr lang="it-IT" sz="700" dirty="0" err="1">
                <a:effectLst/>
              </a:rPr>
              <a:t>approach</a:t>
            </a:r>
            <a:r>
              <a:rPr lang="it-IT" sz="700" dirty="0">
                <a:effectLst/>
              </a:rPr>
              <a:t> and time frequency </a:t>
            </a:r>
            <a:r>
              <a:rPr lang="it-IT" sz="700" dirty="0" err="1">
                <a:effectLst/>
              </a:rPr>
              <a:t>representation</a:t>
            </a:r>
            <a:r>
              <a:rPr lang="it-IT" sz="700" dirty="0">
                <a:effectLst/>
              </a:rPr>
              <a:t> of ECG </a:t>
            </a:r>
            <a:r>
              <a:rPr lang="it-IT" sz="700" dirty="0" err="1">
                <a:effectLst/>
              </a:rPr>
              <a:t>signals</a:t>
            </a:r>
            <a:r>
              <a:rPr lang="it-IT" sz="700" dirty="0">
                <a:effectLst/>
              </a:rPr>
              <a:t>», </a:t>
            </a:r>
            <a:r>
              <a:rPr lang="it-IT" sz="700" i="1" dirty="0">
                <a:effectLst/>
              </a:rPr>
              <a:t>BMC </a:t>
            </a:r>
            <a:r>
              <a:rPr lang="it-IT" sz="700" i="1" dirty="0" err="1">
                <a:effectLst/>
              </a:rPr>
              <a:t>Med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Inform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Decis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Mak</a:t>
            </a:r>
            <a:r>
              <a:rPr lang="it-IT" sz="700" dirty="0">
                <a:effectLst/>
              </a:rPr>
              <a:t>, vol. 23, fasc. 1, p. 232, ott. 2023</a:t>
            </a:r>
          </a:p>
        </p:txBody>
      </p: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3E9DE08F-7898-6089-D5DC-B0BDE5DC1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3995" r="8800" b="10130"/>
          <a:stretch/>
        </p:blipFill>
        <p:spPr>
          <a:xfrm>
            <a:off x="5166554" y="1740850"/>
            <a:ext cx="6888092" cy="37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necessity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5" y="1474327"/>
            <a:ext cx="4815547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Alignment was found to be necessary to build a population dataset. In fact:</a:t>
            </a:r>
          </a:p>
          <a:p>
            <a:r>
              <a:rPr lang="en-US" sz="1400" dirty="0"/>
              <a:t>Localize correctly atrial, ventricular and His conduction is fundamental</a:t>
            </a:r>
          </a:p>
          <a:p>
            <a:r>
              <a:rPr lang="en-US" sz="1400" dirty="0"/>
              <a:t>Between subjects, there are differences into the peak’s alignment</a:t>
            </a:r>
          </a:p>
          <a:p>
            <a:pPr marL="0" indent="0">
              <a:buNone/>
            </a:pPr>
            <a:r>
              <a:rPr lang="en-US" sz="1400" dirty="0"/>
              <a:t>The key idea is aligning the Rov trace respect to a QRS. Presumably, the Ref trace should  play the role of trace against which align.</a:t>
            </a:r>
          </a:p>
          <a:p>
            <a:pPr marL="0" indent="0">
              <a:buNone/>
            </a:pPr>
            <a:r>
              <a:rPr lang="en-US" sz="1400" dirty="0"/>
              <a:t> But:</a:t>
            </a:r>
          </a:p>
          <a:p>
            <a:r>
              <a:rPr lang="en-US" sz="1400" dirty="0"/>
              <a:t>Reference traces does not seem to contain always a QRS</a:t>
            </a:r>
          </a:p>
          <a:p>
            <a:r>
              <a:rPr lang="en-US" sz="1400" dirty="0"/>
              <a:t>Reference traces, as said in previous meetings, should be the same as spare 1 traces, but this is not true (or at least it is just for subjects 2 and 4)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Immagine 10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C269F8A6-DF07-5D8A-EB1A-2652F7E4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5364" r="8907" b="59284"/>
          <a:stretch/>
        </p:blipFill>
        <p:spPr>
          <a:xfrm>
            <a:off x="6080738" y="1680844"/>
            <a:ext cx="4949952" cy="2208218"/>
          </a:xfrm>
          <a:prstGeom prst="rect">
            <a:avLst/>
          </a:prstGeom>
        </p:spPr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D97DD661-B4C6-66B8-3AC0-F2E0A34E28BA}"/>
              </a:ext>
            </a:extLst>
          </p:cNvPr>
          <p:cNvGrpSpPr/>
          <p:nvPr/>
        </p:nvGrpSpPr>
        <p:grpSpPr>
          <a:xfrm>
            <a:off x="6814479" y="1864227"/>
            <a:ext cx="3691195" cy="1793373"/>
            <a:chOff x="6814479" y="1864227"/>
            <a:chExt cx="3691195" cy="1793373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ECAE755-1873-68CA-3970-7A2855134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3382" y="1864227"/>
              <a:ext cx="0" cy="1793373"/>
            </a:xfrm>
            <a:prstGeom prst="line">
              <a:avLst/>
            </a:prstGeom>
            <a:ln w="1905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DB0A05D-76CA-5343-F929-DFBE1EB20AE8}"/>
                </a:ext>
              </a:extLst>
            </p:cNvPr>
            <p:cNvSpPr/>
            <p:nvPr/>
          </p:nvSpPr>
          <p:spPr>
            <a:xfrm>
              <a:off x="8305426" y="2546447"/>
              <a:ext cx="761536" cy="1111153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F5DF34B-6FD3-8574-15E3-304F9315D48A}"/>
                </a:ext>
              </a:extLst>
            </p:cNvPr>
            <p:cNvCxnSpPr/>
            <p:nvPr/>
          </p:nvCxnSpPr>
          <p:spPr>
            <a:xfrm flipH="1">
              <a:off x="6814479" y="2164348"/>
              <a:ext cx="1796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2E6B95A8-950C-3CE0-5012-37CCAD2551BE}"/>
                </a:ext>
              </a:extLst>
            </p:cNvPr>
            <p:cNvCxnSpPr>
              <a:cxnSpLocks/>
            </p:cNvCxnSpPr>
            <p:nvPr/>
          </p:nvCxnSpPr>
          <p:spPr>
            <a:xfrm>
              <a:off x="8709553" y="2164348"/>
              <a:ext cx="1796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D9BD6E9-CA9C-5BC5-6E9E-D8B3C298D5D1}"/>
                </a:ext>
              </a:extLst>
            </p:cNvPr>
            <p:cNvSpPr txBox="1"/>
            <p:nvPr/>
          </p:nvSpPr>
          <p:spPr>
            <a:xfrm>
              <a:off x="7465295" y="1864227"/>
              <a:ext cx="788712" cy="3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B5927FC-0EDC-726A-9582-2CBE1BFFC810}"/>
                </a:ext>
              </a:extLst>
            </p:cNvPr>
            <p:cNvSpPr txBox="1"/>
            <p:nvPr/>
          </p:nvSpPr>
          <p:spPr>
            <a:xfrm>
              <a:off x="8981269" y="1884653"/>
              <a:ext cx="1058068" cy="3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  <p:pic>
        <p:nvPicPr>
          <p:cNvPr id="29" name="Immagine 28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741C2011-51C1-1073-3DFE-C8BC2B18C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5630" r="8950" b="59643"/>
          <a:stretch/>
        </p:blipFill>
        <p:spPr>
          <a:xfrm>
            <a:off x="6121099" y="3835582"/>
            <a:ext cx="4909591" cy="2160083"/>
          </a:xfrm>
          <a:prstGeom prst="rect">
            <a:avLst/>
          </a:prstGeom>
        </p:spPr>
      </p:pic>
      <p:pic>
        <p:nvPicPr>
          <p:cNvPr id="21" name="Immagine 20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5231B3E-F5D1-7907-AB15-06699D82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769" r="8049" b="6770"/>
          <a:stretch/>
        </p:blipFill>
        <p:spPr>
          <a:xfrm>
            <a:off x="5709315" y="1535829"/>
            <a:ext cx="6333876" cy="4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Alignment: 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9333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It’s now necessary answer to some crucial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 it possible that reference traces are traces without the QRS?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Are the reference traces preprocessed by align them respect to 0.5 seconds?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Which is the nature of Spare traces? </a:t>
            </a:r>
          </a:p>
          <a:p>
            <a:pPr marL="0" indent="0">
              <a:buNone/>
            </a:pPr>
            <a:r>
              <a:rPr lang="en-US" sz="1400" dirty="0"/>
              <a:t>Once answered to these questions, it could be possible building a population dataset, where all traces have a certain component (e.g., the ventricular conduction) aligned respect to a common point (e.g., 0.5 seconds).</a:t>
            </a:r>
          </a:p>
          <a:p>
            <a:pPr marL="0" indent="0">
              <a:buNone/>
            </a:pPr>
            <a:r>
              <a:rPr lang="en-US" sz="1400" dirty="0"/>
              <a:t>Here, examples of aligned traces are reported. These traces are related to subjects in whom the ref trace presented a clear QRS (sub: 1,2,4,6,11).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magine 6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02F64358-D7C1-31EB-E336-957A9F88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1472" r="9081" b="4902"/>
          <a:stretch/>
        </p:blipFill>
        <p:spPr>
          <a:xfrm>
            <a:off x="6271119" y="1801783"/>
            <a:ext cx="4816307" cy="26394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F722F01-5736-14C3-9242-7FEAEF9AD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939" r="8075" b="6303"/>
          <a:stretch/>
        </p:blipFill>
        <p:spPr>
          <a:xfrm>
            <a:off x="5324475" y="1808614"/>
            <a:ext cx="6809410" cy="3865788"/>
          </a:xfrm>
          <a:prstGeom prst="rect">
            <a:avLst/>
          </a:prstGeom>
        </p:spPr>
      </p:pic>
      <p:pic>
        <p:nvPicPr>
          <p:cNvPr id="10" name="Immagine 9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42197BA-A8AE-92E6-6A0D-55D8BF835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0649" r="8575" b="6665"/>
          <a:stretch/>
        </p:blipFill>
        <p:spPr>
          <a:xfrm>
            <a:off x="5533093" y="1740605"/>
            <a:ext cx="6511262" cy="4032504"/>
          </a:xfrm>
          <a:prstGeom prst="rect">
            <a:avLst/>
          </a:prstGeom>
        </p:spPr>
      </p:pic>
      <p:pic>
        <p:nvPicPr>
          <p:cNvPr id="15" name="Immagine 1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95BBDA-74A6-1CA2-F953-B31291778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3325" r="8800" b="4813"/>
          <a:stretch/>
        </p:blipFill>
        <p:spPr>
          <a:xfrm>
            <a:off x="5473548" y="1576110"/>
            <a:ext cx="6511263" cy="4140089"/>
          </a:xfrm>
          <a:prstGeom prst="rect">
            <a:avLst/>
          </a:prstGeom>
        </p:spPr>
      </p:pic>
      <p:pic>
        <p:nvPicPr>
          <p:cNvPr id="17" name="Immagine 1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E05B6878-3288-E260-FDF8-301C8780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r="7156" b="3778"/>
          <a:stretch/>
        </p:blipFill>
        <p:spPr>
          <a:xfrm>
            <a:off x="5443563" y="1534313"/>
            <a:ext cx="6511262" cy="4140089"/>
          </a:xfrm>
          <a:prstGeom prst="rect">
            <a:avLst/>
          </a:prstGeom>
        </p:spPr>
      </p:pic>
      <p:pic>
        <p:nvPicPr>
          <p:cNvPr id="11" name="Immagine 10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37C05F7-6920-8DFE-1FC5-100D247A6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" r="8703" b="4660"/>
          <a:stretch/>
        </p:blipFill>
        <p:spPr>
          <a:xfrm>
            <a:off x="5473548" y="1808614"/>
            <a:ext cx="6358512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step: feature extraction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9E06AA3F-076A-2673-F826-E44292F1891F}"/>
              </a:ext>
            </a:extLst>
          </p:cNvPr>
          <p:cNvGrpSpPr/>
          <p:nvPr/>
        </p:nvGrpSpPr>
        <p:grpSpPr>
          <a:xfrm>
            <a:off x="1125357" y="1496568"/>
            <a:ext cx="1456226" cy="3195879"/>
            <a:chOff x="1125357" y="1496568"/>
            <a:chExt cx="1456226" cy="319587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336BD84-5355-8F9A-C0C3-9CB37C0F8203}"/>
                </a:ext>
              </a:extLst>
            </p:cNvPr>
            <p:cNvSpPr/>
            <p:nvPr/>
          </p:nvSpPr>
          <p:spPr>
            <a:xfrm>
              <a:off x="1275112" y="1496568"/>
              <a:ext cx="1156717" cy="3962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Rov signals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062AAC1-A5AA-347D-5D77-8AA0F4E4D6CE}"/>
                </a:ext>
              </a:extLst>
            </p:cNvPr>
            <p:cNvSpPr/>
            <p:nvPr/>
          </p:nvSpPr>
          <p:spPr>
            <a:xfrm>
              <a:off x="1125357" y="2106427"/>
              <a:ext cx="1456226" cy="5943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Filter and normalize</a:t>
              </a: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A5E9B29-6A75-BF6D-CACC-C88725571748}"/>
                </a:ext>
              </a:extLst>
            </p:cNvPr>
            <p:cNvSpPr/>
            <p:nvPr/>
          </p:nvSpPr>
          <p:spPr>
            <a:xfrm>
              <a:off x="1175671" y="2914405"/>
              <a:ext cx="1372766" cy="796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Alignment respect to a common point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C634635-0EA5-7980-4E85-AA70F5C4A423}"/>
                </a:ext>
              </a:extLst>
            </p:cNvPr>
            <p:cNvSpPr/>
            <p:nvPr/>
          </p:nvSpPr>
          <p:spPr>
            <a:xfrm>
              <a:off x="1217401" y="3939888"/>
              <a:ext cx="1289306" cy="752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 on Rov records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9B2DA998-5A34-C1C3-607B-5FA5AF96A4E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1853470" y="1892808"/>
              <a:ext cx="1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BC17FDCD-0967-B7C3-6488-4B7E8AFC70DF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1853470" y="2700786"/>
              <a:ext cx="8584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3FE6A7EC-1029-54FD-170C-D9436E3DD69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1862054" y="3711199"/>
              <a:ext cx="0" cy="22868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CD75B860-77AE-0105-98C7-666595AB54D1}"/>
              </a:ext>
            </a:extLst>
          </p:cNvPr>
          <p:cNvSpPr/>
          <p:nvPr/>
        </p:nvSpPr>
        <p:spPr>
          <a:xfrm>
            <a:off x="4590288" y="1496568"/>
            <a:ext cx="5650992" cy="4759608"/>
          </a:xfrm>
          <a:prstGeom prst="roundRect">
            <a:avLst>
              <a:gd name="adj" fmla="val 6485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238C7C33-68E1-C03C-5665-14A17947D6AA}"/>
              </a:ext>
            </a:extLst>
          </p:cNvPr>
          <p:cNvSpPr/>
          <p:nvPr/>
        </p:nvSpPr>
        <p:spPr>
          <a:xfrm>
            <a:off x="4703466" y="1593599"/>
            <a:ext cx="5437230" cy="15022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Morphological features (time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Points of the signal, even sub-sampled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Fragmentation (number of peaks of the signal)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07231B57-ABA6-8678-F265-D97ABF958FF8}"/>
              </a:ext>
            </a:extLst>
          </p:cNvPr>
          <p:cNvSpPr/>
          <p:nvPr/>
        </p:nvSpPr>
        <p:spPr>
          <a:xfrm>
            <a:off x="4712634" y="3310601"/>
            <a:ext cx="5428062" cy="20508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Morphological features (Frequency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Mean, variance, energy of DWT coefficients on different levels of decomposition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Relative power of PSD on fixed sub-bands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frequency domain features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0C43E1DD-83A0-27BD-0886-0290EB076CE9}"/>
              </a:ext>
            </a:extLst>
          </p:cNvPr>
          <p:cNvSpPr/>
          <p:nvPr/>
        </p:nvSpPr>
        <p:spPr>
          <a:xfrm>
            <a:off x="4712634" y="5576147"/>
            <a:ext cx="5428062" cy="579672"/>
          </a:xfrm>
          <a:prstGeom prst="roundRect">
            <a:avLst>
              <a:gd name="adj" fmla="val 26495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Label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Map A, Map B, Map C</a:t>
            </a:r>
          </a:p>
        </p:txBody>
      </p: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347F0008-E703-E810-C9F5-28F22A9CA3BD}"/>
              </a:ext>
            </a:extLst>
          </p:cNvPr>
          <p:cNvSpPr/>
          <p:nvPr/>
        </p:nvSpPr>
        <p:spPr>
          <a:xfrm rot="16200000">
            <a:off x="1320350" y="2779959"/>
            <a:ext cx="4423154" cy="2050435"/>
          </a:xfrm>
          <a:prstGeom prst="triangle">
            <a:avLst>
              <a:gd name="adj" fmla="val 38075"/>
            </a:avLst>
          </a:prstGeom>
          <a:gradFill>
            <a:gsLst>
              <a:gs pos="62000">
                <a:srgbClr val="EFF5FB"/>
              </a:gs>
              <a:gs pos="27000">
                <a:schemeClr val="accent5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540000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48C0A6A-F1D2-3846-4644-4BEF7E7E77DD}"/>
              </a:ext>
            </a:extLst>
          </p:cNvPr>
          <p:cNvSpPr txBox="1"/>
          <p:nvPr/>
        </p:nvSpPr>
        <p:spPr>
          <a:xfrm>
            <a:off x="424958" y="6368689"/>
            <a:ext cx="1073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9. E. J. D. S. Luz, W. R. Schwartz, G. </a:t>
            </a:r>
            <a:r>
              <a:rPr lang="it-IT" sz="900" dirty="0" err="1">
                <a:effectLst/>
              </a:rPr>
              <a:t>Cámara</a:t>
            </a:r>
            <a:r>
              <a:rPr lang="it-IT" sz="900" dirty="0">
                <a:effectLst/>
              </a:rPr>
              <a:t>-Chávez, e D. Menotti, «ECG-</a:t>
            </a:r>
            <a:r>
              <a:rPr lang="it-IT" sz="900" dirty="0" err="1">
                <a:effectLst/>
              </a:rPr>
              <a:t>based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for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detection: A survey», </a:t>
            </a:r>
            <a:r>
              <a:rPr lang="it-IT" sz="900" i="1" dirty="0">
                <a:effectLst/>
              </a:rPr>
              <a:t>Computer Methods and Programs in Biomedicine</a:t>
            </a:r>
            <a:r>
              <a:rPr lang="it-IT" sz="900" dirty="0">
                <a:effectLst/>
              </a:rPr>
              <a:t>, vol. 127, pp. 144–164, apr. 2016.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10. G. Baldazzi, M. Orrù, G. Viola, e D. Pani, «Computer-</a:t>
            </a:r>
            <a:r>
              <a:rPr lang="it-IT" sz="900" dirty="0" err="1">
                <a:effectLst/>
              </a:rPr>
              <a:t>aided</a:t>
            </a:r>
            <a:r>
              <a:rPr lang="it-IT" sz="900" dirty="0">
                <a:effectLst/>
              </a:rPr>
              <a:t> detection of </a:t>
            </a:r>
            <a:r>
              <a:rPr lang="it-IT" sz="900" dirty="0" err="1">
                <a:effectLst/>
              </a:rPr>
              <a:t>arrhythmogenic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sites</a:t>
            </a:r>
            <a:r>
              <a:rPr lang="it-IT" sz="900" dirty="0">
                <a:effectLst/>
              </a:rPr>
              <a:t> in post-</a:t>
            </a:r>
            <a:r>
              <a:rPr lang="it-IT" sz="900" dirty="0" err="1">
                <a:effectLst/>
              </a:rPr>
              <a:t>ischemic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ventricular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tachycardia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Sci Rep</a:t>
            </a:r>
            <a:r>
              <a:rPr lang="it-IT" sz="900" dirty="0">
                <a:effectLst/>
              </a:rPr>
              <a:t>, vol. 13, fasc. 1, p. 6906, apr. 2023</a:t>
            </a:r>
          </a:p>
        </p:txBody>
      </p:sp>
    </p:spTree>
    <p:extLst>
      <p:ext uri="{BB962C8B-B14F-4D97-AF65-F5344CB8AC3E}">
        <p14:creationId xmlns:p14="http://schemas.microsoft.com/office/powerpoint/2010/main" val="20187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14" y="1688083"/>
            <a:ext cx="5746898" cy="441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400" dirty="0"/>
              <a:t>So far, </a:t>
            </a:r>
            <a:r>
              <a:rPr lang="en-US" altLang="it-IT" sz="1400" dirty="0"/>
              <a:t>some progress has been made on understanding the signals 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A reliable preprocessing pipeline it has been build and it’s ready in case of future necessity.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Spectrum evaluation criticalities have been studied and alternatives were proposed.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A data alignment strategy has been proposed but before proceeding some questions should be answered.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dirty="0"/>
              <a:t>Once clarified these aspects, there’s another open question: why are there signals afferent to MAP A with clearly characteristics of MAP B?</a:t>
            </a: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400" dirty="0">
                <a:latin typeface="+mj-lt"/>
              </a:rPr>
              <a:t>Noise and bad positioning of the electrode</a:t>
            </a:r>
          </a:p>
          <a:p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he’s located with the electrode and uses this information to “classify” the signal)</a:t>
            </a:r>
          </a:p>
          <a:p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4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EC6751-3918-01F9-5D2F-99B3B60BBA00}"/>
              </a:ext>
            </a:extLst>
          </p:cNvPr>
          <p:cNvGrpSpPr/>
          <p:nvPr/>
        </p:nvGrpSpPr>
        <p:grpSpPr>
          <a:xfrm>
            <a:off x="6284977" y="1637230"/>
            <a:ext cx="5746897" cy="3227378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882EAC8D-F069-4E03-7661-07A05F268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1E837E4-62BA-AC10-404C-0DD22289BBBF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F4B947-0F09-CA45-9CF7-577F7A2F7A5E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In-subject alignment</a:t>
                </a: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On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400" dirty="0">
                    <a:latin typeface="+mj-lt"/>
                  </a:rPr>
                  <a:t>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400" dirty="0">
                    <a:latin typeface="+mj-lt"/>
                  </a:rPr>
                  <a:t> 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400" dirty="0">
                    <a:latin typeface="+mj-lt"/>
                  </a:rPr>
                  <a:t> position</a:t>
                </a:r>
              </a:p>
              <a:p>
                <a:r>
                  <a:rPr lang="en-GB" sz="14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Define a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4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1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1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400" dirty="0">
                    <a:latin typeface="+mj-lt"/>
                  </a:rPr>
                  <a:t> of the neighbourhood: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Fiducial Point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Compute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400" dirty="0">
                    <a:latin typeface="+mj-lt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100" dirty="0">
                    <a:latin typeface="+mj-lt"/>
                  </a:rPr>
                  <a:t>The QRS is before the maximum </a:t>
                </a:r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9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100" dirty="0">
                  <a:latin typeface="+mj-lt"/>
                </a:endParaRPr>
              </a:p>
              <a:p>
                <a:pPr lvl="1"/>
                <a:endParaRPr lang="en-GB" sz="11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  <a:blipFill>
                <a:blip r:embed="rId3"/>
                <a:stretch>
                  <a:fillRect l="-335" t="-1398" b="-8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360390" y="5833872"/>
            <a:ext cx="4376201" cy="292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Hyperparameter: </a:t>
            </a:r>
            <a:r>
              <a:rPr lang="en-GB" sz="1600" dirty="0">
                <a:latin typeface="+mj-lt"/>
              </a:rPr>
              <a:t>Time window: 0.1 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CEB6B5F-CDD9-8025-E289-299BD2410BDB}"/>
              </a:ext>
            </a:extLst>
          </p:cNvPr>
          <p:cNvSpPr/>
          <p:nvPr/>
        </p:nvSpPr>
        <p:spPr>
          <a:xfrm>
            <a:off x="201168" y="1463040"/>
            <a:ext cx="5614416" cy="4764024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B57958F-3DC6-9F71-A38C-903D64B109A1}"/>
              </a:ext>
            </a:extLst>
          </p:cNvPr>
          <p:cNvSpPr/>
          <p:nvPr/>
        </p:nvSpPr>
        <p:spPr>
          <a:xfrm>
            <a:off x="6778754" y="2987331"/>
            <a:ext cx="4404358" cy="1715441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Whole dataset alignment</a:t>
                </a:r>
              </a:p>
              <a:p>
                <a:r>
                  <a:rPr lang="en-GB" sz="1400" dirty="0">
                    <a:latin typeface="+mj-lt"/>
                  </a:rPr>
                  <a:t>Define a time instant respect which align: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)</a:t>
                </a:r>
                <a:endParaRPr lang="en-GB" sz="1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Align the Fiducial Point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  <a:blipFill>
                <a:blip r:embed="rId4"/>
                <a:stretch>
                  <a:fillRect l="-452" t="-37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3A315CE-2F06-9554-EFF9-2D60511A65D5}"/>
              </a:ext>
            </a:extLst>
          </p:cNvPr>
          <p:cNvSpPr/>
          <p:nvPr/>
        </p:nvSpPr>
        <p:spPr>
          <a:xfrm>
            <a:off x="5980176" y="3730752"/>
            <a:ext cx="685800" cy="301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objectives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data has been explored to find out their inner characteristics. </a:t>
            </a:r>
          </a:p>
          <a:p>
            <a:r>
              <a:rPr lang="en-US" sz="1800" dirty="0"/>
              <a:t>Proprieties in time domain </a:t>
            </a:r>
          </a:p>
          <a:p>
            <a:r>
              <a:rPr lang="en-US" sz="1800" dirty="0"/>
              <a:t>Proprieties in frequency domain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do it, three questions should be answered: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data require preprocessing? Which could be a good pipeline?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can we evaluate the frequency characteristics of these signals?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data require to be aligned? If yes, how proceed with alignment?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6060C0-028A-EB61-8DE3-5CD0521E419E}"/>
              </a:ext>
            </a:extLst>
          </p:cNvPr>
          <p:cNvGrpSpPr/>
          <p:nvPr/>
        </p:nvGrpSpPr>
        <p:grpSpPr>
          <a:xfrm>
            <a:off x="5212080" y="1673352"/>
            <a:ext cx="6217920" cy="971551"/>
            <a:chOff x="5212080" y="1673352"/>
            <a:chExt cx="6217920" cy="97155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CFDF4F-7ADE-27AF-DDF6-D95C5A02524B}"/>
                </a:ext>
              </a:extLst>
            </p:cNvPr>
            <p:cNvSpPr/>
            <p:nvPr/>
          </p:nvSpPr>
          <p:spPr>
            <a:xfrm>
              <a:off x="6757416" y="1673352"/>
              <a:ext cx="4672584" cy="97155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: building a population dataset</a:t>
              </a: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0DEBEC62-8F3C-0825-91E5-818D4548C781}"/>
                </a:ext>
              </a:extLst>
            </p:cNvPr>
            <p:cNvSpPr/>
            <p:nvPr/>
          </p:nvSpPr>
          <p:spPr>
            <a:xfrm>
              <a:off x="5212080" y="2026221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428607"/>
            <a:ext cx="41910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ECG signals noisy and require to be preprocessed and filtered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</a:t>
            </a:r>
          </a:p>
          <a:p>
            <a:r>
              <a:rPr lang="en-GB" sz="1600" dirty="0"/>
              <a:t>Noise sources: Physiological, Environmental, Artifacts, Electronic…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800" dirty="0"/>
              <a:t>After literature research, the proposed filtering method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 </a:t>
            </a:r>
            <a:r>
              <a:rPr lang="en-US" sz="1800" dirty="0"/>
              <a:t>consists of:</a:t>
            </a:r>
          </a:p>
          <a:p>
            <a:r>
              <a:rPr lang="en-US" sz="1800" dirty="0"/>
              <a:t>Donoho thresholding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3]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/>
              <a:t>on discrete wavelet transform coefficients (DWT) </a:t>
            </a:r>
          </a:p>
          <a:p>
            <a:pPr lvl="1"/>
            <a:r>
              <a:rPr lang="en-US" sz="1400" dirty="0"/>
              <a:t>Shrink the coefficients related to, presumably, high frequency noise and low frequency noise</a:t>
            </a:r>
          </a:p>
          <a:p>
            <a:r>
              <a:rPr lang="en-US" sz="1800" dirty="0"/>
              <a:t>Followed by zero-phase band pass filtering</a:t>
            </a:r>
          </a:p>
          <a:p>
            <a:pPr lvl="1"/>
            <a:r>
              <a:rPr lang="en-US" sz="1400" dirty="0"/>
              <a:t>Improves the result eliminating residual noise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76E764-6E87-33C8-0B38-CC9BB364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78" y="1601222"/>
            <a:ext cx="5958202" cy="30262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8F95-7F8E-82D1-2D63-3E76B17C8659}"/>
              </a:ext>
            </a:extLst>
          </p:cNvPr>
          <p:cNvSpPr txBox="1"/>
          <p:nvPr/>
        </p:nvSpPr>
        <p:spPr>
          <a:xfrm>
            <a:off x="358016" y="6356320"/>
            <a:ext cx="111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3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Donoho, David L. "De-noising by soft-thresholding." IEEE transactions on information theory 41.3 (1995): 613-627.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7E89FD3-F8E9-2391-59EC-2DB2F4DCBAE7}"/>
              </a:ext>
            </a:extLst>
          </p:cNvPr>
          <p:cNvGrpSpPr/>
          <p:nvPr/>
        </p:nvGrpSpPr>
        <p:grpSpPr>
          <a:xfrm>
            <a:off x="5916805" y="1780099"/>
            <a:ext cx="5714275" cy="3790353"/>
            <a:chOff x="6026531" y="1776397"/>
            <a:chExt cx="5714275" cy="379035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E10C244-D73D-26FF-B760-F32F1774A554}"/>
                </a:ext>
              </a:extLst>
            </p:cNvPr>
            <p:cNvGrpSpPr/>
            <p:nvPr/>
          </p:nvGrpSpPr>
          <p:grpSpPr>
            <a:xfrm>
              <a:off x="6026531" y="1776397"/>
              <a:ext cx="5714275" cy="3790353"/>
              <a:chOff x="6168389" y="2109587"/>
              <a:chExt cx="5714275" cy="3790353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80D7389D-45C9-4551-07AB-87A53CC81D7F}"/>
                  </a:ext>
                </a:extLst>
              </p:cNvPr>
              <p:cNvGrpSpPr/>
              <p:nvPr/>
            </p:nvGrpSpPr>
            <p:grpSpPr>
              <a:xfrm>
                <a:off x="6168389" y="2109587"/>
                <a:ext cx="5714275" cy="3790353"/>
                <a:chOff x="6089903" y="2148021"/>
                <a:chExt cx="5714275" cy="3790353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A024E3DF-4D07-B4CB-FBD7-D335EEA5EFEB}"/>
                    </a:ext>
                  </a:extLst>
                </p:cNvPr>
                <p:cNvSpPr/>
                <p:nvPr/>
              </p:nvSpPr>
              <p:spPr>
                <a:xfrm>
                  <a:off x="6089903" y="2148021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39092A16-4931-7C6E-DAAB-0BAE7D78DFAF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B6E0BB74-530F-1206-F906-64BDC6D9271C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B9FE539E-7BCE-9F81-065D-0C72ACB03BEB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31967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reconstruction</a:t>
                  </a:r>
                </a:p>
              </p:txBody>
            </p:sp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0A7D566F-9CDF-E2C7-09EE-58D437C43AF2}"/>
                    </a:ext>
                  </a:extLst>
                </p:cNvPr>
                <p:cNvSpPr/>
                <p:nvPr/>
              </p:nvSpPr>
              <p:spPr>
                <a:xfrm>
                  <a:off x="6089903" y="4557671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1 Hz)</a:t>
                  </a:r>
                  <a:endParaRPr lang="en-GB" sz="1600" dirty="0"/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4712A97D-BCB7-5BF1-140B-DD29FA363387}"/>
                    </a:ext>
                  </a:extLst>
                </p:cNvPr>
                <p:cNvSpPr/>
                <p:nvPr/>
              </p:nvSpPr>
              <p:spPr>
                <a:xfrm>
                  <a:off x="6089903" y="5366736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60 Hz)</a:t>
                  </a:r>
                  <a:endParaRPr lang="en-GB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[3] </a:t>
                      </a:r>
                    </a:p>
                  </p:txBody>
                </p:sp>
              </mc:Choice>
              <mc:Fallback xmlns="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8FB9A5D-BB78-9631-83F9-B0C788842037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191A8380-06CB-3153-ECE6-997303D7A624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C28BC564-3BB0-7FED-D216-3B545878E09F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96846332-4B92-4A0D-F0BC-E7E45CC1790D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7092696" y="4324505"/>
                  <a:ext cx="0" cy="233166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97943B81-0655-9DB5-3306-56AF9A16E7EC}"/>
                    </a:ext>
                  </a:extLst>
                </p:cNvPr>
                <p:cNvCxnSpPr>
                  <a:cxnSpLocks/>
                  <a:stCxn id="23" idx="2"/>
                  <a:endCxn id="24" idx="0"/>
                </p:cNvCxnSpPr>
                <p:nvPr/>
              </p:nvCxnSpPr>
              <p:spPr>
                <a:xfrm>
                  <a:off x="7092696" y="5129309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48B8ECF0-D48D-884E-2128-C4F89511D922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4F278B7-2AF1-9965-41BA-8BE5B2321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t="1537" r="6364" b="3484"/>
            <a:stretch/>
          </p:blipFill>
          <p:spPr bwMode="auto">
            <a:xfrm>
              <a:off x="8522304" y="3601679"/>
              <a:ext cx="2796344" cy="192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Synthetic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016" y="1498572"/>
                <a:ext cx="4540792" cy="4609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latin typeface="+mj-lt"/>
                  </a:rPr>
                  <a:t>The proposed filtering pipeline (</a:t>
                </a:r>
                <a:r>
                  <a:rPr lang="en-US" sz="1200" dirty="0">
                    <a:solidFill>
                      <a:srgbClr val="0070C0"/>
                    </a:solidFill>
                    <a:latin typeface="+mj-lt"/>
                  </a:rPr>
                  <a:t>blue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>
                    <a:solidFill>
                      <a:srgbClr val="0070C0"/>
                    </a:solidFill>
                    <a:latin typeface="+mj-lt"/>
                  </a:rPr>
                  <a:t>line</a:t>
                </a:r>
                <a:r>
                  <a:rPr lang="en-US" sz="1200" dirty="0">
                    <a:latin typeface="+mj-lt"/>
                  </a:rPr>
                  <a:t>) has been </a:t>
                </a:r>
                <a:r>
                  <a:rPr lang="en-US" sz="1200" b="1" dirty="0">
                    <a:latin typeface="+mj-lt"/>
                  </a:rPr>
                  <a:t>tested on synthetic made ECG with additional noise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then compared with the same strategy without the DWT thresholding (</a:t>
                </a:r>
                <a:r>
                  <a:rPr lang="en-US" sz="1200" dirty="0">
                    <a:solidFill>
                      <a:srgbClr val="FFC000"/>
                    </a:solidFill>
                    <a:latin typeface="+mj-lt"/>
                  </a:rPr>
                  <a:t>yellow line</a:t>
                </a:r>
                <a:r>
                  <a:rPr lang="en-US" sz="1200" dirty="0">
                    <a:latin typeface="+mj-lt"/>
                  </a:rPr>
                  <a:t>) . Comparison has been done qualitatively (plots) and quantitatively, using SNR: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=10</m:t>
                          </m:r>
                          <m:func>
                            <m:func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bHide m:val="on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r>
                  <a:rPr lang="en-US" sz="1200" dirty="0">
                    <a:latin typeface="+mj-lt"/>
                  </a:rPr>
                  <a:t>ECG 1: Gaussian white noise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Single beat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Whole signal</a:t>
                </a:r>
              </a:p>
              <a:p>
                <a:r>
                  <a:rPr lang="en-US" sz="1200" dirty="0">
                    <a:latin typeface="+mj-lt"/>
                  </a:rPr>
                  <a:t>ECG 2: baseline drift simulated and gaussian white noise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Single beat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Whole signal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Specially in the more realistic scenario of baseline drift with the addition of white noise, </a:t>
                </a:r>
                <a:r>
                  <a:rPr lang="en-US" sz="1200" b="1" dirty="0">
                    <a:latin typeface="+mj-lt"/>
                  </a:rPr>
                  <a:t>both methods result to be comparable</a:t>
                </a:r>
                <a:r>
                  <a:rPr lang="en-US" sz="1200" dirty="0">
                    <a:latin typeface="+mj-lt"/>
                  </a:rPr>
                  <a:t>, with higher SNR for the digital bandpass. 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A possible explanation can be found observing that DWT filter tends to lower peaks. It should be noted that both filters introduces artifacts into “flats” parts of the signal.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However, the qualitative goodness of the proposed pipeline can be directly observed. </a:t>
                </a: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6" y="1498572"/>
                <a:ext cx="4540792" cy="4609181"/>
              </a:xfrm>
              <a:prstGeom prst="rect">
                <a:avLst/>
              </a:prstGeom>
              <a:blipFill>
                <a:blip r:embed="rId3"/>
                <a:stretch>
                  <a:fillRect l="-134" t="-132" r="-268" b="-5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4329C629-18B2-4B8C-ED6F-8543C908A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5019" r="8812" b="5894"/>
          <a:stretch/>
        </p:blipFill>
        <p:spPr>
          <a:xfrm>
            <a:off x="5052742" y="1727227"/>
            <a:ext cx="6898466" cy="3929710"/>
          </a:xfrm>
          <a:prstGeom prst="rect">
            <a:avLst/>
          </a:prstGeom>
        </p:spPr>
      </p:pic>
      <p:pic>
        <p:nvPicPr>
          <p:cNvPr id="11" name="Immagine 10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19CF51AF-7C46-CAF4-69D3-C5AEB283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536" r="2937" b="4108"/>
          <a:stretch/>
        </p:blipFill>
        <p:spPr>
          <a:xfrm>
            <a:off x="4855464" y="1727227"/>
            <a:ext cx="7146832" cy="3986403"/>
          </a:xfrm>
          <a:prstGeom prst="rect">
            <a:avLst/>
          </a:prstGeom>
        </p:spPr>
      </p:pic>
      <p:pic>
        <p:nvPicPr>
          <p:cNvPr id="13" name="Immagine 12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43B3A110-2793-794B-82FC-CF842B841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2973" r="3181" b="4108"/>
          <a:stretch/>
        </p:blipFill>
        <p:spPr>
          <a:xfrm>
            <a:off x="4928616" y="1727227"/>
            <a:ext cx="7022592" cy="3986403"/>
          </a:xfrm>
          <a:prstGeom prst="rect">
            <a:avLst/>
          </a:prstGeom>
        </p:spPr>
      </p:pic>
      <p:pic>
        <p:nvPicPr>
          <p:cNvPr id="17" name="Immagine 1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1574700-975D-BD1E-B300-1EB7BE658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3119" r="2937" b="4108"/>
          <a:stretch/>
        </p:blipFill>
        <p:spPr>
          <a:xfrm>
            <a:off x="4804376" y="1670534"/>
            <a:ext cx="7146832" cy="4043096"/>
          </a:xfrm>
          <a:prstGeom prst="rect">
            <a:avLst/>
          </a:prstGeom>
        </p:spPr>
      </p:pic>
      <p:pic>
        <p:nvPicPr>
          <p:cNvPr id="19" name="Immagine 18" descr="Immagine che contiene linea, testo, Carattere, Diagramma&#10;&#10;Descrizione generata automaticamente">
            <a:extLst>
              <a:ext uri="{FF2B5EF4-FFF2-40B4-BE49-F238E27FC236}">
                <a16:creationId xmlns:a16="http://schemas.microsoft.com/office/drawing/2014/main" id="{7849C89F-6080-96C9-64E1-1AF23F9BE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5" t="4141" r="8812" b="6187"/>
          <a:stretch/>
        </p:blipFill>
        <p:spPr>
          <a:xfrm>
            <a:off x="4804376" y="1483469"/>
            <a:ext cx="7197920" cy="4380445"/>
          </a:xfrm>
          <a:prstGeom prst="rect">
            <a:avLst/>
          </a:prstGeom>
        </p:spPr>
      </p:pic>
      <p:pic>
        <p:nvPicPr>
          <p:cNvPr id="21" name="Immagine 2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2C5D27D-A36B-1808-F466-0424D413A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559" r="3182" b="4107"/>
          <a:stretch/>
        </p:blipFill>
        <p:spPr>
          <a:xfrm>
            <a:off x="4778832" y="1520250"/>
            <a:ext cx="7197920" cy="4343664"/>
          </a:xfrm>
          <a:prstGeom prst="rect">
            <a:avLst/>
          </a:prstGeom>
        </p:spPr>
      </p:pic>
      <p:pic>
        <p:nvPicPr>
          <p:cNvPr id="24" name="Immagine 2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3616859B-7BA6-14EB-B705-B5B536F14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3850" r="2937" b="5164"/>
          <a:stretch/>
        </p:blipFill>
        <p:spPr>
          <a:xfrm>
            <a:off x="4804376" y="1483469"/>
            <a:ext cx="7197920" cy="4343664"/>
          </a:xfrm>
          <a:prstGeom prst="rect">
            <a:avLst/>
          </a:prstGeom>
        </p:spPr>
      </p:pic>
      <p:pic>
        <p:nvPicPr>
          <p:cNvPr id="26" name="Immagine 2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662D4C7-E999-59E4-99F4-0373E27D5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3412" r="3153" b="5457"/>
          <a:stretch/>
        </p:blipFill>
        <p:spPr>
          <a:xfrm>
            <a:off x="4804376" y="1502278"/>
            <a:ext cx="7197920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7375-7D8C-02E9-6EF9-B19801C1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1AC4C-DD24-8753-86BC-A6BAB8CC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FF3660-6F96-9642-F744-0DC48C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6F48862-4C61-5D3B-C6BC-25D24F727C71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9EE1303-D892-0E97-CDD7-381565EE448A}"/>
              </a:ext>
            </a:extLst>
          </p:cNvPr>
          <p:cNvSpPr txBox="1">
            <a:spLocks/>
          </p:cNvSpPr>
          <p:nvPr/>
        </p:nvSpPr>
        <p:spPr>
          <a:xfrm>
            <a:off x="95882" y="1432423"/>
            <a:ext cx="4930007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+mj-lt"/>
              </a:rPr>
              <a:t>The proposed filtering pipeline (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blue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line</a:t>
            </a:r>
            <a:r>
              <a:rPr lang="en-US" sz="1200" dirty="0">
                <a:latin typeface="+mj-lt"/>
              </a:rPr>
              <a:t>) has been tested on </a:t>
            </a:r>
            <a:r>
              <a:rPr lang="en-US" sz="1200" b="1" dirty="0">
                <a:latin typeface="+mj-lt"/>
              </a:rPr>
              <a:t>well-know external data (didactical) </a:t>
            </a:r>
            <a:r>
              <a:rPr lang="en-US" sz="1200" dirty="0">
                <a:latin typeface="+mj-lt"/>
              </a:rPr>
              <a:t>and compared with the same strategy without the DWT thresholding (</a:t>
            </a:r>
            <a:r>
              <a:rPr lang="en-US" sz="1200" dirty="0">
                <a:solidFill>
                  <a:srgbClr val="FFC000"/>
                </a:solidFill>
                <a:latin typeface="+mj-lt"/>
              </a:rPr>
              <a:t>yellow line</a:t>
            </a:r>
            <a:r>
              <a:rPr lang="en-US" sz="1200" dirty="0">
                <a:latin typeface="+mj-lt"/>
              </a:rPr>
              <a:t>). Again, results are both qualitative and quantitative (SNR). 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In this case, noise has been obtained indirectly summing the output of the signal through:</a:t>
            </a:r>
          </a:p>
          <a:p>
            <a:r>
              <a:rPr lang="en-US" sz="1200" dirty="0">
                <a:latin typeface="+mj-lt"/>
              </a:rPr>
              <a:t>High pass filter: to obtain high frequency noise</a:t>
            </a:r>
          </a:p>
          <a:p>
            <a:r>
              <a:rPr lang="en-US" sz="1200" dirty="0">
                <a:latin typeface="+mj-lt"/>
              </a:rPr>
              <a:t>Low pass filter: to obtain low frequency noise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Again, there are 2 scenarios:</a:t>
            </a:r>
          </a:p>
          <a:p>
            <a:r>
              <a:rPr lang="en-US" sz="1200" dirty="0">
                <a:latin typeface="+mj-lt"/>
              </a:rPr>
              <a:t>ECG 1: HF noise</a:t>
            </a:r>
          </a:p>
          <a:p>
            <a:pPr lvl="1"/>
            <a:r>
              <a:rPr lang="en-US" sz="900" dirty="0">
                <a:latin typeface="+mj-lt"/>
              </a:rPr>
              <a:t>Filter performance on single beat</a:t>
            </a:r>
          </a:p>
          <a:p>
            <a:pPr lvl="1"/>
            <a:r>
              <a:rPr lang="en-US" sz="900" dirty="0"/>
              <a:t>Filter performance on whole signal</a:t>
            </a:r>
            <a:endParaRPr lang="en-US" sz="800" dirty="0">
              <a:latin typeface="+mj-lt"/>
            </a:endParaRPr>
          </a:p>
          <a:p>
            <a:r>
              <a:rPr lang="en-US" sz="1200" dirty="0">
                <a:latin typeface="+mj-lt"/>
              </a:rPr>
              <a:t>ECG 2: LF noise</a:t>
            </a:r>
          </a:p>
          <a:p>
            <a:pPr lvl="1"/>
            <a:r>
              <a:rPr lang="en-US" sz="900" dirty="0"/>
              <a:t>Filter performance on single beat</a:t>
            </a:r>
          </a:p>
          <a:p>
            <a:pPr lvl="1"/>
            <a:r>
              <a:rPr lang="en-US" sz="900" dirty="0"/>
              <a:t>Filter performance on whole signal</a:t>
            </a: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In conclusion, </a:t>
            </a:r>
            <a:r>
              <a:rPr lang="en-US" sz="1200" b="1" dirty="0">
                <a:latin typeface="+mj-lt"/>
              </a:rPr>
              <a:t>DWT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thresholding</a:t>
            </a:r>
            <a:r>
              <a:rPr lang="en-US" sz="1200" dirty="0">
                <a:latin typeface="+mj-lt"/>
              </a:rPr>
              <a:t> combined </a:t>
            </a:r>
            <a:r>
              <a:rPr lang="en-US" sz="1200" b="1" dirty="0">
                <a:latin typeface="+mj-lt"/>
              </a:rPr>
              <a:t>with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BP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zero-phase</a:t>
            </a:r>
            <a:r>
              <a:rPr lang="en-US" sz="1200" dirty="0">
                <a:latin typeface="+mj-lt"/>
              </a:rPr>
              <a:t> filtering leads to </a:t>
            </a:r>
            <a:r>
              <a:rPr lang="en-US" sz="1200" b="1" dirty="0">
                <a:latin typeface="+mj-lt"/>
              </a:rPr>
              <a:t>good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results</a:t>
            </a:r>
            <a:r>
              <a:rPr lang="en-US" sz="1200" dirty="0">
                <a:latin typeface="+mj-lt"/>
              </a:rPr>
              <a:t>, comparable with digital filter performance.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Moreover, this strategy has other known advantages:</a:t>
            </a:r>
          </a:p>
          <a:p>
            <a:r>
              <a:rPr lang="en-GB" sz="1200" dirty="0">
                <a:latin typeface="+mj-lt"/>
              </a:rPr>
              <a:t>Higher performance even on other sources of noise</a:t>
            </a:r>
            <a:r>
              <a:rPr lang="en-GB" sz="1100" dirty="0">
                <a:latin typeface="+mj-lt"/>
              </a:rPr>
              <a:t>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 </a:t>
            </a:r>
          </a:p>
          <a:p>
            <a:r>
              <a:rPr lang="en-GB" sz="1200" dirty="0">
                <a:latin typeface="+mj-lt"/>
              </a:rPr>
              <a:t>Good performances on short signals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F532D2-F95C-68CC-905B-1AFB7C627C1E}"/>
              </a:ext>
            </a:extLst>
          </p:cNvPr>
          <p:cNvSpPr txBox="1"/>
          <p:nvPr/>
        </p:nvSpPr>
        <p:spPr>
          <a:xfrm>
            <a:off x="358016" y="6356320"/>
            <a:ext cx="11117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5E43A6F-2223-815E-4F97-85434B5F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73" r="8199" b="4108"/>
          <a:stretch/>
        </p:blipFill>
        <p:spPr>
          <a:xfrm>
            <a:off x="5125083" y="1636776"/>
            <a:ext cx="6971034" cy="3964028"/>
          </a:xfrm>
          <a:prstGeom prst="rect">
            <a:avLst/>
          </a:prstGeom>
        </p:spPr>
      </p:pic>
      <p:pic>
        <p:nvPicPr>
          <p:cNvPr id="9" name="Immagine 8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04550351-2F60-4EE3-EB63-0B2572AEF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0" t="4580" r="8812" b="5602"/>
          <a:stretch/>
        </p:blipFill>
        <p:spPr>
          <a:xfrm>
            <a:off x="5025893" y="1636777"/>
            <a:ext cx="7070223" cy="3964028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E29769C-349A-A07F-F78C-2410B1096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119" r="2937" b="5165"/>
          <a:stretch/>
        </p:blipFill>
        <p:spPr>
          <a:xfrm>
            <a:off x="5025892" y="1636775"/>
            <a:ext cx="7070224" cy="3964028"/>
          </a:xfrm>
          <a:prstGeom prst="rect">
            <a:avLst/>
          </a:prstGeom>
        </p:spPr>
      </p:pic>
      <p:pic>
        <p:nvPicPr>
          <p:cNvPr id="17" name="Immagine 1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57E70AD-DEA7-DD28-BD16-E986DB74C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412" r="3182" b="4109"/>
          <a:stretch/>
        </p:blipFill>
        <p:spPr>
          <a:xfrm>
            <a:off x="5025891" y="1636772"/>
            <a:ext cx="7070225" cy="3964027"/>
          </a:xfrm>
          <a:prstGeom prst="rect">
            <a:avLst/>
          </a:prstGeom>
        </p:spPr>
      </p:pic>
      <p:pic>
        <p:nvPicPr>
          <p:cNvPr id="19" name="Immagine 1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9C129E12-18E4-7E3F-CF8E-1041860F4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3" t="4919" r="8813" b="5366"/>
          <a:stretch/>
        </p:blipFill>
        <p:spPr>
          <a:xfrm>
            <a:off x="5050688" y="1636938"/>
            <a:ext cx="7070227" cy="3963861"/>
          </a:xfrm>
          <a:prstGeom prst="rect">
            <a:avLst/>
          </a:prstGeom>
        </p:spPr>
      </p:pic>
      <p:pic>
        <p:nvPicPr>
          <p:cNvPr id="21" name="Immagine 2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6D82601-8683-F405-290C-8F8D785F1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4" r="3153" b="5218"/>
          <a:stretch/>
        </p:blipFill>
        <p:spPr>
          <a:xfrm>
            <a:off x="5025889" y="1636772"/>
            <a:ext cx="7082627" cy="4120216"/>
          </a:xfrm>
          <a:prstGeom prst="rect">
            <a:avLst/>
          </a:prstGeom>
        </p:spPr>
      </p:pic>
      <p:pic>
        <p:nvPicPr>
          <p:cNvPr id="24" name="Immagine 2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98641C2-952D-99E1-6777-E49A29521E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1641" r="3154" b="5516"/>
          <a:stretch/>
        </p:blipFill>
        <p:spPr>
          <a:xfrm>
            <a:off x="5047693" y="1690910"/>
            <a:ext cx="7070228" cy="40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results: AVNRT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Once build the method into a controlled environment, it can be tested on AVNRT data:</a:t>
            </a:r>
          </a:p>
          <a:p>
            <a:r>
              <a:rPr lang="en-US" sz="1400" dirty="0"/>
              <a:t>MAP C, sub-1, record example</a:t>
            </a:r>
          </a:p>
          <a:p>
            <a:r>
              <a:rPr lang="en-US" sz="1400" dirty="0"/>
              <a:t>MAP C, sub-7, record example</a:t>
            </a:r>
          </a:p>
          <a:p>
            <a:r>
              <a:rPr lang="en-US" sz="1400" dirty="0"/>
              <a:t>MAP C, sub-8, record example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As can be seen:</a:t>
            </a:r>
          </a:p>
          <a:p>
            <a:r>
              <a:rPr lang="en-US" sz="1600" dirty="0"/>
              <a:t>Zero-phase ensures the preservation of peaks location</a:t>
            </a:r>
          </a:p>
          <a:p>
            <a:r>
              <a:rPr lang="en-US" sz="1600" dirty="0"/>
              <a:t>Important peaks (A-H-V) preserved</a:t>
            </a:r>
          </a:p>
          <a:p>
            <a:r>
              <a:rPr lang="en-US" sz="1600" dirty="0"/>
              <a:t>Clearly visible peaks lowering </a:t>
            </a:r>
          </a:p>
          <a:p>
            <a:r>
              <a:rPr lang="en-US" sz="1600" dirty="0"/>
              <a:t>Presence of boundary effects</a:t>
            </a:r>
          </a:p>
          <a:p>
            <a:pPr lvl="1"/>
            <a:r>
              <a:rPr lang="en-US" sz="1200" dirty="0"/>
              <a:t>Mitigated if the lower cutoff frequency is higher, like 3 Hz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889BE21-26E5-8329-B459-2B13B65C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13D6F6-88FA-D460-C81C-C166AFEC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4A1FFE-F040-FCD2-9E4B-7AE2DDB3D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7566"/>
          <a:stretch/>
        </p:blipFill>
        <p:spPr>
          <a:xfrm>
            <a:off x="4672584" y="1474327"/>
            <a:ext cx="7249934" cy="4386976"/>
          </a:xfrm>
          <a:prstGeom prst="rect">
            <a:avLst/>
          </a:prstGeom>
        </p:spPr>
      </p:pic>
      <p:pic>
        <p:nvPicPr>
          <p:cNvPr id="6" name="Immagine 5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D105E7-1DA8-9DCA-7160-A02FD0AFC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747" r="8852" b="3877"/>
          <a:stretch/>
        </p:blipFill>
        <p:spPr>
          <a:xfrm>
            <a:off x="4814596" y="1474326"/>
            <a:ext cx="7107922" cy="42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2591</Words>
  <Application>Microsoft Office PowerPoint</Application>
  <PresentationFormat>Widescreen</PresentationFormat>
  <Paragraphs>296</Paragraphs>
  <Slides>22</Slides>
  <Notes>21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Recap of the objectives so far</vt:lpstr>
      <vt:lpstr>Outline </vt:lpstr>
      <vt:lpstr>Signal preprocessing</vt:lpstr>
      <vt:lpstr>Preprocessing results: Synthetic data</vt:lpstr>
      <vt:lpstr>Preprocessing results: External data</vt:lpstr>
      <vt:lpstr>Preprocessing results: AVNRT data</vt:lpstr>
      <vt:lpstr>Conclusions on preprocessing </vt:lpstr>
      <vt:lpstr>Outline </vt:lpstr>
      <vt:lpstr>Spectrum estimation </vt:lpstr>
      <vt:lpstr>Spectrum estimation results: External data</vt:lpstr>
      <vt:lpstr>Spectrum estimation: comments</vt:lpstr>
      <vt:lpstr>Outline </vt:lpstr>
      <vt:lpstr>Alignment necessity</vt:lpstr>
      <vt:lpstr>Alignment: open questions</vt:lpstr>
      <vt:lpstr>Outline </vt:lpstr>
      <vt:lpstr>Next step: feature extraction</vt:lpstr>
      <vt:lpstr>Outline </vt:lpstr>
      <vt:lpstr>Conclusions</vt:lpstr>
      <vt:lpstr>Traces alignment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68</cp:revision>
  <dcterms:created xsi:type="dcterms:W3CDTF">2024-05-22T12:11:36Z</dcterms:created>
  <dcterms:modified xsi:type="dcterms:W3CDTF">2024-10-10T18:51:07Z</dcterms:modified>
</cp:coreProperties>
</file>