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8" r:id="rId4"/>
    <p:sldId id="575" r:id="rId5"/>
    <p:sldId id="628" r:id="rId6"/>
    <p:sldId id="619" r:id="rId7"/>
    <p:sldId id="576" r:id="rId8"/>
    <p:sldId id="611" r:id="rId9"/>
    <p:sldId id="612" r:id="rId10"/>
    <p:sldId id="613" r:id="rId11"/>
    <p:sldId id="630" r:id="rId12"/>
    <p:sldId id="631" r:id="rId13"/>
    <p:sldId id="632" r:id="rId14"/>
    <p:sldId id="615" r:id="rId15"/>
    <p:sldId id="633" r:id="rId16"/>
    <p:sldId id="614" r:id="rId17"/>
    <p:sldId id="634" r:id="rId18"/>
    <p:sldId id="617" r:id="rId19"/>
    <p:sldId id="622" r:id="rId20"/>
    <p:sldId id="624" r:id="rId21"/>
    <p:sldId id="626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6394705" y="1636776"/>
                <a:ext cx="5672618" cy="146202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pPr/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5" y="1636776"/>
                <a:ext cx="5672618" cy="1462023"/>
              </a:xfrm>
              <a:prstGeom prst="roundRect">
                <a:avLst/>
              </a:prstGeom>
              <a:blipFill>
                <a:blip r:embed="rId3"/>
                <a:stretch>
                  <a:fillRect t="-2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6394705" y="3251851"/>
                <a:ext cx="5672618" cy="243738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pPr/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pPr/>
                <a:endParaRPr lang="en-GB" sz="1400" dirty="0">
                  <a:solidFill>
                    <a:schemeClr val="tx1"/>
                  </a:solidFill>
                </a:endParaRPr>
              </a:p>
              <a:p>
                <a:pPr/>
                <a:r>
                  <a:rPr lang="en-GB" sz="14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5" y="3251851"/>
                <a:ext cx="5672618" cy="24373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r>
              <a:rPr lang="en-GB" sz="1800" dirty="0">
                <a:latin typeface="+mj-lt"/>
              </a:rPr>
              <a:t>Convergence of LS and Burg estimations.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CB8EF937-EBBF-3779-9F96-B24423B56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7546" r="7168" b="1841"/>
          <a:stretch/>
        </p:blipFill>
        <p:spPr>
          <a:xfrm>
            <a:off x="4190999" y="1636776"/>
            <a:ext cx="7763843" cy="42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Differences in peaks presences and amplitudes</a:t>
            </a:r>
          </a:p>
          <a:p>
            <a:r>
              <a:rPr lang="en-GB" sz="1800" dirty="0">
                <a:latin typeface="+mj-lt"/>
              </a:rPr>
              <a:t>Again, convergence between methods</a:t>
            </a:r>
          </a:p>
        </p:txBody>
      </p:sp>
      <p:pic>
        <p:nvPicPr>
          <p:cNvPr id="5" name="Immagine 4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9480397D-0D07-119B-4D2F-485F40DC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2860" r="8166" b="3996"/>
          <a:stretch/>
        </p:blipFill>
        <p:spPr>
          <a:xfrm>
            <a:off x="4443983" y="1636776"/>
            <a:ext cx="7405913" cy="45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same, </a:t>
            </a:r>
            <a:r>
              <a:rPr lang="en-US" sz="1800" b="1" dirty="0">
                <a:solidFill>
                  <a:srgbClr val="C00000"/>
                </a:solidFill>
              </a:rPr>
              <a:t>except for subjects 2 and 4</a:t>
            </a:r>
            <a:r>
              <a:rPr lang="en-US" sz="1800" dirty="0"/>
              <a:t>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6"/>
            <a:ext cx="4174487" cy="4117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Moreover, reference trace signals, in some cases, presents some strange behaviors:</a:t>
            </a:r>
          </a:p>
          <a:p>
            <a:r>
              <a:rPr lang="en-US" sz="1800" dirty="0"/>
              <a:t>Whole P-QRS-T cycle squeezed in a window shorter than 0.2 seconds</a:t>
            </a:r>
          </a:p>
          <a:p>
            <a:pPr lvl="1"/>
            <a:r>
              <a:rPr lang="en-US" sz="1400" dirty="0"/>
              <a:t>Such behavior suggest am heart rate higher than 60 bpm, but during the 1-second acquisition there is only a single beat</a:t>
            </a:r>
          </a:p>
          <a:p>
            <a:pPr lvl="1"/>
            <a:r>
              <a:rPr lang="en-US" sz="1400" dirty="0"/>
              <a:t>These traces present a sort of unclear oscillation temporally located where spare traces suggest the presence of a QRS. </a:t>
            </a:r>
          </a:p>
          <a:p>
            <a:r>
              <a:rPr lang="en-US" sz="1800" dirty="0"/>
              <a:t>There is often a single beat and in general centered on 0.5 seconds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fundamental knowing the whole process of Reference acquisition to better contextualize these behaviors.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9AAC66DD-469A-9047-705F-0C74ED0F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5001" r="8951" b="6022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38FAC00-10E5-A72C-CCC3-8F0FE5E0E640}"/>
              </a:ext>
            </a:extLst>
          </p:cNvPr>
          <p:cNvCxnSpPr/>
          <p:nvPr/>
        </p:nvCxnSpPr>
        <p:spPr>
          <a:xfrm>
            <a:off x="8110728" y="4105656"/>
            <a:ext cx="5852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8D71DF2-135B-BBAB-CC62-8F9C827F31D3}"/>
              </a:ext>
            </a:extLst>
          </p:cNvPr>
          <p:cNvSpPr/>
          <p:nvPr/>
        </p:nvSpPr>
        <p:spPr>
          <a:xfrm>
            <a:off x="9125712" y="1865376"/>
            <a:ext cx="585216" cy="37398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630E74E-34CE-9DC9-85BA-136AAD30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1639" r="8501" b="5584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2942</Words>
  <Application>Microsoft Office PowerPoint</Application>
  <PresentationFormat>Widescreen</PresentationFormat>
  <Paragraphs>368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Filtering strategy: wavelet filters</vt:lpstr>
      <vt:lpstr>Filtering strategy: padding </vt:lpstr>
      <vt:lpstr>Filtering strategy 1 or 2?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38</cp:revision>
  <dcterms:created xsi:type="dcterms:W3CDTF">2024-05-22T12:11:36Z</dcterms:created>
  <dcterms:modified xsi:type="dcterms:W3CDTF">2024-09-05T15:54:05Z</dcterms:modified>
</cp:coreProperties>
</file>