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573" r:id="rId2"/>
    <p:sldId id="574" r:id="rId3"/>
    <p:sldId id="639" r:id="rId4"/>
    <p:sldId id="631" r:id="rId5"/>
    <p:sldId id="640" r:id="rId6"/>
    <p:sldId id="600" r:id="rId7"/>
    <p:sldId id="632" r:id="rId8"/>
    <p:sldId id="633" r:id="rId9"/>
    <p:sldId id="634" r:id="rId10"/>
    <p:sldId id="641" r:id="rId11"/>
    <p:sldId id="635" r:id="rId12"/>
    <p:sldId id="642" r:id="rId13"/>
    <p:sldId id="636" r:id="rId14"/>
    <p:sldId id="637" r:id="rId15"/>
    <p:sldId id="643" r:id="rId16"/>
    <p:sldId id="638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17" autoAdjust="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24/10/2024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4AD14-BFE8-B386-AFC9-30ECFEFB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C55DB1A-7E2C-0EC3-4130-BE44AC4C48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BCE2E71-CBDB-0397-A5FE-319B49C3D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272E3A-B8A5-3F5E-8977-7A102A0E8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96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DAF83-C1BE-DD41-C234-3BF9DCCF2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CC28A00-50B7-79CD-EB59-B08BC3EBAE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AE527F-DF23-837E-89A2-33828B32F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2026C5-CFAF-E1B8-1C67-59A0D364B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27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EFD59-4314-5C46-CD1E-8C45307F0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9597FC-FF79-5DEC-0F17-E5ABBAA3F9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059967-8724-733B-07E7-0D1B96C5C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33D229-E106-1042-7B4B-CC10B726E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7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9223A-FCFF-55FA-04F9-44BF5372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A4D566-AFF2-9804-9A1F-17CDEB033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3F08A0D-8022-D0BD-7D40-86B002A41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781B6-6F09-B737-7621-9D5F0D37E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2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E1F5D-0B90-5637-860B-FA5A5293E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7B11FC0-C716-A8B4-FA4A-714E2669E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127135B-1C99-E037-F6A9-C53801653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D00DC1-0C94-0D15-7AC1-C394128C4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10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64513-E649-53E0-87A1-EEFA296BA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1C4DF0-78E7-A95A-672D-9C964F6F0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47BC4DC-F15B-3086-5F79-4531B76D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F4DD12-D8FC-83A5-D1C6-4F7434CEE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7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3F567-ADC2-8731-432C-879891B09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04BE5EC-ED34-ED78-9C8C-26859268A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045C13-E1E6-8866-A4FC-C2628CD7B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0C3277-F8FB-8DEB-586F-3514AA8DF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8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9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4DDC0-5265-0AAB-F4CE-6BFBED7E2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F5FFA02-6505-3A15-E46C-3AF3C6B15B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571C551-525D-E565-F72E-F4B471A20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03B8B2-CB31-FD3C-73FA-15A6B8640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0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4EF5-02E4-932D-2CD6-F123ED9A6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0F5102C-B148-2041-80FA-8B5E44057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7A794CC-543B-528C-BB87-EC9ABCFC8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18991-66E1-6375-18C8-8DB669D50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BB2BD-6B6D-B4ED-5AC4-BCDF79B56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A258877-0A7A-23C8-08C1-4A975E443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8895923-21D5-497A-8A9D-F919FDFF8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71E35F-2FC8-4A14-A4DD-79E21EAF4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2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9A326-FCA6-A532-B02B-C40FA81E2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8086D51-3DEA-DF4C-1325-2BE100C75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74227EF-93E2-2D72-0136-79B661EB8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3E0E79-12BC-6F14-0E24-67A3A49B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0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E3C3A-E7F1-3A0C-EC96-05D47DE9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2AEF1A2-D470-C358-CAE2-EDA1D2DE37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32B0C29-8461-7BED-D50E-C04337C58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EBBD10-AB62-98C2-DF7B-FFEEA600F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10/24/2024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10/24/2024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10/24/2024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10/24/2024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10/24/2024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10/24/2024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sz="4400" dirty="0"/>
              <a:t>Heuristic classifier</a:t>
            </a:r>
          </a:p>
          <a:p>
            <a:endParaRPr lang="en-US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October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D26AC-2327-1CA6-43CB-9961EB1F1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36556-3B1F-EBC2-890B-6F54559F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FF1296-FDE0-61B5-BC95-B6E35511A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693410-66DE-DE02-469D-0FAB7AB8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4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6F2C1-0E5E-78E6-CBF0-4D7C0405E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77DB7C-7733-62BB-A603-121A804E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pseudo code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407C73-A2AD-6C61-0DEA-387DCD4E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11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DC939303-1F6F-C626-77E4-5F738EA6CBB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2204FA3-A088-47F9-5368-E26810B42A8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3732E1C-7ABF-B235-254A-0CB22940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94" y="1483770"/>
            <a:ext cx="9743731" cy="4127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For each roving trace (post-alignment):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Divide the trace in three segments: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Atrial: before t=0.35s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</a:rPr>
              <a:t>Ventricular: after t=0.5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His bundle: 0.35&lt;t&lt;0.5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Into each segment find, if there is, the main peak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Usage of </a:t>
            </a:r>
            <a:r>
              <a:rPr lang="en-US" sz="1400" i="1" dirty="0" err="1">
                <a:solidFill>
                  <a:srgbClr val="0070C0"/>
                </a:solidFill>
              </a:rPr>
              <a:t>find_peaks</a:t>
            </a:r>
            <a:r>
              <a:rPr lang="en-US" sz="1400" i="1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(python) with </a:t>
            </a:r>
            <a:r>
              <a:rPr lang="en-US" sz="1400" i="1" dirty="0"/>
              <a:t>prominence</a:t>
            </a:r>
            <a:r>
              <a:rPr lang="en-US" sz="1400" dirty="0"/>
              <a:t> set as a multiple of the SD of the segment, by trial and errors fixed at 6 times SD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Then apply the following set of rules: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187E125C-3847-0A5E-1423-A1CC7D72F22B}"/>
              </a:ext>
            </a:extLst>
          </p:cNvPr>
          <p:cNvSpPr/>
          <p:nvPr/>
        </p:nvSpPr>
        <p:spPr>
          <a:xfrm>
            <a:off x="745236" y="4296525"/>
            <a:ext cx="1591056" cy="5852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Does the signal have an His peak?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7C7E533-25B4-11AD-3FD3-26377F6DDABC}"/>
              </a:ext>
            </a:extLst>
          </p:cNvPr>
          <p:cNvSpPr/>
          <p:nvPr/>
        </p:nvSpPr>
        <p:spPr>
          <a:xfrm>
            <a:off x="1175004" y="5975145"/>
            <a:ext cx="731520" cy="2470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C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C74841B-FFAD-F4CA-B8C3-B13370EF906C}"/>
              </a:ext>
            </a:extLst>
          </p:cNvPr>
          <p:cNvSpPr/>
          <p:nvPr/>
        </p:nvSpPr>
        <p:spPr>
          <a:xfrm>
            <a:off x="4435957" y="5979973"/>
            <a:ext cx="731520" cy="247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05B9E14-1B34-4943-BE30-636B5FB9E0FC}"/>
              </a:ext>
            </a:extLst>
          </p:cNvPr>
          <p:cNvSpPr/>
          <p:nvPr/>
        </p:nvSpPr>
        <p:spPr>
          <a:xfrm>
            <a:off x="7246508" y="4461596"/>
            <a:ext cx="731520" cy="247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B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8ECF7B6-1BB7-A916-2121-A37CEFDBAC50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540764" y="4881741"/>
            <a:ext cx="0" cy="109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82DEDFA-C17F-6846-1619-8AAA3F7733A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336292" y="4589133"/>
            <a:ext cx="802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FEF62D9-5637-863C-9215-4EAA0FD5672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464330" y="4585105"/>
            <a:ext cx="782178" cy="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72955DF-711E-581B-8071-D17CEED3CC4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801717" y="4962259"/>
            <a:ext cx="0" cy="10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C4FF603-FA87-5936-2828-AE907E7E62D8}"/>
              </a:ext>
            </a:extLst>
          </p:cNvPr>
          <p:cNvSpPr txBox="1"/>
          <p:nvPr/>
        </p:nvSpPr>
        <p:spPr>
          <a:xfrm>
            <a:off x="2421348" y="4216006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49D3A79-B544-1931-DC39-7360EBEDA7B0}"/>
              </a:ext>
            </a:extLst>
          </p:cNvPr>
          <p:cNvSpPr txBox="1"/>
          <p:nvPr/>
        </p:nvSpPr>
        <p:spPr>
          <a:xfrm>
            <a:off x="6541407" y="424427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92CEF64-6CC5-5704-BF7E-0342253A067A}"/>
              </a:ext>
            </a:extLst>
          </p:cNvPr>
          <p:cNvSpPr txBox="1"/>
          <p:nvPr/>
        </p:nvSpPr>
        <p:spPr>
          <a:xfrm>
            <a:off x="4811978" y="5333719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F9EF3FA-E534-96C1-1B36-893CF67A5091}"/>
              </a:ext>
            </a:extLst>
          </p:cNvPr>
          <p:cNvSpPr txBox="1"/>
          <p:nvPr/>
        </p:nvSpPr>
        <p:spPr>
          <a:xfrm>
            <a:off x="1527613" y="536431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B1F8014A-E36B-3E14-ADCC-EF2DE426483D}"/>
              </a:ext>
            </a:extLst>
          </p:cNvPr>
          <p:cNvSpPr/>
          <p:nvPr/>
        </p:nvSpPr>
        <p:spPr>
          <a:xfrm>
            <a:off x="8816340" y="1980839"/>
            <a:ext cx="2331720" cy="780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Applied on both filtered and not filtered signals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2A87283E-9E94-842B-0BAB-335FDA26E6A2}"/>
              </a:ext>
            </a:extLst>
          </p:cNvPr>
          <p:cNvSpPr/>
          <p:nvPr/>
        </p:nvSpPr>
        <p:spPr>
          <a:xfrm>
            <a:off x="8107832" y="4282680"/>
            <a:ext cx="3863339" cy="160647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NB: in this way MAP B, </a:t>
            </a:r>
            <a:r>
              <a:rPr lang="en-GB" sz="1200" b="1" dirty="0"/>
              <a:t>effective</a:t>
            </a:r>
            <a:r>
              <a:rPr lang="en-GB" sz="1200" dirty="0"/>
              <a:t>, is </a:t>
            </a:r>
            <a:r>
              <a:rPr lang="en-GB" sz="1200" b="1" dirty="0"/>
              <a:t>harder</a:t>
            </a:r>
            <a:r>
              <a:rPr lang="en-GB" sz="1200" dirty="0"/>
              <a:t> to </a:t>
            </a:r>
            <a:r>
              <a:rPr lang="en-GB" sz="1200" b="1" dirty="0"/>
              <a:t>be</a:t>
            </a:r>
            <a:r>
              <a:rPr lang="en-GB" sz="1200" dirty="0"/>
              <a:t> </a:t>
            </a:r>
            <a:r>
              <a:rPr lang="en-GB" sz="1200" b="1" dirty="0"/>
              <a:t>chosen</a:t>
            </a:r>
            <a:r>
              <a:rPr lang="en-GB" sz="1200" dirty="0"/>
              <a:t>, leading to a more </a:t>
            </a:r>
            <a:r>
              <a:rPr lang="en-GB" sz="1200" b="1" dirty="0"/>
              <a:t>“conservative”</a:t>
            </a:r>
            <a:r>
              <a:rPr lang="en-GB" sz="1200" dirty="0"/>
              <a:t> </a:t>
            </a:r>
            <a:r>
              <a:rPr lang="en-GB" sz="1200" b="1" dirty="0"/>
              <a:t>algorithm</a:t>
            </a:r>
            <a:r>
              <a:rPr lang="en-GB" sz="1200" dirty="0"/>
              <a:t>, as is should be the surgeon. </a:t>
            </a:r>
          </a:p>
          <a:p>
            <a:r>
              <a:rPr lang="en-GB" sz="1200" dirty="0"/>
              <a:t>MAP A, </a:t>
            </a:r>
            <a:r>
              <a:rPr lang="en-GB" sz="1200" b="1" dirty="0"/>
              <a:t>indifferent</a:t>
            </a:r>
            <a:r>
              <a:rPr lang="en-GB" sz="1200" dirty="0"/>
              <a:t>, is chosen </a:t>
            </a:r>
            <a:r>
              <a:rPr lang="en-GB" sz="1200" b="1" dirty="0"/>
              <a:t>even</a:t>
            </a:r>
            <a:r>
              <a:rPr lang="en-GB" sz="1200" dirty="0"/>
              <a:t> </a:t>
            </a:r>
            <a:r>
              <a:rPr lang="en-GB" sz="1200" b="1" dirty="0"/>
              <a:t>if</a:t>
            </a:r>
            <a:r>
              <a:rPr lang="en-GB" sz="1200" dirty="0"/>
              <a:t> the </a:t>
            </a:r>
            <a:r>
              <a:rPr lang="en-GB" sz="1200" b="1" dirty="0"/>
              <a:t>rules</a:t>
            </a:r>
            <a:r>
              <a:rPr lang="en-GB" sz="1200" dirty="0"/>
              <a:t> are </a:t>
            </a:r>
            <a:r>
              <a:rPr lang="en-GB" sz="1200" b="1" dirty="0"/>
              <a:t>not</a:t>
            </a:r>
            <a:r>
              <a:rPr lang="en-GB" sz="1200" dirty="0"/>
              <a:t> fully </a:t>
            </a:r>
            <a:r>
              <a:rPr lang="en-GB" sz="1200" b="1" dirty="0"/>
              <a:t>satisfied</a:t>
            </a:r>
            <a:r>
              <a:rPr lang="en-GB" sz="1200" dirty="0"/>
              <a:t> (e.g. noisy record), because the first condition is “does the signal have a ventricular peak”.</a:t>
            </a:r>
          </a:p>
          <a:p>
            <a:r>
              <a:rPr lang="en-GB" sz="1200" dirty="0"/>
              <a:t>Finally, MAP C, </a:t>
            </a:r>
            <a:r>
              <a:rPr lang="en-GB" sz="1200" b="1" dirty="0"/>
              <a:t>dangerous</a:t>
            </a:r>
            <a:r>
              <a:rPr lang="en-GB" sz="1200" dirty="0"/>
              <a:t>, is chosen as </a:t>
            </a:r>
            <a:r>
              <a:rPr lang="en-GB" sz="1200" b="1" dirty="0"/>
              <a:t>first</a:t>
            </a:r>
            <a:r>
              <a:rPr lang="en-GB" sz="1200" dirty="0"/>
              <a:t> </a:t>
            </a:r>
            <a:r>
              <a:rPr lang="en-GB" sz="1200" b="1" dirty="0"/>
              <a:t>one</a:t>
            </a:r>
            <a:r>
              <a:rPr lang="en-GB" sz="1200" dirty="0"/>
              <a:t> if there’s a </a:t>
            </a:r>
            <a:r>
              <a:rPr lang="en-GB" sz="1200" b="1" dirty="0"/>
              <a:t>peak</a:t>
            </a:r>
            <a:r>
              <a:rPr lang="en-GB" sz="1200" dirty="0"/>
              <a:t> into the </a:t>
            </a:r>
            <a:r>
              <a:rPr lang="en-GB" sz="1200" b="1" dirty="0"/>
              <a:t>His</a:t>
            </a:r>
            <a:r>
              <a:rPr lang="en-GB" sz="1200" dirty="0"/>
              <a:t> bundle.</a:t>
            </a:r>
          </a:p>
        </p:txBody>
      </p: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DB981D36-CFF4-0C9A-96C7-EBD2B708F679}"/>
              </a:ext>
            </a:extLst>
          </p:cNvPr>
          <p:cNvGrpSpPr/>
          <p:nvPr/>
        </p:nvGrpSpPr>
        <p:grpSpPr>
          <a:xfrm>
            <a:off x="3139104" y="4216006"/>
            <a:ext cx="3325226" cy="746253"/>
            <a:chOff x="3625596" y="3904489"/>
            <a:chExt cx="1591056" cy="746253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825F59FB-A1A7-A26F-B08F-0467319CB1D3}"/>
                </a:ext>
              </a:extLst>
            </p:cNvPr>
            <p:cNvSpPr/>
            <p:nvPr/>
          </p:nvSpPr>
          <p:spPr>
            <a:xfrm>
              <a:off x="3625596" y="3904489"/>
              <a:ext cx="1591056" cy="746253"/>
            </a:xfrm>
            <a:prstGeom prst="roundRect">
              <a:avLst>
                <a:gd name="adj" fmla="val 6370"/>
              </a:avLst>
            </a:pr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57E7D106-18C7-8840-1832-D203EB595DC6}"/>
                </a:ext>
              </a:extLst>
            </p:cNvPr>
            <p:cNvSpPr/>
            <p:nvPr/>
          </p:nvSpPr>
          <p:spPr>
            <a:xfrm>
              <a:off x="4509138" y="3979672"/>
              <a:ext cx="670344" cy="605565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Does the signal have a ventricular  peak? </a:t>
              </a:r>
            </a:p>
          </p:txBody>
        </p:sp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D0ED1A5E-1EBD-CA70-9475-20C2CEBF59BF}"/>
                </a:ext>
              </a:extLst>
            </p:cNvPr>
            <p:cNvSpPr/>
            <p:nvPr/>
          </p:nvSpPr>
          <p:spPr>
            <a:xfrm>
              <a:off x="3662476" y="3987557"/>
              <a:ext cx="670344" cy="597680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Is the ventricular peak lower than atrial one?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1F0F3E7D-7C19-2F1C-C77E-B532BE5DCDF0}"/>
                </a:ext>
              </a:extLst>
            </p:cNvPr>
            <p:cNvSpPr txBox="1"/>
            <p:nvPr/>
          </p:nvSpPr>
          <p:spPr>
            <a:xfrm>
              <a:off x="4315215" y="4128565"/>
              <a:ext cx="2170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>
                  <a:solidFill>
                    <a:srgbClr val="0070C0"/>
                  </a:solidFill>
                </a:rPr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121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03F5-76B3-3691-6161-D7CE94B28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E5E8B-7BBB-421B-55CB-D177BCB4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9E5A3A-BC07-E699-6673-6E6EDDF1E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F3F6A6-66A6-27AB-6CB6-34593D81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88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BA29F-7BE2-9778-D68E-1DAAB4146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EFBF2B-593E-7B97-983D-9B88D904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27F9ED-7649-AFF5-6A94-2EFD6A01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23BB159-C64B-0DBD-3311-9BCF813B14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43A410C-17F1-35AC-5142-CE2DC7D41EFE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25AD721-A3EF-8A6E-E9A5-640B4C413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6" name="Immagine 5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DCF0BA9F-AA61-36B4-A040-3156D9285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30" y="2120523"/>
            <a:ext cx="5486682" cy="3657788"/>
          </a:xfrm>
          <a:prstGeom prst="rect">
            <a:avLst/>
          </a:prstGeom>
        </p:spPr>
      </p:pic>
      <p:pic>
        <p:nvPicPr>
          <p:cNvPr id="10" name="Immagine 9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BA787D21-AB9C-D701-53B1-E114E7F0E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77" y="2120523"/>
            <a:ext cx="548668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26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D9908-9042-3730-1D2E-27F7C91FE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6FB25-8FC2-FC9B-DE73-F396FA1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BDD3E8-E843-EA91-56C3-17560D26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AE9D9E8-A519-93EC-4FD8-2BEEA775698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9A467D5-B679-FF01-C80E-0D1C900B85FA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8B404D4-411D-2B86-0868-EF319AF0E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15908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796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122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1038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1038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1038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721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2D69A-5707-C52D-29A9-6D53184D0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A84E17-F89B-C781-63B7-EB508C24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96FD07-456C-7DF6-554E-09C15EE44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B6E317-0702-BFFE-771B-ADB7856C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22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4C42E-B3F9-7085-3A17-1D4A3E238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B4A24-0362-9A0A-4F25-F76198F9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83974A-357A-D08B-CF0E-158FCE0A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16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62870FB-CABF-5F84-DCB0-D0F2D80318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D33812C-70C8-F3C3-528B-A6C3FF399B2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B9A24BF-5BB6-5586-15E3-C796B78B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10274083" cy="2910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 heuristic classifier has been built with the purpose to act as baseline from which starting further evaluations.</a:t>
            </a:r>
          </a:p>
          <a:p>
            <a:pPr marL="0" indent="0">
              <a:buNone/>
            </a:pPr>
            <a:r>
              <a:rPr lang="en-US" sz="1600" dirty="0"/>
              <a:t>In general, performance are not satisfying, as it could be imaged. Precisely:</a:t>
            </a:r>
          </a:p>
          <a:p>
            <a:r>
              <a:rPr lang="en-US" sz="1600" b="1" dirty="0"/>
              <a:t>Map A, </a:t>
            </a:r>
            <a:r>
              <a:rPr lang="en-US" sz="1600" dirty="0"/>
              <a:t>is fairly well classified, with sufficient f1-score and good precision, but low recall, meaning that there’s a huge percentage of FN.</a:t>
            </a:r>
            <a:endParaRPr lang="en-US" sz="1600" b="1" dirty="0"/>
          </a:p>
          <a:p>
            <a:r>
              <a:rPr lang="en-US" sz="1600" b="1" dirty="0"/>
              <a:t>Map B and C are  bad classified</a:t>
            </a:r>
            <a:r>
              <a:rPr lang="en-US" sz="1600" dirty="0"/>
              <a:t>, with a </a:t>
            </a:r>
            <a:r>
              <a:rPr lang="en-US" sz="1600" b="1" dirty="0"/>
              <a:t>low f1-score. </a:t>
            </a:r>
            <a:r>
              <a:rPr lang="en-US" sz="1600" dirty="0"/>
              <a:t>It should be noted that </a:t>
            </a:r>
            <a:r>
              <a:rPr lang="en-US" sz="1600" b="1" dirty="0"/>
              <a:t>Map B</a:t>
            </a:r>
            <a:r>
              <a:rPr lang="en-US" sz="1600" dirty="0"/>
              <a:t> has </a:t>
            </a:r>
            <a:r>
              <a:rPr lang="en-US" sz="1600" b="1" dirty="0"/>
              <a:t>sufficient</a:t>
            </a:r>
            <a:r>
              <a:rPr lang="en-US" sz="1600" dirty="0"/>
              <a:t> </a:t>
            </a:r>
            <a:r>
              <a:rPr lang="en-US" sz="1600" b="1" dirty="0"/>
              <a:t>recall</a:t>
            </a:r>
            <a:r>
              <a:rPr lang="en-US" sz="1600" dirty="0"/>
              <a:t> (i.e.,. FN are less than TP), while </a:t>
            </a:r>
            <a:r>
              <a:rPr lang="en-US" sz="1600" b="1" dirty="0"/>
              <a:t>Map</a:t>
            </a:r>
            <a:r>
              <a:rPr lang="en-US" sz="1600" dirty="0"/>
              <a:t> </a:t>
            </a:r>
            <a:r>
              <a:rPr lang="en-US" sz="1600" b="1" dirty="0"/>
              <a:t>C</a:t>
            </a:r>
            <a:r>
              <a:rPr lang="en-US" sz="1600" dirty="0"/>
              <a:t> has a </a:t>
            </a:r>
            <a:r>
              <a:rPr lang="en-US" sz="1600" b="1" dirty="0"/>
              <a:t>sufficient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(i.e., FP are less than TP)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Moreover, </a:t>
            </a:r>
            <a:r>
              <a:rPr lang="en-US" sz="1600" b="1" dirty="0"/>
              <a:t>filtered</a:t>
            </a:r>
            <a:r>
              <a:rPr lang="en-US" sz="1600" dirty="0"/>
              <a:t> </a:t>
            </a:r>
            <a:r>
              <a:rPr lang="en-US" sz="1600" b="1" dirty="0"/>
              <a:t>data</a:t>
            </a:r>
            <a:r>
              <a:rPr lang="en-US" sz="1600" dirty="0"/>
              <a:t> does </a:t>
            </a:r>
            <a:r>
              <a:rPr lang="en-US" sz="1600" b="1" dirty="0"/>
              <a:t>not</a:t>
            </a:r>
            <a:r>
              <a:rPr lang="en-US" sz="1600" dirty="0"/>
              <a:t> have </a:t>
            </a:r>
            <a:r>
              <a:rPr lang="en-US" sz="1600" b="1" dirty="0"/>
              <a:t>difference</a:t>
            </a:r>
            <a:r>
              <a:rPr lang="en-US" sz="1600" dirty="0"/>
              <a:t> </a:t>
            </a:r>
            <a:r>
              <a:rPr lang="en-US" sz="1600" b="1" dirty="0"/>
              <a:t>with</a:t>
            </a:r>
            <a:r>
              <a:rPr lang="en-US" sz="1600" dirty="0"/>
              <a:t> </a:t>
            </a:r>
            <a:r>
              <a:rPr lang="en-US" sz="1600" b="1" dirty="0"/>
              <a:t>not</a:t>
            </a:r>
            <a:r>
              <a:rPr lang="en-US" sz="1600" dirty="0"/>
              <a:t> </a:t>
            </a:r>
            <a:r>
              <a:rPr lang="en-US" sz="1600" b="1" dirty="0"/>
              <a:t>filtered</a:t>
            </a:r>
            <a:r>
              <a:rPr lang="en-US" sz="1600" dirty="0"/>
              <a:t> ones in terms of </a:t>
            </a:r>
            <a:r>
              <a:rPr lang="en-US" sz="1600" b="1" dirty="0"/>
              <a:t>performances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 conclusion the presented set of rules is a simple classifier, which can be used as baseline to start the classification with a true machine learning model.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05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BB769-B316-A45B-3CD5-188962B60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EB07A-515C-2678-F83C-5A8BA160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F2948E-0054-FDF3-D557-A5AD8769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95837F-61F0-FDA4-4E8E-CE770B1D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3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building a heuristic classifier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518210"/>
            <a:ext cx="11332464" cy="47225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sz="1800" dirty="0"/>
              <a:t>Which model could act as baseline for building and comparing any other one?</a:t>
            </a:r>
          </a:p>
          <a:p>
            <a:r>
              <a:rPr lang="en-US" sz="1800" dirty="0"/>
              <a:t>In literature there’s no evidence of AVNRT roving signals classification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6"/>
                </a:solidFill>
              </a:rPr>
              <a:t>Proposed solution</a:t>
            </a:r>
          </a:p>
          <a:p>
            <a:pPr marL="0" indent="0">
              <a:buNone/>
            </a:pPr>
            <a:r>
              <a:rPr lang="en-US" sz="1800" dirty="0"/>
              <a:t>So, a first classifier, which could cover this role, could be a heuristic one based on the expectations on these signals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0070C0"/>
                </a:solidFill>
              </a:rPr>
              <a:t>Aim</a:t>
            </a:r>
          </a:p>
          <a:p>
            <a:pPr marL="0" indent="0">
              <a:buNone/>
            </a:pPr>
            <a:r>
              <a:rPr lang="en-US" sz="1800" dirty="0"/>
              <a:t>Building a logical set of rules to classify roving signals exploiting the expectations on them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F595-615A-BCFA-1E7C-3722DC0EA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DEF613-067C-4863-C2BC-E48C5B93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E50453-E774-CB15-3548-F5AB2DBBB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BF1782-D1E9-B2E3-0067-DBBA655B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1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40FB72A-675B-B382-B2F5-35EC1C2C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</a:t>
            </a:r>
          </a:p>
          <a:p>
            <a:r>
              <a:rPr lang="en-US" sz="1600" dirty="0"/>
              <a:t>Amplitude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0F209100-3FA5-D5B7-8390-52437897A019}"/>
              </a:ext>
            </a:extLst>
          </p:cNvPr>
          <p:cNvSpPr txBox="1">
            <a:spLocks/>
          </p:cNvSpPr>
          <p:nvPr/>
        </p:nvSpPr>
        <p:spPr>
          <a:xfrm>
            <a:off x="3838686" y="1606158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F475AA3-6433-322D-FC19-827C7680D919}"/>
              </a:ext>
            </a:extLst>
          </p:cNvPr>
          <p:cNvSpPr txBox="1">
            <a:spLocks/>
          </p:cNvSpPr>
          <p:nvPr/>
        </p:nvSpPr>
        <p:spPr>
          <a:xfrm>
            <a:off x="7951691" y="1606158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671CA-091D-8D17-60F4-4B8742BFB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F3C9B9-88BC-0749-65B1-C16C428D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8B3DA8-EAD9-287F-5885-423864A8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42484DC-BF68-DE90-9F1E-F313731441CD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4B8810-4705-6E18-E32D-986A62ECBAD6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ED05BED-8EAB-5137-317F-BA837EA8A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</a:t>
            </a:r>
          </a:p>
          <a:p>
            <a:r>
              <a:rPr lang="en-US" sz="1600" dirty="0"/>
              <a:t>Amplitude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2181B064-E7D4-34F3-E109-621D2B621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" t="5147" r="8275" b="7629"/>
          <a:stretch/>
        </p:blipFill>
        <p:spPr>
          <a:xfrm>
            <a:off x="3706582" y="1554154"/>
            <a:ext cx="8253769" cy="4471416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1175995-E917-D3B0-1B64-853EBB2724E7}"/>
              </a:ext>
            </a:extLst>
          </p:cNvPr>
          <p:cNvSpPr/>
          <p:nvPr/>
        </p:nvSpPr>
        <p:spPr>
          <a:xfrm>
            <a:off x="6723157" y="1728216"/>
            <a:ext cx="317723" cy="611124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3C98FEC-7A17-423C-FD7E-DA332B0D524E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EAD5EE6-EE40-A586-9A58-55822E13AF5A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5819816-0D0B-1DF5-3615-8A57A656880C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BC3BF40-FD9A-9FD0-3712-10CC6D8188B8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</p:spTree>
    <p:extLst>
      <p:ext uri="{BB962C8B-B14F-4D97-AF65-F5344CB8AC3E}">
        <p14:creationId xmlns:p14="http://schemas.microsoft.com/office/powerpoint/2010/main" val="49842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C7E76-E560-A479-5409-891CDF5D5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52EC4-0AF3-9656-5F8F-CA0444B0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6A3B49-70C2-B552-9E95-BCA4FB4A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57A0B2C-89F6-3C80-1AB8-DBE0F0526813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693CB5A-4AD4-8675-11D8-8993E21177F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1921156-8A64-0A57-F895-95FBBC208F0C}"/>
              </a:ext>
            </a:extLst>
          </p:cNvPr>
          <p:cNvSpPr txBox="1">
            <a:spLocks/>
          </p:cNvSpPr>
          <p:nvPr/>
        </p:nvSpPr>
        <p:spPr>
          <a:xfrm>
            <a:off x="434581" y="1630404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BE7FE77E-22D9-4FA0-46DF-682EC71D4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5292" r="8199" b="7483"/>
          <a:stretch/>
        </p:blipFill>
        <p:spPr>
          <a:xfrm>
            <a:off x="4354308" y="1630404"/>
            <a:ext cx="7633476" cy="4158015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2633A52-D0A1-3417-2BA8-57F3892CDE82}"/>
              </a:ext>
            </a:extLst>
          </p:cNvPr>
          <p:cNvSpPr/>
          <p:nvPr/>
        </p:nvSpPr>
        <p:spPr>
          <a:xfrm>
            <a:off x="8988552" y="1746504"/>
            <a:ext cx="448056" cy="59283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C3A4545-0148-D9B0-195C-CD09A817A63B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45952DA-9687-46EF-C0F5-6979D55C2EAF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CS 3-4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3F0CA4A-52C3-CBAA-AB31-D7E79CE55DB8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</a:t>
            </a:r>
            <a:r>
              <a:rPr lang="it-IT" b="1" dirty="0" err="1">
                <a:solidFill>
                  <a:schemeClr val="tx1"/>
                </a:solidFill>
              </a:rPr>
              <a:t>aVF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343F6F1-5CE1-F587-01CC-8B9C47CD105A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V1</a:t>
            </a:r>
          </a:p>
        </p:txBody>
      </p:sp>
    </p:spTree>
    <p:extLst>
      <p:ext uri="{BB962C8B-B14F-4D97-AF65-F5344CB8AC3E}">
        <p14:creationId xmlns:p14="http://schemas.microsoft.com/office/powerpoint/2010/main" val="348552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0385D-7E7B-6922-485A-DCB6BB5F1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B0F5D-4486-2E4E-AD20-E2880BB7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50356F-2C75-958F-1875-42748AAC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C8226002-39CA-EF6E-AF0E-D6B18DDA0C2A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29513E9-03E2-04F5-295C-62590EE4C97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0F7AA97-04E6-946F-2861-B547071C6D5C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97A47C02-3B25-08DE-28AA-20EF38257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855" r="8125" b="6315"/>
          <a:stretch/>
        </p:blipFill>
        <p:spPr>
          <a:xfrm>
            <a:off x="4129118" y="1615303"/>
            <a:ext cx="7858938" cy="4355729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353E21D-2173-CC74-9402-C909E344BFF8}"/>
              </a:ext>
            </a:extLst>
          </p:cNvPr>
          <p:cNvSpPr/>
          <p:nvPr/>
        </p:nvSpPr>
        <p:spPr>
          <a:xfrm>
            <a:off x="7296912" y="1980839"/>
            <a:ext cx="292608" cy="277729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66FEE40-C34B-BF52-7C58-3153DA7B6818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9200A66-CCB9-6E50-4473-BD76BA85A081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2A57530-3E85-3C1F-A984-F9E75C28CC89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442A240-A6BA-F58E-7613-7A25616966FB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</p:spTree>
    <p:extLst>
      <p:ext uri="{BB962C8B-B14F-4D97-AF65-F5344CB8AC3E}">
        <p14:creationId xmlns:p14="http://schemas.microsoft.com/office/powerpoint/2010/main" val="234250009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4063</TotalTime>
  <Words>848</Words>
  <Application>Microsoft Office PowerPoint</Application>
  <PresentationFormat>Widescreen</PresentationFormat>
  <Paragraphs>202</Paragraphs>
  <Slides>16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Aptos</vt:lpstr>
      <vt:lpstr>Arial</vt:lpstr>
      <vt:lpstr>Calibri</vt:lpstr>
      <vt:lpstr>Cambria Math</vt:lpstr>
      <vt:lpstr>1_Tema di Office</vt:lpstr>
      <vt:lpstr>Presentazione standard di PowerPoint</vt:lpstr>
      <vt:lpstr>Outline </vt:lpstr>
      <vt:lpstr>Outline </vt:lpstr>
      <vt:lpstr>Why building a heuristic classifier</vt:lpstr>
      <vt:lpstr>Outline </vt:lpstr>
      <vt:lpstr>Knowledge on roving signals: recap</vt:lpstr>
      <vt:lpstr>Knowledge on roving signals: recap</vt:lpstr>
      <vt:lpstr>Knowledge on roving signals: recap</vt:lpstr>
      <vt:lpstr>Knowledge on roving signals: recap</vt:lpstr>
      <vt:lpstr>Outline </vt:lpstr>
      <vt:lpstr>Heuristic classifier: pseudo code</vt:lpstr>
      <vt:lpstr>Outline </vt:lpstr>
      <vt:lpstr>Heuristic classifier: results</vt:lpstr>
      <vt:lpstr>Heuristic classifier: results</vt:lpstr>
      <vt:lpstr>Outline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88</cp:revision>
  <dcterms:created xsi:type="dcterms:W3CDTF">2024-05-22T12:11:36Z</dcterms:created>
  <dcterms:modified xsi:type="dcterms:W3CDTF">2024-10-24T06:53:42Z</dcterms:modified>
</cp:coreProperties>
</file>