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573" r:id="rId2"/>
    <p:sldId id="574" r:id="rId3"/>
    <p:sldId id="631" r:id="rId4"/>
    <p:sldId id="661" r:id="rId5"/>
    <p:sldId id="600" r:id="rId6"/>
    <p:sldId id="632" r:id="rId7"/>
    <p:sldId id="633" r:id="rId8"/>
    <p:sldId id="634" r:id="rId9"/>
    <p:sldId id="662" r:id="rId10"/>
    <p:sldId id="644" r:id="rId11"/>
    <p:sldId id="660" r:id="rId12"/>
    <p:sldId id="654" r:id="rId13"/>
    <p:sldId id="650" r:id="rId14"/>
    <p:sldId id="663" r:id="rId15"/>
    <p:sldId id="645" r:id="rId16"/>
    <p:sldId id="637" r:id="rId17"/>
    <p:sldId id="646" r:id="rId18"/>
    <p:sldId id="651" r:id="rId19"/>
    <p:sldId id="652" r:id="rId20"/>
    <p:sldId id="653" r:id="rId21"/>
    <p:sldId id="647" r:id="rId22"/>
    <p:sldId id="648" r:id="rId23"/>
    <p:sldId id="649" r:id="rId24"/>
    <p:sldId id="638" r:id="rId25"/>
    <p:sldId id="657" r:id="rId26"/>
    <p:sldId id="664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66" d="100"/>
          <a:sy n="66" d="100"/>
        </p:scale>
        <p:origin x="76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E696-64D5-2DE3-39AC-6C0D8A9D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CCCC21-83A9-1345-8EFC-7D9283EA9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77D1A9-A6A4-A904-697E-DE65756F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61BAFC-A097-AA59-F078-4DF38676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5CB9-2BE2-4860-85EE-BBFABBF26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C85E-C756-FB95-1E76-56ADB7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25539F-DDE2-2D43-8149-5323A52C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93D5BA-798D-E1E1-69C3-74B5B673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2B9070-0E81-F087-7E9F-6C648D525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C314-5A74-007D-7C91-0CD69B6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BEF403-43DD-6C8E-262E-2F51E9EAF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850FCE-2D19-C968-0B85-8EB0CDE78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ADFD-F782-3C16-8612-6E33FCF67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894 remaining signals:</a:t>
            </a:r>
          </a:p>
          <a:p>
            <a:r>
              <a:rPr lang="en-US" sz="1800" dirty="0"/>
              <a:t>683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(76.40%)</a:t>
            </a:r>
          </a:p>
          <a:p>
            <a:r>
              <a:rPr lang="en-US" sz="1800" dirty="0"/>
              <a:t>106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(11.86%)</a:t>
            </a:r>
          </a:p>
          <a:p>
            <a:r>
              <a:rPr lang="en-US" sz="1800" dirty="0"/>
              <a:t>105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(11.74%)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625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269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19BE-FC42-F26C-8687-9DF3081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1795622"/>
            <a:ext cx="2933954" cy="18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390522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820290" y="5969192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2794510" y="5970112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837C50-E920-3947-1E9C-50018C434217}"/>
              </a:ext>
            </a:extLst>
          </p:cNvPr>
          <p:cNvSpPr/>
          <p:nvPr/>
        </p:nvSpPr>
        <p:spPr>
          <a:xfrm>
            <a:off x="4595794" y="5971634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186050" y="4881741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1981578" y="4589133"/>
            <a:ext cx="411612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24B7B33-2A02-3767-3E72-325F6CD68953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4961554" y="4894205"/>
            <a:ext cx="0" cy="10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160270" y="4894205"/>
            <a:ext cx="1" cy="107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003598" y="42710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392471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3139342" y="5415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205248" y="5364561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9062289" y="4283529"/>
            <a:ext cx="2982617" cy="1939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 if atrial peak is higher than the threshold or if the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2393190" y="4296525"/>
            <a:ext cx="1534161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 peak &gt; 0.5 mV?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7979E96-43A3-7D4C-E1E4-DAD04E196946}"/>
              </a:ext>
            </a:extLst>
          </p:cNvPr>
          <p:cNvSpPr/>
          <p:nvPr/>
        </p:nvSpPr>
        <p:spPr>
          <a:xfrm>
            <a:off x="4342616" y="4296525"/>
            <a:ext cx="1237876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0.1&lt; atrial peak&lt;0.3 ?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196E767D-28EE-023B-1370-A1999ADD6629}"/>
              </a:ext>
            </a:extLst>
          </p:cNvPr>
          <p:cNvSpPr/>
          <p:nvPr/>
        </p:nvSpPr>
        <p:spPr>
          <a:xfrm>
            <a:off x="5966065" y="4299812"/>
            <a:ext cx="1627633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atrial peak &gt; ventricular peak?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E8D07EA-4633-BB77-20E5-E17E2833D1C0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3927351" y="4595365"/>
            <a:ext cx="41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84774C7-9494-5113-943E-99FEA1B10E8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580492" y="4595365"/>
            <a:ext cx="385573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F71B412-A3A6-1684-1719-D9F462CDD70A}"/>
              </a:ext>
            </a:extLst>
          </p:cNvPr>
          <p:cNvSpPr txBox="1"/>
          <p:nvPr/>
        </p:nvSpPr>
        <p:spPr>
          <a:xfrm>
            <a:off x="5574164" y="427105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6E31AEE-1520-2E57-96BD-70CD991D8948}"/>
              </a:ext>
            </a:extLst>
          </p:cNvPr>
          <p:cNvSpPr txBox="1"/>
          <p:nvPr/>
        </p:nvSpPr>
        <p:spPr>
          <a:xfrm>
            <a:off x="4992119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07C5BB2-2D9B-23DE-63E1-B4C24887D246}"/>
              </a:ext>
            </a:extLst>
          </p:cNvPr>
          <p:cNvSpPr/>
          <p:nvPr/>
        </p:nvSpPr>
        <p:spPr>
          <a:xfrm>
            <a:off x="6414121" y="597599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FF34B99-BC75-E621-1EAB-46337F79C48C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779881" y="4897492"/>
            <a:ext cx="1" cy="10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3B09C6-EEB5-CDAD-7AD5-1F0C94A0FA7C}"/>
              </a:ext>
            </a:extLst>
          </p:cNvPr>
          <p:cNvSpPr txBox="1"/>
          <p:nvPr/>
        </p:nvSpPr>
        <p:spPr>
          <a:xfrm>
            <a:off x="6892657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9D82CD2D-9E24-8CD1-47FA-F4EE35617745}"/>
              </a:ext>
            </a:extLst>
          </p:cNvPr>
          <p:cNvCxnSpPr>
            <a:cxnSpLocks/>
            <a:stCxn id="23" idx="3"/>
            <a:endCxn id="71" idx="1"/>
          </p:cNvCxnSpPr>
          <p:nvPr/>
        </p:nvCxnSpPr>
        <p:spPr>
          <a:xfrm>
            <a:off x="7593698" y="4598652"/>
            <a:ext cx="379990" cy="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64EAA004-A582-1C73-0895-E11A05149ED9}"/>
              </a:ext>
            </a:extLst>
          </p:cNvPr>
          <p:cNvSpPr/>
          <p:nvPr/>
        </p:nvSpPr>
        <p:spPr>
          <a:xfrm>
            <a:off x="7973688" y="4480793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0D5B67-8A25-5B58-76D5-67340326C9A8}"/>
              </a:ext>
            </a:extLst>
          </p:cNvPr>
          <p:cNvSpPr txBox="1"/>
          <p:nvPr/>
        </p:nvSpPr>
        <p:spPr>
          <a:xfrm>
            <a:off x="7593057" y="427466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203" y="1896792"/>
            <a:ext cx="503374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Atrial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[t=0 : 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Ventricular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 : t=</a:t>
            </a:r>
            <a:r>
              <a:rPr lang="en-US" sz="1100" dirty="0" err="1"/>
              <a:t>t_end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His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 : 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Into each segment the maximum is evaluated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His_bundle</a:t>
            </a:r>
            <a:r>
              <a:rPr lang="en-US" sz="12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</a:rPr>
              <a:t>If </a:t>
            </a:r>
            <a:r>
              <a:rPr lang="en-US" sz="1100" dirty="0" err="1"/>
              <a:t>his_peak</a:t>
            </a:r>
            <a:r>
              <a:rPr lang="en-US" sz="1100" dirty="0"/>
              <a:t>&lt;</a:t>
            </a:r>
            <a:r>
              <a:rPr lang="en-US" sz="1100" dirty="0" err="1"/>
              <a:t>his_bundle_th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his_peak</a:t>
            </a:r>
            <a:r>
              <a:rPr lang="en-US" sz="1100" dirty="0">
                <a:sym typeface="Wingdings" panose="05000000000000000000" pitchFamily="2" charset="2"/>
              </a:rPr>
              <a:t> = </a:t>
            </a:r>
            <a:r>
              <a:rPr lang="en-US" sz="11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1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a first block of rules use priors on thresholds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</a:rPr>
              <a:t>If</a:t>
            </a:r>
            <a:r>
              <a:rPr lang="en-US" sz="1100" dirty="0"/>
              <a:t> </a:t>
            </a:r>
            <a:r>
              <a:rPr lang="en-US" sz="1100" dirty="0" err="1"/>
              <a:t>his_peak</a:t>
            </a:r>
            <a:r>
              <a:rPr lang="en-US" sz="1100" dirty="0"/>
              <a:t>&gt;</a:t>
            </a:r>
            <a:r>
              <a:rPr lang="en-US" sz="1100" dirty="0" err="1"/>
              <a:t>th_his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&gt;0.5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>
                <a:sym typeface="Wingdings" panose="05000000000000000000" pitchFamily="2" charset="2"/>
              </a:rPr>
              <a:t>0.1&lt;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&lt;0.3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And one utilizes the information regarding the dominance between the atrial and ventricular peaks</a:t>
            </a:r>
            <a:endParaRPr lang="en-US" sz="8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</a:t>
            </a:r>
            <a:r>
              <a:rPr lang="en-US" sz="1100" dirty="0" err="1">
                <a:sym typeface="Wingdings" panose="05000000000000000000" pitchFamily="2" charset="2"/>
              </a:rPr>
              <a:t>vent_peak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800100" lvl="1" indent="-342900">
              <a:buFont typeface="+mj-lt"/>
              <a:buAutoNum type="arabicPeriod"/>
            </a:pPr>
            <a:endParaRPr lang="en-US" sz="11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ym typeface="Wingdings" panose="05000000000000000000" pitchFamily="2" charset="2"/>
            </a:endParaRPr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D395333-E8A2-6FE5-5899-B2945B819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/>
          <a:stretch/>
        </p:blipFill>
        <p:spPr>
          <a:xfrm>
            <a:off x="261926" y="1980839"/>
            <a:ext cx="3400277" cy="4145641"/>
          </a:xfrm>
          <a:prstGeom prst="rect">
            <a:avLst/>
          </a:prstGeom>
        </p:spPr>
      </p:pic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1533C8-360E-6BD3-AC80-64DCFB79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" r="21710" b="97557"/>
          <a:stretch/>
        </p:blipFill>
        <p:spPr>
          <a:xfrm>
            <a:off x="261926" y="1631482"/>
            <a:ext cx="4127194" cy="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99D7-C749-019A-03A6-D00F7C79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F2E0-2262-794B-6438-8BEEAF0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Are peaks discriminative?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A63FD-3C84-DBCF-7C1A-A255D5E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1F82ADA-BFF1-E467-DCBF-A560CF67FCA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11229533" cy="72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answer, atrial, His and ventricular peaks (maximum values into segments) have been valuated for each MAP: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713C705-EF75-B7F2-98FC-34087CF8DDF3}"/>
              </a:ext>
            </a:extLst>
          </p:cNvPr>
          <p:cNvSpPr txBox="1">
            <a:spLocks/>
          </p:cNvSpPr>
          <p:nvPr/>
        </p:nvSpPr>
        <p:spPr>
          <a:xfrm>
            <a:off x="529651" y="5150983"/>
            <a:ext cx="11229533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Atrial peak does not seem to be discriminative of MAP A from MAP B</a:t>
            </a:r>
          </a:p>
          <a:p>
            <a:r>
              <a:rPr lang="en-US" sz="1800" dirty="0"/>
              <a:t>His peaks seem to be discriminative respect to MAP A, but there’s a certain intersection with MAP B</a:t>
            </a:r>
          </a:p>
          <a:p>
            <a:r>
              <a:rPr lang="en-US" sz="1800" dirty="0"/>
              <a:t>Ventricular peaks doesn’t allow to clearly distinguish between MAP B and MAP 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7F7F9C6-2D99-A9FA-1A9E-12D2667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01" y="2216358"/>
            <a:ext cx="3799054" cy="2740221"/>
          </a:xfrm>
          <a:prstGeom prst="rect">
            <a:avLst/>
          </a:prstGeom>
        </p:spPr>
      </p:pic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F7DA34-779D-E87C-31FB-DE10DAE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2216358"/>
            <a:ext cx="3799054" cy="2740221"/>
          </a:xfrm>
          <a:prstGeom prst="rect">
            <a:avLst/>
          </a:prstGeom>
        </p:spPr>
      </p:pic>
      <p:pic>
        <p:nvPicPr>
          <p:cNvPr id="13" name="Immagine 12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D822F305-E7BF-8221-662B-4D97274C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0" y="2216358"/>
            <a:ext cx="3865231" cy="27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1" cy="36577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1" cy="3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898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6729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3" y="1629394"/>
            <a:ext cx="5992378" cy="396673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3" y="1629501"/>
            <a:ext cx="6038098" cy="399700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26CA8B-65CF-BF79-CE88-2B645D955341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9" y="1629093"/>
            <a:ext cx="5864362" cy="388199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8F1ADB-F7A9-E094-30A1-7500CD47B415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9" y="1629738"/>
            <a:ext cx="6138682" cy="406358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AEC923-6F74-2CFA-C853-978AE88D0D62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132" y="1658746"/>
            <a:ext cx="5998472" cy="3970772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8203719-2B97-29CD-5DB8-0F3D98901D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29" cy="3835769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D539D0-D34A-BA70-C059-AA43779425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(1,3,4,6)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3" cy="29180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4" y="1952156"/>
            <a:ext cx="3525737" cy="27862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03466"/>
            <a:ext cx="7332253" cy="310630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2" y="2466186"/>
            <a:ext cx="975965" cy="933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have been tested other strategies?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0223F-D95A-431D-9A71-EDA7FA0C2F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3" y="3166402"/>
            <a:ext cx="466344" cy="1695934"/>
          </a:xfrm>
        </p:spPr>
        <p:txBody>
          <a:bodyPr vert="vert270"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70C0"/>
                </a:solidFill>
              </a:rPr>
              <a:t>Heuristic Classifier</a:t>
            </a:r>
            <a:endParaRPr lang="en-US" sz="1400" dirty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6C7107D1-1EEA-2F80-E910-884A34C50EF2}"/>
              </a:ext>
            </a:extLst>
          </p:cNvPr>
          <p:cNvGrpSpPr/>
          <p:nvPr/>
        </p:nvGrpSpPr>
        <p:grpSpPr>
          <a:xfrm>
            <a:off x="1159589" y="4532711"/>
            <a:ext cx="8549524" cy="1687082"/>
            <a:chOff x="1159589" y="4532711"/>
            <a:chExt cx="8549524" cy="1687082"/>
          </a:xfrm>
        </p:grpSpPr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95C9FFC6-FF0B-8C66-6AE9-1A49E557D16D}"/>
                </a:ext>
              </a:extLst>
            </p:cNvPr>
            <p:cNvSpPr txBox="1">
              <a:spLocks/>
            </p:cNvSpPr>
            <p:nvPr/>
          </p:nvSpPr>
          <p:spPr>
            <a:xfrm>
              <a:off x="1159589" y="4532711"/>
              <a:ext cx="4532550" cy="106153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 and threshold on atrial phase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egnaposto contenuto 2">
              <a:extLst>
                <a:ext uri="{FF2B5EF4-FFF2-40B4-BE49-F238E27FC236}">
                  <a16:creationId xmlns:a16="http://schemas.microsoft.com/office/drawing/2014/main" id="{B982527B-89D7-1863-D9C4-F6653144A20D}"/>
                </a:ext>
              </a:extLst>
            </p:cNvPr>
            <p:cNvSpPr txBox="1">
              <a:spLocks/>
            </p:cNvSpPr>
            <p:nvPr/>
          </p:nvSpPr>
          <p:spPr>
            <a:xfrm>
              <a:off x="1542761" y="5673028"/>
              <a:ext cx="4149379" cy="54676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4EE987FE-A148-9AAD-175A-E05B2B0B63B5}"/>
                </a:ext>
              </a:extLst>
            </p:cNvPr>
            <p:cNvCxnSpPr/>
            <p:nvPr/>
          </p:nvCxnSpPr>
          <p:spPr>
            <a:xfrm rot="16200000" flipH="1">
              <a:off x="1238819" y="5693345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rgbClr val="D1BE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gnaposto contenuto 2">
              <a:extLst>
                <a:ext uri="{FF2B5EF4-FFF2-40B4-BE49-F238E27FC236}">
                  <a16:creationId xmlns:a16="http://schemas.microsoft.com/office/drawing/2014/main" id="{EE218163-1A3A-71BB-EBC9-65F38E7EFE9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532711"/>
              <a:ext cx="3613113" cy="766211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Almost all prior information are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Respect to strategy B performance degradation is limited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Full explainability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A4397F5-F07A-2C0A-4AB3-C1A3DBF5F92B}"/>
              </a:ext>
            </a:extLst>
          </p:cNvPr>
          <p:cNvGrpSpPr/>
          <p:nvPr/>
        </p:nvGrpSpPr>
        <p:grpSpPr>
          <a:xfrm>
            <a:off x="1180279" y="2655058"/>
            <a:ext cx="8528834" cy="1606199"/>
            <a:chOff x="1159590" y="2654349"/>
            <a:chExt cx="8528834" cy="160619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973A2FDB-1963-C723-91D9-674EB3C0E079}"/>
                </a:ext>
              </a:extLst>
            </p:cNvPr>
            <p:cNvSpPr txBox="1">
              <a:spLocks/>
            </p:cNvSpPr>
            <p:nvPr/>
          </p:nvSpPr>
          <p:spPr>
            <a:xfrm>
              <a:off x="1159590" y="2654349"/>
              <a:ext cx="4532550" cy="106153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egnaposto contenuto 2">
              <a:extLst>
                <a:ext uri="{FF2B5EF4-FFF2-40B4-BE49-F238E27FC236}">
                  <a16:creationId xmlns:a16="http://schemas.microsoft.com/office/drawing/2014/main" id="{419F3EA4-7AFD-FA7E-83BA-2E853CB14AE0}"/>
                </a:ext>
              </a:extLst>
            </p:cNvPr>
            <p:cNvSpPr txBox="1">
              <a:spLocks/>
            </p:cNvSpPr>
            <p:nvPr/>
          </p:nvSpPr>
          <p:spPr>
            <a:xfrm>
              <a:off x="1563450" y="3766772"/>
              <a:ext cx="4128690" cy="493776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7562628C-17AA-2D87-C654-46866907C3FB}"/>
                </a:ext>
              </a:extLst>
            </p:cNvPr>
            <p:cNvCxnSpPr/>
            <p:nvPr/>
          </p:nvCxnSpPr>
          <p:spPr>
            <a:xfrm rot="16200000" flipH="1">
              <a:off x="1249430" y="3813849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egnaposto contenuto 2">
              <a:extLst>
                <a:ext uri="{FF2B5EF4-FFF2-40B4-BE49-F238E27FC236}">
                  <a16:creationId xmlns:a16="http://schemas.microsoft.com/office/drawing/2014/main" id="{FCC0440D-ED6A-DEBA-03E1-6F3F15C0E6B9}"/>
                </a:ext>
              </a:extLst>
            </p:cNvPr>
            <p:cNvSpPr txBox="1">
              <a:spLocks/>
            </p:cNvSpPr>
            <p:nvPr/>
          </p:nvSpPr>
          <p:spPr>
            <a:xfrm>
              <a:off x="6075311" y="2654349"/>
              <a:ext cx="3613113" cy="74909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Best model in terms of performance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Full explainability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q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not entirely</a:t>
              </a: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 used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A08220C-1183-FF62-81DC-4B885455F317}"/>
              </a:ext>
            </a:extLst>
          </p:cNvPr>
          <p:cNvGrpSpPr/>
          <p:nvPr/>
        </p:nvGrpSpPr>
        <p:grpSpPr>
          <a:xfrm>
            <a:off x="1180279" y="1414697"/>
            <a:ext cx="8528834" cy="1061535"/>
            <a:chOff x="1180279" y="1414697"/>
            <a:chExt cx="8528834" cy="1061535"/>
          </a:xfrm>
        </p:grpSpPr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0F209100-3FA5-D5B7-8390-52437897A019}"/>
                </a:ext>
              </a:extLst>
            </p:cNvPr>
            <p:cNvSpPr txBox="1">
              <a:spLocks/>
            </p:cNvSpPr>
            <p:nvPr/>
          </p:nvSpPr>
          <p:spPr>
            <a:xfrm>
              <a:off x="1180279" y="1414697"/>
              <a:ext cx="4532550" cy="1061535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A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</a:t>
              </a:r>
              <a:r>
                <a:rPr kumimoji="0" lang="en-US" sz="1200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find_peaks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 </a:t>
              </a:r>
              <a:r>
                <a:rPr lang="en-US" sz="1200" i="1" dirty="0">
                  <a:latin typeface="Calibri" panose="020F0502020204030204"/>
                </a:rPr>
                <a:t>with prominence tuning applied on signal segments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egnaposto contenuto 2">
              <a:extLst>
                <a:ext uri="{FF2B5EF4-FFF2-40B4-BE49-F238E27FC236}">
                  <a16:creationId xmlns:a16="http://schemas.microsoft.com/office/drawing/2014/main" id="{2450980B-013D-F8C8-D762-54BB5075BD2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14697"/>
              <a:ext cx="3613113" cy="570241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6"/>
                  </a:solidFill>
                  <a:latin typeface="Calibri" panose="020F0502020204030204"/>
                </a:rPr>
                <a:t>First model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Prominence not fully explainable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793DF37-758E-F013-2C5C-1CCE92D2121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7277" y="1945465"/>
            <a:ext cx="603002" cy="206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B15BAB-D310-9E21-9FA6-F2491F930B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77277" y="3185826"/>
            <a:ext cx="603002" cy="828543"/>
          </a:xfrm>
          <a:prstGeom prst="bentConnector3">
            <a:avLst>
              <a:gd name="adj1" fmla="val 72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288C4F-528F-79D6-713D-DAFA8F9AC0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77277" y="4014369"/>
            <a:ext cx="582312" cy="1049110"/>
          </a:xfrm>
          <a:prstGeom prst="bentConnector3">
            <a:avLst>
              <a:gd name="adj1" fmla="val 50000"/>
            </a:avLst>
          </a:prstGeom>
          <a:ln>
            <a:solidFill>
              <a:srgbClr val="BEA3EF">
                <a:alpha val="9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 far: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filtering pipeline has been proposed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aligned respect to a common point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cleaned from misleading signals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it’s possible to proceed with building a Heuristic Classifier.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037A-6348-A530-4DFE-06EFCF03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A5B0-F3C6-2136-8714-EDAFD90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95740-A668-293E-9C22-3C707D6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8B43B-EFFA-B5AA-E02E-D0D4ECC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B5DC-4C3D-3A39-F7AB-7606A50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937A5-E9E0-1FD4-9ED2-EA210A9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preparation: sub 2 exclusion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9F7E4E-C755-3656-5B34-377E18C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E94A6D-3AB3-4908-B41F-49E79F2E354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0F9798-4A7D-1AF2-B448-AFAC7AB8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1AC8034D-0779-DE5D-8FAF-D1DBFCDB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5120362" y="1680986"/>
            <a:ext cx="6762509" cy="380082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D13632C-EFE2-4E1F-473A-55DFB30A550E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proceeding, a first observation should focus on the consistency of the signals with the expected behavior defined by the classification map</a:t>
            </a:r>
            <a:endParaRPr lang="en-US" sz="1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Subject 2 has almost the totality of MAP A signals with clearly MAP B characteristics.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while awaiting further understanding of how to interpret these signals, subject 2 has been excluded from the analysis.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A1664FB-AD60-215C-0BE9-7F9BCF09F446}"/>
              </a:ext>
            </a:extLst>
          </p:cNvPr>
          <p:cNvSpPr/>
          <p:nvPr/>
        </p:nvSpPr>
        <p:spPr>
          <a:xfrm>
            <a:off x="9810972" y="4498470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</p:spTree>
    <p:extLst>
      <p:ext uri="{BB962C8B-B14F-4D97-AF65-F5344CB8AC3E}">
        <p14:creationId xmlns:p14="http://schemas.microsoft.com/office/powerpoint/2010/main" val="27496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2051</Words>
  <Application>Microsoft Office PowerPoint</Application>
  <PresentationFormat>Widescreen</PresentationFormat>
  <Paragraphs>386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Why building a heuristic classifier</vt:lpstr>
      <vt:lpstr>Why building a heuristic classifier</vt:lpstr>
      <vt:lpstr>Knowledge on roving signals: recap</vt:lpstr>
      <vt:lpstr>Knowledge on roving signals: recap</vt:lpstr>
      <vt:lpstr>Knowledge on roving signals: recap</vt:lpstr>
      <vt:lpstr>Knowledge on roving signals: recap</vt:lpstr>
      <vt:lpstr>Data preparation: sub 2 exclusion</vt:lpstr>
      <vt:lpstr>Stratified train/test split</vt:lpstr>
      <vt:lpstr>Heuristic classifier: pseudo code</vt:lpstr>
      <vt:lpstr>Code functioning</vt:lpstr>
      <vt:lpstr>His threshold tuning</vt:lpstr>
      <vt:lpstr>Are peaks discriminative?</vt:lpstr>
      <vt:lpstr>Heuristic classifier: results on original signals</vt:lpstr>
      <vt:lpstr>Heuristic classifier: results on train set</vt:lpstr>
      <vt:lpstr>Heuristic classifier: results on test set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Conclusions</vt:lpstr>
      <vt:lpstr>Appendix 1: what if LOPOCV is performed?</vt:lpstr>
      <vt:lpstr>Appendix 1: have been tested other strategies?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114</cp:revision>
  <dcterms:created xsi:type="dcterms:W3CDTF">2024-05-22T12:11:36Z</dcterms:created>
  <dcterms:modified xsi:type="dcterms:W3CDTF">2024-11-06T15:26:42Z</dcterms:modified>
</cp:coreProperties>
</file>