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573" r:id="rId2"/>
    <p:sldId id="574" r:id="rId3"/>
    <p:sldId id="618" r:id="rId4"/>
    <p:sldId id="575" r:id="rId5"/>
    <p:sldId id="628" r:id="rId6"/>
    <p:sldId id="619" r:id="rId7"/>
    <p:sldId id="576" r:id="rId8"/>
    <p:sldId id="611" r:id="rId9"/>
    <p:sldId id="612" r:id="rId10"/>
    <p:sldId id="613" r:id="rId11"/>
    <p:sldId id="630" r:id="rId12"/>
    <p:sldId id="631" r:id="rId13"/>
    <p:sldId id="632" r:id="rId14"/>
    <p:sldId id="615" r:id="rId15"/>
    <p:sldId id="633" r:id="rId16"/>
    <p:sldId id="614" r:id="rId17"/>
    <p:sldId id="634" r:id="rId18"/>
    <p:sldId id="617" r:id="rId19"/>
    <p:sldId id="622" r:id="rId20"/>
    <p:sldId id="624" r:id="rId21"/>
    <p:sldId id="626" r:id="rId22"/>
    <p:sldId id="627" r:id="rId23"/>
    <p:sldId id="620" r:id="rId24"/>
    <p:sldId id="600" r:id="rId25"/>
    <p:sldId id="610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05/09/2024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36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9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9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0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88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4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5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9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1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6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7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1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In-depth Spectrum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263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  <a:latin typeface="+mj-lt"/>
              </a:rPr>
              <a:t>Strategy 1: Zero phase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b="1" dirty="0">
              <a:solidFill>
                <a:srgbClr val="FF0000"/>
              </a:solidFill>
              <a:latin typeface="+mj-lt"/>
            </a:endParaRPr>
          </a:p>
          <a:p>
            <a:r>
              <a:rPr lang="en-GB" sz="1600" dirty="0">
                <a:latin typeface="+mj-lt"/>
              </a:rPr>
              <a:t>Two 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Butterworth Zero-Phase filters </a:t>
            </a:r>
            <a:r>
              <a:rPr lang="en-GB" sz="1600" dirty="0">
                <a:latin typeface="+mj-lt"/>
              </a:rPr>
              <a:t>are used to clean the signal.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70C0"/>
                </a:solidFill>
                <a:latin typeface="+mj-lt"/>
              </a:rPr>
              <a:t>Strategy 2: Wavelet thresholding and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dirty="0">
              <a:latin typeface="+mj-lt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+mj-lt"/>
              </a:rPr>
              <a:t>Wavelet Soft thresholding </a:t>
            </a:r>
            <a:r>
              <a:rPr lang="en-GB" sz="1600" dirty="0">
                <a:latin typeface="+mj-lt"/>
              </a:rPr>
              <a:t>to reduce the effect of the high and low frequency noise, improving BP filtering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[2,3,4]</a:t>
            </a:r>
          </a:p>
          <a:p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BP (zero-phase) filter </a:t>
            </a:r>
            <a:r>
              <a:rPr lang="en-GB" sz="1600" dirty="0">
                <a:latin typeface="+mj-lt"/>
              </a:rPr>
              <a:t>to remove the residual high frequency noise and remove the possible low-frequency drift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64A3D0D-B0F6-09FC-61C5-3FB1A24A1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4" t="1537" r="6364" b="3484"/>
          <a:stretch/>
        </p:blipFill>
        <p:spPr bwMode="auto">
          <a:xfrm>
            <a:off x="1312925" y="3909180"/>
            <a:ext cx="3460244" cy="238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uppo 65">
            <a:extLst>
              <a:ext uri="{FF2B5EF4-FFF2-40B4-BE49-F238E27FC236}">
                <a16:creationId xmlns:a16="http://schemas.microsoft.com/office/drawing/2014/main" id="{7394D8CD-9EF4-320B-EC23-6C8CBB48BCA6}"/>
              </a:ext>
            </a:extLst>
          </p:cNvPr>
          <p:cNvGrpSpPr/>
          <p:nvPr/>
        </p:nvGrpSpPr>
        <p:grpSpPr>
          <a:xfrm>
            <a:off x="6058663" y="1432423"/>
            <a:ext cx="5971031" cy="4838504"/>
            <a:chOff x="6058663" y="1432423"/>
            <a:chExt cx="5971031" cy="4838504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EB1350F0-9876-F27F-20EF-766A0873DE99}"/>
                </a:ext>
              </a:extLst>
            </p:cNvPr>
            <p:cNvGrpSpPr/>
            <p:nvPr/>
          </p:nvGrpSpPr>
          <p:grpSpPr>
            <a:xfrm>
              <a:off x="6058663" y="1432423"/>
              <a:ext cx="5971031" cy="4838504"/>
              <a:chOff x="6058663" y="1432423"/>
              <a:chExt cx="5971031" cy="4838504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DEA941D5-941D-9582-B553-DB0E2DE06BD0}"/>
                  </a:ext>
                </a:extLst>
              </p:cNvPr>
              <p:cNvGrpSpPr/>
              <p:nvPr/>
            </p:nvGrpSpPr>
            <p:grpSpPr>
              <a:xfrm>
                <a:off x="6058663" y="1432423"/>
                <a:ext cx="5971031" cy="4838504"/>
                <a:chOff x="5980177" y="1470857"/>
                <a:chExt cx="5971031" cy="4838504"/>
              </a:xfrm>
            </p:grpSpPr>
            <p:sp>
              <p:nvSpPr>
                <p:cNvPr id="23" name="Rettangolo con angoli arrotondati 22">
                  <a:extLst>
                    <a:ext uri="{FF2B5EF4-FFF2-40B4-BE49-F238E27FC236}">
                      <a16:creationId xmlns:a16="http://schemas.microsoft.com/office/drawing/2014/main" id="{A4D96B35-6E4E-2DD5-3A8A-955BEAEE9903}"/>
                    </a:ext>
                  </a:extLst>
                </p:cNvPr>
                <p:cNvSpPr/>
                <p:nvPr/>
              </p:nvSpPr>
              <p:spPr>
                <a:xfrm>
                  <a:off x="6095999" y="1470857"/>
                  <a:ext cx="2005586" cy="30493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Original signal</a:t>
                  </a:r>
                </a:p>
              </p:txBody>
            </p:sp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8C312E0C-E122-DC18-A3D8-DC567EFF0D02}"/>
                    </a:ext>
                  </a:extLst>
                </p:cNvPr>
                <p:cNvSpPr/>
                <p:nvPr/>
              </p:nvSpPr>
              <p:spPr>
                <a:xfrm>
                  <a:off x="6095999" y="2661612"/>
                  <a:ext cx="2005586" cy="30493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decomposition</a:t>
                  </a:r>
                </a:p>
              </p:txBody>
            </p:sp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B84530B7-8C48-A164-A57E-FB3D809B55B5}"/>
                    </a:ext>
                  </a:extLst>
                </p:cNvPr>
                <p:cNvSpPr/>
                <p:nvPr/>
              </p:nvSpPr>
              <p:spPr>
                <a:xfrm>
                  <a:off x="6089903" y="3199873"/>
                  <a:ext cx="2011682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Donoho soft thresholding</a:t>
                  </a:r>
                </a:p>
              </p:txBody>
            </p:sp>
            <p:sp>
              <p:nvSpPr>
                <p:cNvPr id="27" name="Rettangolo con angoli arrotondati 26">
                  <a:extLst>
                    <a:ext uri="{FF2B5EF4-FFF2-40B4-BE49-F238E27FC236}">
                      <a16:creationId xmlns:a16="http://schemas.microsoft.com/office/drawing/2014/main" id="{20175CDB-5BAB-9A30-CB36-D58FD733ED4B}"/>
                    </a:ext>
                  </a:extLst>
                </p:cNvPr>
                <p:cNvSpPr/>
                <p:nvPr/>
              </p:nvSpPr>
              <p:spPr>
                <a:xfrm>
                  <a:off x="6095999" y="2080731"/>
                  <a:ext cx="2005586" cy="35417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Symmetric padding</a:t>
                  </a:r>
                </a:p>
              </p:txBody>
            </p:sp>
            <p:sp>
              <p:nvSpPr>
                <p:cNvPr id="28" name="Rettangolo con angoli arrotondati 27">
                  <a:extLst>
                    <a:ext uri="{FF2B5EF4-FFF2-40B4-BE49-F238E27FC236}">
                      <a16:creationId xmlns:a16="http://schemas.microsoft.com/office/drawing/2014/main" id="{F3BC79E2-C758-E8AA-E225-173DD9E42BF2}"/>
                    </a:ext>
                  </a:extLst>
                </p:cNvPr>
                <p:cNvSpPr/>
                <p:nvPr/>
              </p:nvSpPr>
              <p:spPr>
                <a:xfrm>
                  <a:off x="6089903" y="4004835"/>
                  <a:ext cx="2005586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De-padding and DWT reconstruction</a:t>
                  </a:r>
                </a:p>
              </p:txBody>
            </p:sp>
            <p:sp>
              <p:nvSpPr>
                <p:cNvPr id="29" name="Rettangolo con angoli arrotondati 28">
                  <a:extLst>
                    <a:ext uri="{FF2B5EF4-FFF2-40B4-BE49-F238E27FC236}">
                      <a16:creationId xmlns:a16="http://schemas.microsoft.com/office/drawing/2014/main" id="{992B7B0A-3052-3273-E0FF-2B5853D5A4B7}"/>
                    </a:ext>
                  </a:extLst>
                </p:cNvPr>
                <p:cNvSpPr/>
                <p:nvPr/>
              </p:nvSpPr>
              <p:spPr>
                <a:xfrm>
                  <a:off x="6095999" y="4794247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HP filter </a:t>
                  </a:r>
                  <a:r>
                    <a:rPr lang="en-GB" sz="1100" dirty="0"/>
                    <a:t>(order 6, cutoff at 0.5 Hz)</a:t>
                  </a:r>
                  <a:endParaRPr lang="en-GB" sz="1600" dirty="0"/>
                </a:p>
              </p:txBody>
            </p:sp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CB1C513A-C012-BC23-53A5-3931C09A8224}"/>
                    </a:ext>
                  </a:extLst>
                </p:cNvPr>
                <p:cNvSpPr/>
                <p:nvPr/>
              </p:nvSpPr>
              <p:spPr>
                <a:xfrm>
                  <a:off x="6095999" y="5603312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LP filter </a:t>
                  </a:r>
                  <a:r>
                    <a:rPr lang="en-GB" sz="1100" dirty="0"/>
                    <a:t>(order 6, cutoff at 45 Hz)</a:t>
                  </a:r>
                  <a:endParaRPr lang="en-GB" sz="1600" dirty="0"/>
                </a:p>
              </p:txBody>
            </p:sp>
            <p:sp>
              <p:nvSpPr>
                <p:cNvPr id="31" name="Rettangolo con angoli arrotondati 30">
                  <a:extLst>
                    <a:ext uri="{FF2B5EF4-FFF2-40B4-BE49-F238E27FC236}">
                      <a16:creationId xmlns:a16="http://schemas.microsoft.com/office/drawing/2014/main" id="{93C9EB82-C465-94BF-BF8B-71F13A881C4E}"/>
                    </a:ext>
                  </a:extLst>
                </p:cNvPr>
                <p:cNvSpPr/>
                <p:nvPr/>
              </p:nvSpPr>
              <p:spPr>
                <a:xfrm>
                  <a:off x="8311136" y="2079639"/>
                  <a:ext cx="2980944" cy="390426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Improves the overall wavelet transformation but involves a phase shift into the de-padded signal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[3]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50" dirty="0"/>
                        <a:t>Uses noise variance estimation </a:t>
                      </a:r>
                      <a14:m>
                        <m:oMath xmlns:m="http://schemas.openxmlformats.org/officeDocument/2006/math">
                          <m:r>
                            <a:rPr lang="it-IT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GB" sz="1050" dirty="0"/>
                        <a:t> to fix a threshold under which DWT coefficients are set to zero: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sz="105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a14:m>
                      <a:r>
                        <a:rPr lang="en-GB" sz="1050" dirty="0"/>
                        <a:t> where M is the sample size </a:t>
                      </a:r>
                      <a:r>
                        <a:rPr lang="en-GB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[4] </a:t>
                      </a:r>
                    </a:p>
                  </p:txBody>
                </p:sp>
              </mc:Choice>
              <mc:Fallback xmlns="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b="-8333"/>
                      </a:stretch>
                    </a:blipFill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Rettangolo con angoli arrotondati 32">
                  <a:extLst>
                    <a:ext uri="{FF2B5EF4-FFF2-40B4-BE49-F238E27FC236}">
                      <a16:creationId xmlns:a16="http://schemas.microsoft.com/office/drawing/2014/main" id="{EFD88835-0A5E-4758-9CCD-BC563841D6C9}"/>
                    </a:ext>
                  </a:extLst>
                </p:cNvPr>
                <p:cNvSpPr/>
                <p:nvPr/>
              </p:nvSpPr>
              <p:spPr>
                <a:xfrm>
                  <a:off x="8311136" y="4957430"/>
                  <a:ext cx="2080258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low frequency drift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4" name="Rettangolo con angoli arrotondati 33">
                  <a:extLst>
                    <a:ext uri="{FF2B5EF4-FFF2-40B4-BE49-F238E27FC236}">
                      <a16:creationId xmlns:a16="http://schemas.microsoft.com/office/drawing/2014/main" id="{69C04314-41DE-2818-631F-F894D3301CDD}"/>
                    </a:ext>
                  </a:extLst>
                </p:cNvPr>
                <p:cNvSpPr/>
                <p:nvPr/>
              </p:nvSpPr>
              <p:spPr>
                <a:xfrm>
                  <a:off x="8311136" y="5766495"/>
                  <a:ext cx="2610864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High frequency noise residuals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5" name="Rettangolo con angoli arrotondati 34">
                  <a:extLst>
                    <a:ext uri="{FF2B5EF4-FFF2-40B4-BE49-F238E27FC236}">
                      <a16:creationId xmlns:a16="http://schemas.microsoft.com/office/drawing/2014/main" id="{374D58F7-54FC-9F21-5235-8EE790D41D94}"/>
                    </a:ext>
                  </a:extLst>
                </p:cNvPr>
                <p:cNvSpPr/>
                <p:nvPr/>
              </p:nvSpPr>
              <p:spPr>
                <a:xfrm>
                  <a:off x="5980177" y="1984249"/>
                  <a:ext cx="5971031" cy="4325112"/>
                </a:xfrm>
                <a:prstGeom prst="roundRect">
                  <a:avLst>
                    <a:gd name="adj" fmla="val 4447"/>
                  </a:avLst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43" name="Connettore 2 42">
                  <a:extLst>
                    <a:ext uri="{FF2B5EF4-FFF2-40B4-BE49-F238E27FC236}">
                      <a16:creationId xmlns:a16="http://schemas.microsoft.com/office/drawing/2014/main" id="{84CCD13B-4DFB-B650-196B-6E8020D2B65D}"/>
                    </a:ext>
                  </a:extLst>
                </p:cNvPr>
                <p:cNvCxnSpPr>
                  <a:cxnSpLocks/>
                  <a:stCxn id="23" idx="2"/>
                  <a:endCxn id="27" idx="0"/>
                </p:cNvCxnSpPr>
                <p:nvPr/>
              </p:nvCxnSpPr>
              <p:spPr>
                <a:xfrm>
                  <a:off x="7098792" y="1775794"/>
                  <a:ext cx="0" cy="30493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ttore 2 44">
                  <a:extLst>
                    <a:ext uri="{FF2B5EF4-FFF2-40B4-BE49-F238E27FC236}">
                      <a16:creationId xmlns:a16="http://schemas.microsoft.com/office/drawing/2014/main" id="{8A13818F-2046-6C1E-668C-F6B4CC3781EA}"/>
                    </a:ext>
                  </a:extLst>
                </p:cNvPr>
                <p:cNvCxnSpPr>
                  <a:cxnSpLocks/>
                  <a:stCxn id="27" idx="2"/>
                  <a:endCxn id="24" idx="0"/>
                </p:cNvCxnSpPr>
                <p:nvPr/>
              </p:nvCxnSpPr>
              <p:spPr>
                <a:xfrm>
                  <a:off x="7098792" y="2434901"/>
                  <a:ext cx="0" cy="226711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2 52">
                  <a:extLst>
                    <a:ext uri="{FF2B5EF4-FFF2-40B4-BE49-F238E27FC236}">
                      <a16:creationId xmlns:a16="http://schemas.microsoft.com/office/drawing/2014/main" id="{C05978EC-9E8C-E143-8232-940CFF5EDE87}"/>
                    </a:ext>
                  </a:extLst>
                </p:cNvPr>
                <p:cNvCxnSpPr>
                  <a:cxnSpLocks/>
                  <a:stCxn id="24" idx="2"/>
                  <a:endCxn id="25" idx="0"/>
                </p:cNvCxnSpPr>
                <p:nvPr/>
              </p:nvCxnSpPr>
              <p:spPr>
                <a:xfrm flipH="1">
                  <a:off x="7095744" y="2966549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2 60">
                  <a:extLst>
                    <a:ext uri="{FF2B5EF4-FFF2-40B4-BE49-F238E27FC236}">
                      <a16:creationId xmlns:a16="http://schemas.microsoft.com/office/drawing/2014/main" id="{C9EC1F32-FC92-A9C2-3334-1EE981EA4FC7}"/>
                    </a:ext>
                  </a:extLst>
                </p:cNvPr>
                <p:cNvCxnSpPr>
                  <a:cxnSpLocks/>
                  <a:stCxn id="25" idx="2"/>
                  <a:endCxn id="28" idx="0"/>
                </p:cNvCxnSpPr>
                <p:nvPr/>
              </p:nvCxnSpPr>
              <p:spPr>
                <a:xfrm flipH="1">
                  <a:off x="7092696" y="3771511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2 63">
                  <a:extLst>
                    <a:ext uri="{FF2B5EF4-FFF2-40B4-BE49-F238E27FC236}">
                      <a16:creationId xmlns:a16="http://schemas.microsoft.com/office/drawing/2014/main" id="{24DFF073-1230-B9E2-81CC-04DC536B4600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>
                  <a:off x="7092696" y="4576473"/>
                  <a:ext cx="6096" cy="21777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ttore 2 67">
                  <a:extLst>
                    <a:ext uri="{FF2B5EF4-FFF2-40B4-BE49-F238E27FC236}">
                      <a16:creationId xmlns:a16="http://schemas.microsoft.com/office/drawing/2014/main" id="{8E802D19-9A41-B50C-1408-9C010EDDD599}"/>
                    </a:ext>
                  </a:extLst>
                </p:cNvPr>
                <p:cNvCxnSpPr>
                  <a:cxnSpLocks/>
                  <a:stCxn id="29" idx="2"/>
                  <a:endCxn id="30" idx="0"/>
                </p:cNvCxnSpPr>
                <p:nvPr/>
              </p:nvCxnSpPr>
              <p:spPr>
                <a:xfrm>
                  <a:off x="7098792" y="5365885"/>
                  <a:ext cx="0" cy="23742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8F2474CA-E4B8-4F85-C2CD-6D176BF11434}"/>
                  </a:ext>
                </a:extLst>
              </p:cNvPr>
              <p:cNvSpPr/>
              <p:nvPr/>
            </p:nvSpPr>
            <p:spPr>
              <a:xfrm>
                <a:off x="8389622" y="2623178"/>
                <a:ext cx="2980944" cy="30493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Symlets 4 wavelet is used due to its good performances on ECG signals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[2, 3] </a:t>
                </a:r>
              </a:p>
            </p:txBody>
          </p:sp>
        </p:grp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33ADCCA-ED7C-A8BC-6208-838E22C990ED}"/>
                </a:ext>
              </a:extLst>
            </p:cNvPr>
            <p:cNvCxnSpPr>
              <a:cxnSpLocks/>
            </p:cNvCxnSpPr>
            <p:nvPr/>
          </p:nvCxnSpPr>
          <p:spPr>
            <a:xfrm>
              <a:off x="7024116" y="5327451"/>
              <a:ext cx="0" cy="237427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nettore a gomito 12">
              <a:extLst>
                <a:ext uri="{FF2B5EF4-FFF2-40B4-BE49-F238E27FC236}">
                  <a16:creationId xmlns:a16="http://schemas.microsoft.com/office/drawing/2014/main" id="{9A1DF218-2D5C-7D4F-E195-54FB1349FDA6}"/>
                </a:ext>
              </a:extLst>
            </p:cNvPr>
            <p:cNvCxnSpPr>
              <a:cxnSpLocks/>
              <a:stCxn id="23" idx="1"/>
              <a:endCxn id="29" idx="1"/>
            </p:cNvCxnSpPr>
            <p:nvPr/>
          </p:nvCxnSpPr>
          <p:spPr>
            <a:xfrm rot="10800000" flipV="1">
              <a:off x="6174485" y="1584892"/>
              <a:ext cx="12700" cy="3456740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D54E6475-2ECF-4D67-B06A-8D59744BB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277" y="2042295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B6CB7522-26EB-3A83-ACA1-3B1D75B54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454" y="2025072"/>
              <a:ext cx="0" cy="344901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27EDFA30-A2F4-DA08-0685-B93291EAB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2330" y="2396602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E493D97-D109-FA45-22C7-D3669E551BE9}"/>
              </a:ext>
            </a:extLst>
          </p:cNvPr>
          <p:cNvSpPr txBox="1"/>
          <p:nvPr/>
        </p:nvSpPr>
        <p:spPr>
          <a:xfrm>
            <a:off x="531117" y="6357417"/>
            <a:ext cx="106169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Singh, Brij N., and Arvind K. Tiwari. "Optimal selection of wavelet basis function applied to ECG signal denoising." Digital signal processing 16.3 (2006): 275-287.</a:t>
            </a:r>
            <a:endParaRPr lang="en-US" altLang="it-IT" sz="11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Donoho, David L. "De-noising by soft-thresholding." IEEE transactions on information theory 41.3 (1995): 613-627.</a:t>
            </a:r>
          </a:p>
        </p:txBody>
      </p:sp>
    </p:spTree>
    <p:extLst>
      <p:ext uri="{BB962C8B-B14F-4D97-AF65-F5344CB8AC3E}">
        <p14:creationId xmlns:p14="http://schemas.microsoft.com/office/powerpoint/2010/main" val="338451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strategy: wavelet filters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DWT decomposes a signal into multiple scales, also called levels. At each level it captures both the approximate and detailed components of the signal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[3] </a:t>
            </a:r>
            <a:r>
              <a:rPr lang="en-US" sz="1600" dirty="0">
                <a:latin typeface="+mj-lt"/>
              </a:rPr>
              <a:t>:</a:t>
            </a:r>
          </a:p>
          <a:p>
            <a:r>
              <a:rPr lang="en-US" sz="1600" b="1" dirty="0">
                <a:latin typeface="+mj-lt"/>
              </a:rPr>
              <a:t>Approximation</a:t>
            </a:r>
            <a:r>
              <a:rPr lang="en-US" sz="1600" dirty="0">
                <a:latin typeface="+mj-lt"/>
              </a:rPr>
              <a:t> (LPF) coefficients represent the signal at a coarser resolution (low-frequency content).</a:t>
            </a:r>
          </a:p>
          <a:p>
            <a:r>
              <a:rPr lang="en-US" sz="1600" b="1" dirty="0">
                <a:latin typeface="+mj-lt"/>
              </a:rPr>
              <a:t>Detail</a:t>
            </a:r>
            <a:r>
              <a:rPr lang="en-US" sz="1600" dirty="0">
                <a:latin typeface="+mj-lt"/>
              </a:rPr>
              <a:t> coefficients (HPF) represent the finer details (high-frequency content).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primary idea is that noise predominantly affects the high-frequency components. By thresholding the detail coefficients, one can effectively reduce the noise while preserving the signal.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Soft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thresholding</a:t>
            </a:r>
            <a:r>
              <a:rPr lang="en-US" sz="1600" dirty="0">
                <a:latin typeface="+mj-lt"/>
              </a:rPr>
              <a:t>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[4] </a:t>
            </a:r>
            <a:r>
              <a:rPr lang="en-US" sz="1600" dirty="0">
                <a:latin typeface="+mj-lt"/>
              </a:rPr>
              <a:t>(introduced by </a:t>
            </a:r>
            <a:r>
              <a:rPr lang="en-US" sz="1600" i="1" dirty="0">
                <a:latin typeface="+mj-lt"/>
              </a:rPr>
              <a:t>Donoho</a:t>
            </a:r>
            <a:r>
              <a:rPr lang="en-US" sz="1600" dirty="0">
                <a:latin typeface="+mj-lt"/>
              </a:rPr>
              <a:t>) not only sets small coefficients to zero but also shrinks larger coefficients toward zero by the threshold value, smoothing the signal.</a:t>
            </a: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194A6-03A3-2E61-5605-8D8C95E8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2" y="1483469"/>
            <a:ext cx="36099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/>
              <p:nvPr/>
            </p:nvSpPr>
            <p:spPr>
              <a:xfrm>
                <a:off x="7155851" y="3321166"/>
                <a:ext cx="3688072" cy="1123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51" y="3321166"/>
                <a:ext cx="3688072" cy="1123064"/>
              </a:xfrm>
              <a:prstGeom prst="rect">
                <a:avLst/>
              </a:prstGeom>
              <a:blipFill>
                <a:blip r:embed="rId4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/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&lt;−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eqAr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=1,…, 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in giù 8">
            <a:extLst>
              <a:ext uri="{FF2B5EF4-FFF2-40B4-BE49-F238E27FC236}">
                <a16:creationId xmlns:a16="http://schemas.microsoft.com/office/drawing/2014/main" id="{341D0B7E-8195-A6EC-861E-1D4DFE5B8F93}"/>
              </a:ext>
            </a:extLst>
          </p:cNvPr>
          <p:cNvSpPr/>
          <p:nvPr/>
        </p:nvSpPr>
        <p:spPr>
          <a:xfrm>
            <a:off x="8882110" y="2883644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912C9036-2F92-4645-D961-0DA90D9FAC4A}"/>
              </a:ext>
            </a:extLst>
          </p:cNvPr>
          <p:cNvSpPr/>
          <p:nvPr/>
        </p:nvSpPr>
        <p:spPr>
          <a:xfrm>
            <a:off x="8882109" y="4515337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2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strategy: padding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4946556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115854" y="1446935"/>
            <a:ext cx="5674330" cy="477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To improve the DWT, specially when the number of points of the signal is low ,padding is often used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r>
              <a:rPr lang="en-GB" sz="1600" dirty="0">
                <a:latin typeface="+mj-lt"/>
              </a:rPr>
              <a:t>:</a:t>
            </a:r>
          </a:p>
          <a:p>
            <a:r>
              <a:rPr lang="en-GB" sz="1400" dirty="0">
                <a:latin typeface="+mj-lt"/>
              </a:rPr>
              <a:t>Zero padding</a:t>
            </a:r>
          </a:p>
          <a:p>
            <a:r>
              <a:rPr lang="en-GB" sz="1400" dirty="0">
                <a:latin typeface="+mj-lt"/>
              </a:rPr>
              <a:t>Symmetric padding</a:t>
            </a:r>
          </a:p>
          <a:p>
            <a:r>
              <a:rPr lang="en-GB" sz="1400" dirty="0">
                <a:latin typeface="+mj-lt"/>
              </a:rPr>
              <a:t>Circular padding</a:t>
            </a:r>
          </a:p>
          <a:p>
            <a:r>
              <a:rPr lang="en-GB" sz="1400" dirty="0">
                <a:latin typeface="+mj-lt"/>
              </a:rPr>
              <a:t>… 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Among all possibilities, it seems that symmetric padding performs better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[2,3]</a:t>
            </a:r>
            <a:r>
              <a:rPr lang="en-GB" sz="1600" dirty="0"/>
              <a:t>. </a:t>
            </a:r>
            <a:r>
              <a:rPr lang="en-GB" sz="1600" dirty="0">
                <a:latin typeface="+mj-lt"/>
              </a:rPr>
              <a:t>So, in the proposed filtering strategy there is the possibility of using padding. 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present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Single-beat filtering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performance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improved</a:t>
            </a:r>
          </a:p>
          <a:p>
            <a:pPr lvl="1"/>
            <a:r>
              <a:rPr lang="en-GB" sz="1400" dirty="0">
                <a:latin typeface="+mj-lt"/>
              </a:rPr>
              <a:t>The denoised signal is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shifted</a:t>
            </a:r>
            <a:r>
              <a:rPr lang="en-GB" sz="1400" dirty="0">
                <a:latin typeface="+mj-lt"/>
              </a:rPr>
              <a:t> respect to the original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absent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/>
              <a:t>Phase </a:t>
            </a:r>
            <a:r>
              <a:rPr lang="en-GB" sz="1400" b="1" dirty="0">
                <a:solidFill>
                  <a:schemeClr val="accent6"/>
                </a:solidFill>
              </a:rPr>
              <a:t>shift is absent</a:t>
            </a:r>
          </a:p>
          <a:p>
            <a:pPr lvl="1"/>
            <a:r>
              <a:rPr lang="en-GB" sz="1400" dirty="0">
                <a:latin typeface="+mj-lt"/>
              </a:rPr>
              <a:t>Presence of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artifacts</a:t>
            </a:r>
            <a:r>
              <a:rPr lang="en-GB" sz="1400" dirty="0">
                <a:latin typeface="+mj-lt"/>
              </a:rPr>
              <a:t> into the denoised signal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It should be noted that, </a:t>
            </a:r>
            <a:r>
              <a:rPr lang="en-GB" sz="1600" b="1" dirty="0">
                <a:latin typeface="+mj-lt"/>
              </a:rPr>
              <a:t>when the number of points increases, the padding is not required</a:t>
            </a:r>
            <a:r>
              <a:rPr lang="en-GB" sz="1600" dirty="0">
                <a:latin typeface="+mj-lt"/>
              </a:rPr>
              <a:t>. So, from </a:t>
            </a:r>
            <a:r>
              <a:rPr lang="en-GB" sz="1600" b="1" dirty="0">
                <a:latin typeface="+mj-lt"/>
              </a:rPr>
              <a:t>now on, it will not be used.</a:t>
            </a:r>
          </a:p>
          <a:p>
            <a:pPr lvl="1"/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D250E61-C773-BA73-7821-7EE75C28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76" y="1552361"/>
            <a:ext cx="5839936" cy="1205625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FF14008-DB1C-16A0-3F0D-5D644A99CF51}"/>
              </a:ext>
            </a:extLst>
          </p:cNvPr>
          <p:cNvGrpSpPr/>
          <p:nvPr/>
        </p:nvGrpSpPr>
        <p:grpSpPr>
          <a:xfrm>
            <a:off x="5660136" y="3663172"/>
            <a:ext cx="6291072" cy="2455234"/>
            <a:chOff x="5660136" y="3663172"/>
            <a:chExt cx="6291072" cy="2455234"/>
          </a:xfrm>
        </p:grpSpPr>
        <p:pic>
          <p:nvPicPr>
            <p:cNvPr id="12" name="Immagine 11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6FF60558-A5FE-12C8-66AC-BCD817217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5" t="5895" r="8575" b="54527"/>
            <a:stretch/>
          </p:blipFill>
          <p:spPr>
            <a:xfrm>
              <a:off x="5660136" y="4032504"/>
              <a:ext cx="6291072" cy="2085902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5792E082-F937-4860-4B9F-1A8B70AA7BB2}"/>
                </a:ext>
              </a:extLst>
            </p:cNvPr>
            <p:cNvSpPr txBox="1"/>
            <p:nvPr/>
          </p:nvSpPr>
          <p:spPr>
            <a:xfrm>
              <a:off x="5850128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ON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9C36A96-7B12-89F4-1A56-0C078E10023A}"/>
              </a:ext>
            </a:extLst>
          </p:cNvPr>
          <p:cNvGrpSpPr/>
          <p:nvPr/>
        </p:nvGrpSpPr>
        <p:grpSpPr>
          <a:xfrm>
            <a:off x="5660136" y="3663172"/>
            <a:ext cx="6369592" cy="2455234"/>
            <a:chOff x="5425440" y="3663172"/>
            <a:chExt cx="6604288" cy="2455234"/>
          </a:xfrm>
        </p:grpSpPr>
        <p:pic>
          <p:nvPicPr>
            <p:cNvPr id="21" name="Immagine 20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B9E1A743-828D-579C-DD31-C2F866C22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66" t="4872" r="8917" b="53740"/>
            <a:stretch/>
          </p:blipFill>
          <p:spPr>
            <a:xfrm>
              <a:off x="5425440" y="3952923"/>
              <a:ext cx="6604288" cy="2165483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2731271-B3D6-AEC4-8F99-7911FACA6719}"/>
                </a:ext>
              </a:extLst>
            </p:cNvPr>
            <p:cNvSpPr txBox="1"/>
            <p:nvPr/>
          </p:nvSpPr>
          <p:spPr>
            <a:xfrm>
              <a:off x="5622433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7429E7C-6E15-5B2E-2312-D7087891CEA9}"/>
              </a:ext>
            </a:extLst>
          </p:cNvPr>
          <p:cNvGrpSpPr/>
          <p:nvPr/>
        </p:nvGrpSpPr>
        <p:grpSpPr>
          <a:xfrm>
            <a:off x="5660136" y="3664960"/>
            <a:ext cx="6369592" cy="2533027"/>
            <a:chOff x="5660136" y="3664960"/>
            <a:chExt cx="6369592" cy="2533027"/>
          </a:xfrm>
        </p:grpSpPr>
        <p:pic>
          <p:nvPicPr>
            <p:cNvPr id="38" name="Immagine 37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9C40B6C8-C1AC-25E7-6DE7-FDCA443A7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0" t="4872" r="8166" b="53741"/>
            <a:stretch/>
          </p:blipFill>
          <p:spPr>
            <a:xfrm>
              <a:off x="5660136" y="4061039"/>
              <a:ext cx="6369592" cy="2136948"/>
            </a:xfrm>
            <a:prstGeom prst="rect">
              <a:avLst/>
            </a:prstGeom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BBDC914-7658-CBA8-6AF6-C76C40C61412}"/>
                </a:ext>
              </a:extLst>
            </p:cNvPr>
            <p:cNvSpPr txBox="1"/>
            <p:nvPr/>
          </p:nvSpPr>
          <p:spPr>
            <a:xfrm>
              <a:off x="5850128" y="3664960"/>
              <a:ext cx="58842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</a:t>
              </a:r>
              <a:r>
                <a:rPr lang="en-GB" sz="1600" b="1" i="1" dirty="0">
                  <a:latin typeface="+mj-lt"/>
                </a:rPr>
                <a:t>2000</a:t>
              </a:r>
              <a:r>
                <a:rPr lang="en-GB" sz="1600" i="1" dirty="0">
                  <a:latin typeface="+mj-lt"/>
                </a:rPr>
                <a:t> points, HF noise</a:t>
              </a:r>
              <a:endParaRPr lang="it-IT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3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 1 or 2?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11580656" cy="143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higher is the level of cleanliness of the signals, the higher will be the goodness of the spectrum, so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strategy 1</a:t>
            </a:r>
            <a:r>
              <a:rPr lang="en-US" sz="1600" dirty="0">
                <a:latin typeface="+mj-lt"/>
              </a:rPr>
              <a:t> (BP zero phase filters) and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strategy 2</a:t>
            </a:r>
            <a:r>
              <a:rPr lang="en-US" sz="1600" dirty="0">
                <a:latin typeface="+mj-lt"/>
              </a:rPr>
              <a:t> (wavelet and BP zero phase filters) are compared in terms of performances on two “didactics” signals corrupted by high and low frequency noise.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D07337-7F59-163D-7C87-A567400D614E}"/>
              </a:ext>
            </a:extLst>
          </p:cNvPr>
          <p:cNvSpPr txBox="1"/>
          <p:nvPr/>
        </p:nvSpPr>
        <p:spPr>
          <a:xfrm>
            <a:off x="721244" y="2199694"/>
            <a:ext cx="5118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High frequency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</a:rPr>
              <a:t>Strategy </a:t>
            </a:r>
            <a:r>
              <a:rPr lang="en-GB" sz="1600" b="1" dirty="0">
                <a:latin typeface="+mj-lt"/>
              </a:rPr>
              <a:t>2</a:t>
            </a:r>
            <a:r>
              <a:rPr lang="en-GB" sz="1600" dirty="0">
                <a:latin typeface="+mj-lt"/>
              </a:rPr>
              <a:t> performs </a:t>
            </a:r>
            <a:r>
              <a:rPr lang="en-GB" sz="1600" b="1" dirty="0">
                <a:latin typeface="+mj-lt"/>
              </a:rPr>
              <a:t>better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than</a:t>
            </a:r>
            <a:r>
              <a:rPr lang="en-GB" sz="1600" dirty="0">
                <a:latin typeface="+mj-lt"/>
              </a:rPr>
              <a:t> strategy </a:t>
            </a:r>
            <a:r>
              <a:rPr lang="en-GB" sz="1600" b="1" dirty="0">
                <a:latin typeface="+mj-lt"/>
              </a:rPr>
              <a:t>1</a:t>
            </a:r>
            <a:r>
              <a:rPr lang="en-GB" sz="1600" dirty="0">
                <a:latin typeface="+mj-lt"/>
              </a:rPr>
              <a:t>, even if strategy 1 reaches good results</a:t>
            </a:r>
            <a:endParaRPr lang="en-GB" sz="1400" dirty="0">
              <a:latin typeface="+mj-lt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3A4272-CCBF-5307-1809-5E5FDC3CAC59}"/>
              </a:ext>
            </a:extLst>
          </p:cNvPr>
          <p:cNvSpPr txBox="1"/>
          <p:nvPr/>
        </p:nvSpPr>
        <p:spPr>
          <a:xfrm>
            <a:off x="6562325" y="2135423"/>
            <a:ext cx="4841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Low frequency noise</a:t>
            </a:r>
            <a:endParaRPr lang="en-GB" sz="1200" b="1" dirty="0">
              <a:solidFill>
                <a:srgbClr val="C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+mj-lt"/>
              </a:rPr>
              <a:t>Both</a:t>
            </a:r>
            <a:r>
              <a:rPr lang="en-GB" sz="1600" dirty="0">
                <a:latin typeface="+mj-lt"/>
              </a:rPr>
              <a:t> strategies seems to perform </a:t>
            </a:r>
            <a:r>
              <a:rPr lang="en-GB" sz="1600" b="1" dirty="0">
                <a:latin typeface="+mj-lt"/>
              </a:rPr>
              <a:t>well</a:t>
            </a:r>
            <a:r>
              <a:rPr lang="en-GB" sz="1600" dirty="0">
                <a:latin typeface="+mj-lt"/>
              </a:rPr>
              <a:t>, with very low differences between them.</a:t>
            </a:r>
            <a:endParaRPr lang="en-GB" sz="2000" dirty="0">
              <a:latin typeface="+mj-lt"/>
            </a:endParaRP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5CA366-D01A-A067-721D-025711B2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781" r="8917" b="5132"/>
          <a:stretch/>
        </p:blipFill>
        <p:spPr>
          <a:xfrm>
            <a:off x="707701" y="3218546"/>
            <a:ext cx="5067300" cy="2842348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EC59D4-A9AC-7A6B-75C6-080073F01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943" r="8917" b="5619"/>
          <a:stretch/>
        </p:blipFill>
        <p:spPr>
          <a:xfrm>
            <a:off x="6417001" y="3186790"/>
            <a:ext cx="5131888" cy="2905860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5BA370C-8D77-F2FC-5E94-F97E12C6D291}"/>
              </a:ext>
            </a:extLst>
          </p:cNvPr>
          <p:cNvSpPr txBox="1">
            <a:spLocks/>
          </p:cNvSpPr>
          <p:nvPr/>
        </p:nvSpPr>
        <p:spPr>
          <a:xfrm>
            <a:off x="384396" y="3323813"/>
            <a:ext cx="5968016" cy="235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Because of:</a:t>
            </a:r>
          </a:p>
          <a:p>
            <a:r>
              <a:rPr lang="en-GB" sz="1600" dirty="0">
                <a:latin typeface="+mj-lt"/>
              </a:rPr>
              <a:t>Goodness of results on filtering</a:t>
            </a:r>
          </a:p>
          <a:p>
            <a:r>
              <a:rPr lang="en-GB" sz="1600" dirty="0">
                <a:latin typeface="+mj-lt"/>
              </a:rPr>
              <a:t>Known higher performance even on other sources of noise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 </a:t>
            </a:r>
          </a:p>
          <a:p>
            <a:r>
              <a:rPr lang="en-GB" sz="1600" dirty="0">
                <a:latin typeface="+mj-lt"/>
              </a:rPr>
              <a:t>Good performances on short signals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[2,3]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Strategy 2 (Wavelet thresholding and BP zero phase filters) </a:t>
            </a:r>
            <a:r>
              <a:rPr lang="en-GB" sz="1600" dirty="0">
                <a:latin typeface="+mj-lt"/>
              </a:rPr>
              <a:t>will be used from now on.</a:t>
            </a:r>
          </a:p>
          <a:p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1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Spectrum estimation is made through AR model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[5]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𝐴𝑅𝑀𝐴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  <a:blipFill>
                <a:blip r:embed="rId3"/>
                <a:stretch>
                  <a:fillRect l="-466" t="-2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293EB560-F1BB-B02B-674D-843BB8189222}"/>
              </a:ext>
            </a:extLst>
          </p:cNvPr>
          <p:cNvGrpSpPr/>
          <p:nvPr/>
        </p:nvGrpSpPr>
        <p:grpSpPr>
          <a:xfrm>
            <a:off x="1588770" y="2468880"/>
            <a:ext cx="7700009" cy="1973543"/>
            <a:chOff x="1588770" y="2468880"/>
            <a:chExt cx="7700009" cy="197354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B28F51C6-B35F-2874-F513-CCDD11E82082}"/>
                </a:ext>
              </a:extLst>
            </p:cNvPr>
            <p:cNvGrpSpPr/>
            <p:nvPr/>
          </p:nvGrpSpPr>
          <p:grpSpPr>
            <a:xfrm>
              <a:off x="1588770" y="2894076"/>
              <a:ext cx="979046" cy="838059"/>
              <a:chOff x="1588770" y="2894076"/>
              <a:chExt cx="979046" cy="838059"/>
            </a:xfrm>
          </p:grpSpPr>
          <p:sp>
            <p:nvSpPr>
              <p:cNvPr id="5" name="Parentesi graffa chiusa 4">
                <a:extLst>
                  <a:ext uri="{FF2B5EF4-FFF2-40B4-BE49-F238E27FC236}">
                    <a16:creationId xmlns:a16="http://schemas.microsoft.com/office/drawing/2014/main" id="{F1164951-6868-5225-4557-DC402F2E07E6}"/>
                  </a:ext>
                </a:extLst>
              </p:cNvPr>
              <p:cNvSpPr/>
              <p:nvPr/>
            </p:nvSpPr>
            <p:spPr>
              <a:xfrm rot="5400000">
                <a:off x="1897380" y="2702052"/>
                <a:ext cx="228600" cy="61264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6C17EF-B1CB-C333-8855-592461952573}"/>
                  </a:ext>
                </a:extLst>
              </p:cNvPr>
              <p:cNvSpPr txBox="1"/>
              <p:nvPr/>
            </p:nvSpPr>
            <p:spPr>
              <a:xfrm>
                <a:off x="1588770" y="3085804"/>
                <a:ext cx="97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the target signal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F5B410E-A4B2-BAB4-D383-9142D01D7D59}"/>
                </a:ext>
              </a:extLst>
            </p:cNvPr>
            <p:cNvGrpSpPr/>
            <p:nvPr/>
          </p:nvGrpSpPr>
          <p:grpSpPr>
            <a:xfrm>
              <a:off x="2667762" y="2894076"/>
              <a:ext cx="1081278" cy="841249"/>
              <a:chOff x="1705356" y="2894076"/>
              <a:chExt cx="1081278" cy="841249"/>
            </a:xfrm>
          </p:grpSpPr>
          <p:sp>
            <p:nvSpPr>
              <p:cNvPr id="9" name="Parentesi graffa chiusa 8">
                <a:extLst>
                  <a:ext uri="{FF2B5EF4-FFF2-40B4-BE49-F238E27FC236}">
                    <a16:creationId xmlns:a16="http://schemas.microsoft.com/office/drawing/2014/main" id="{1DD5E7B8-BC70-AF49-35BA-82A45113DBF0}"/>
                  </a:ext>
                </a:extLst>
              </p:cNvPr>
              <p:cNvSpPr/>
              <p:nvPr/>
            </p:nvSpPr>
            <p:spPr>
              <a:xfrm rot="5400000">
                <a:off x="2131695" y="2467737"/>
                <a:ext cx="228600" cy="108127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28B7EED-9758-54E6-9E1E-7827A19ACBD6}"/>
                  </a:ext>
                </a:extLst>
              </p:cNvPr>
              <p:cNvSpPr txBox="1"/>
              <p:nvPr/>
            </p:nvSpPr>
            <p:spPr>
              <a:xfrm>
                <a:off x="1821942" y="3088994"/>
                <a:ext cx="845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ARMA model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5F831AB-4997-4CA5-687C-7D23E75F92C3}"/>
                </a:ext>
              </a:extLst>
            </p:cNvPr>
            <p:cNvGrpSpPr/>
            <p:nvPr/>
          </p:nvGrpSpPr>
          <p:grpSpPr>
            <a:xfrm>
              <a:off x="4469330" y="2708547"/>
              <a:ext cx="2397652" cy="1208254"/>
              <a:chOff x="4469330" y="2708547"/>
              <a:chExt cx="2397652" cy="1208254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F1E364C1-2FD8-D722-7E87-EA0D0EFA0B0F}"/>
                  </a:ext>
                </a:extLst>
              </p:cNvPr>
              <p:cNvGrpSpPr/>
              <p:nvPr/>
            </p:nvGrpSpPr>
            <p:grpSpPr>
              <a:xfrm>
                <a:off x="4469330" y="2894076"/>
                <a:ext cx="1256176" cy="1022725"/>
                <a:chOff x="1168746" y="2894076"/>
                <a:chExt cx="1256176" cy="1022725"/>
              </a:xfrm>
            </p:grpSpPr>
            <p:sp>
              <p:nvSpPr>
                <p:cNvPr id="12" name="Parentesi graffa chiusa 11">
                  <a:extLst>
                    <a:ext uri="{FF2B5EF4-FFF2-40B4-BE49-F238E27FC236}">
                      <a16:creationId xmlns:a16="http://schemas.microsoft.com/office/drawing/2014/main" id="{E3087304-E6D1-809C-26F6-FB35487D47DB}"/>
                    </a:ext>
                  </a:extLst>
                </p:cNvPr>
                <p:cNvSpPr/>
                <p:nvPr/>
              </p:nvSpPr>
              <p:spPr>
                <a:xfrm rot="5400000">
                  <a:off x="1897380" y="2702052"/>
                  <a:ext cx="228600" cy="61264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54595CA7-9D0F-E1E5-EA93-D0F3A58E1929}"/>
                    </a:ext>
                  </a:extLst>
                </p:cNvPr>
                <p:cNvSpPr txBox="1"/>
                <p:nvPr/>
              </p:nvSpPr>
              <p:spPr>
                <a:xfrm>
                  <a:off x="1168746" y="3085804"/>
                  <a:ext cx="12561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Spectrum of the input signal of the model (white noise)</a:t>
                  </a:r>
                </a:p>
              </p:txBody>
            </p:sp>
          </p:grpSp>
          <p:cxnSp>
            <p:nvCxnSpPr>
              <p:cNvPr id="15" name="Connettore a gomito 14">
                <a:extLst>
                  <a:ext uri="{FF2B5EF4-FFF2-40B4-BE49-F238E27FC236}">
                    <a16:creationId xmlns:a16="http://schemas.microsoft.com/office/drawing/2014/main" id="{EC8B53F1-060D-5CAC-FDD3-E1BFF139ED6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5725506" y="2708547"/>
                <a:ext cx="1141476" cy="792756"/>
              </a:xfrm>
              <a:prstGeom prst="bentConnector3">
                <a:avLst>
                  <a:gd name="adj1" fmla="val 10040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66ABB980-D81D-E132-7701-ED4021252289}"/>
                </a:ext>
              </a:extLst>
            </p:cNvPr>
            <p:cNvGrpSpPr/>
            <p:nvPr/>
          </p:nvGrpSpPr>
          <p:grpSpPr>
            <a:xfrm>
              <a:off x="7421880" y="2894076"/>
              <a:ext cx="1866899" cy="966977"/>
              <a:chOff x="997821" y="2894076"/>
              <a:chExt cx="1866899" cy="966977"/>
            </a:xfrm>
          </p:grpSpPr>
          <p:sp>
            <p:nvSpPr>
              <p:cNvPr id="20" name="Parentesi graffa chiusa 19">
                <a:extLst>
                  <a:ext uri="{FF2B5EF4-FFF2-40B4-BE49-F238E27FC236}">
                    <a16:creationId xmlns:a16="http://schemas.microsoft.com/office/drawing/2014/main" id="{17F6D929-9F91-AE50-258A-5802AEEC44E3}"/>
                  </a:ext>
                </a:extLst>
              </p:cNvPr>
              <p:cNvSpPr/>
              <p:nvPr/>
            </p:nvSpPr>
            <p:spPr>
              <a:xfrm rot="5400000">
                <a:off x="1816971" y="2074926"/>
                <a:ext cx="228600" cy="186689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CC5FFB16-8397-83E0-B4E7-29425F9F767F}"/>
                  </a:ext>
                </a:extLst>
              </p:cNvPr>
              <p:cNvSpPr txBox="1"/>
              <p:nvPr/>
            </p:nvSpPr>
            <p:spPr>
              <a:xfrm>
                <a:off x="1177251" y="3030056"/>
                <a:ext cx="16874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Transfer function of the AR model which approximates the ARMA one 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3366993-BD1D-2428-94AD-A321D9F190F9}"/>
                </a:ext>
              </a:extLst>
            </p:cNvPr>
            <p:cNvGrpSpPr/>
            <p:nvPr/>
          </p:nvGrpSpPr>
          <p:grpSpPr>
            <a:xfrm>
              <a:off x="5942038" y="2468880"/>
              <a:ext cx="1866899" cy="1973543"/>
              <a:chOff x="5942038" y="2468880"/>
              <a:chExt cx="1866899" cy="1973543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41553118-4C07-AED8-64EC-6E66F691BBAC}"/>
                  </a:ext>
                </a:extLst>
              </p:cNvPr>
              <p:cNvSpPr txBox="1"/>
              <p:nvPr/>
            </p:nvSpPr>
            <p:spPr>
              <a:xfrm>
                <a:off x="5942038" y="3796092"/>
                <a:ext cx="1866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ARMA models can be approximated by an AR with sufficiently high order</a:t>
                </a:r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6B9F163F-66E3-7B43-B9E3-F8273EA7A4C5}"/>
                  </a:ext>
                </a:extLst>
              </p:cNvPr>
              <p:cNvCxnSpPr/>
              <p:nvPr/>
            </p:nvCxnSpPr>
            <p:spPr>
              <a:xfrm flipV="1">
                <a:off x="7196328" y="2468880"/>
                <a:ext cx="0" cy="1327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713556" y="4689693"/>
            <a:ext cx="10456963" cy="1235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Fast and easy application</a:t>
            </a:r>
          </a:p>
          <a:p>
            <a:r>
              <a:rPr lang="en-US" sz="1800" dirty="0"/>
              <a:t>Require a zero-mean signal as input of the estimator of the model </a:t>
            </a:r>
          </a:p>
          <a:p>
            <a:r>
              <a:rPr lang="en-US" sz="1800" dirty="0"/>
              <a:t>Consistent and not windowed estimation of the spectrum</a:t>
            </a:r>
          </a:p>
          <a:p>
            <a:r>
              <a:rPr lang="en-US" sz="1800" dirty="0"/>
              <a:t>Order choice is crucial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4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identification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86D176B-091A-A3DC-BF3A-FD29AC9CA46C}"/>
              </a:ext>
            </a:extLst>
          </p:cNvPr>
          <p:cNvSpPr txBox="1">
            <a:spLocks/>
          </p:cNvSpPr>
          <p:nvPr/>
        </p:nvSpPr>
        <p:spPr>
          <a:xfrm>
            <a:off x="174464" y="1399141"/>
            <a:ext cx="485473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When dealing with AR models, and in particular if used to evaluate spectrums, the </a:t>
            </a:r>
            <a:r>
              <a:rPr lang="en-GB" sz="1600" b="1" dirty="0">
                <a:latin typeface="+mj-lt"/>
              </a:rPr>
              <a:t>estimation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method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must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be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chosen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carefully</a:t>
            </a:r>
            <a:r>
              <a:rPr lang="en-GB" sz="1600" dirty="0">
                <a:latin typeface="+mj-lt"/>
              </a:rPr>
              <a:t>. From previous studies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</a:t>
            </a:r>
            <a:r>
              <a:rPr lang="en-GB" sz="1600" dirty="0">
                <a:latin typeface="+mj-lt"/>
              </a:rPr>
              <a:t> is known that:</a:t>
            </a:r>
          </a:p>
          <a:p>
            <a:r>
              <a:rPr lang="en-GB" sz="1600" b="1" dirty="0">
                <a:latin typeface="+mj-lt"/>
              </a:rPr>
              <a:t>Yule-Walker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Requires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order</a:t>
            </a:r>
            <a:r>
              <a:rPr lang="en-GB" sz="1400" dirty="0">
                <a:latin typeface="+mj-lt"/>
              </a:rPr>
              <a:t> models and 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have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good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</a:t>
            </a:r>
          </a:p>
          <a:p>
            <a:r>
              <a:rPr lang="en-GB" sz="1600" b="1" dirty="0">
                <a:latin typeface="+mj-lt"/>
              </a:rPr>
              <a:t>Least-Squares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ensure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 (but it’s not a problem if the order is low) </a:t>
            </a:r>
          </a:p>
          <a:p>
            <a:pPr lvl="1"/>
            <a:r>
              <a:rPr lang="en-GB" sz="1400" dirty="0">
                <a:latin typeface="+mj-lt"/>
              </a:rPr>
              <a:t>Have high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and performs well with lower orders</a:t>
            </a:r>
          </a:p>
          <a:p>
            <a:r>
              <a:rPr lang="en-GB" sz="1600" b="1" dirty="0">
                <a:latin typeface="+mj-lt"/>
              </a:rPr>
              <a:t>Burg’s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resolution</a:t>
            </a:r>
            <a:endParaRPr lang="en-GB" sz="1200" dirty="0">
              <a:latin typeface="+mj-lt"/>
            </a:endParaRPr>
          </a:p>
          <a:p>
            <a:pPr marL="0" indent="0">
              <a:buNone/>
            </a:pPr>
            <a:r>
              <a:rPr lang="en-GB" sz="1600" b="1" dirty="0">
                <a:latin typeface="+mj-lt"/>
              </a:rPr>
              <a:t>NB</a:t>
            </a:r>
            <a:r>
              <a:rPr lang="en-GB" sz="1600" dirty="0">
                <a:latin typeface="+mj-lt"/>
              </a:rPr>
              <a:t>: the difference is mainly on the value (and number) of the coefficients, while the spectrum estimation formula remains the same.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tx1"/>
                    </a:solidFill>
                  </a:rPr>
                  <a:t>pxp</a:t>
                </a:r>
                <a:r>
                  <a:rPr lang="en-GB" sz="1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tx1"/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3"/>
                <a:stretch>
                  <a:fillRect t="-3620" b="-6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/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blipFill>
                <a:blip r:embed="rId4"/>
                <a:stretch>
                  <a:fillRect t="-3879" b="-68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/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blipFill>
                <a:blip r:embed="rId5"/>
                <a:stretch>
                  <a:fillRect t="-1220" b="-21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p)</a:t>
                </a:r>
                <a:endParaRPr lang="en-GB" sz="1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bg1">
                        <a:lumMod val="75000"/>
                      </a:schemeClr>
                    </a:solidFill>
                  </a:rPr>
                  <a:t>pxp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bg1">
                        <a:lumMod val="75000"/>
                      </a:schemeClr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6"/>
                <a:stretch>
                  <a:fillRect t="-3620" b="-678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/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blipFill>
                <a:blip r:embed="rId7"/>
                <a:stretch>
                  <a:fillRect t="-3879" b="-6897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/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blipFill>
                <a:blip r:embed="rId8"/>
                <a:stretch>
                  <a:fillRect t="-1220" b="-213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6565285-4026-A32D-FA9B-74C2B1037718}"/>
              </a:ext>
            </a:extLst>
          </p:cNvPr>
          <p:cNvSpPr txBox="1"/>
          <p:nvPr/>
        </p:nvSpPr>
        <p:spPr>
          <a:xfrm>
            <a:off x="361950" y="6398882"/>
            <a:ext cx="99707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Nayak, Jagadish, et al. "AR modeling of heart rate signals." 2004 IEEE Region 10 Conference TENCON 2004.. IEEE, 2004.</a:t>
            </a:r>
          </a:p>
        </p:txBody>
      </p:sp>
    </p:spTree>
    <p:extLst>
      <p:ext uri="{BB962C8B-B14F-4D97-AF65-F5344CB8AC3E}">
        <p14:creationId xmlns:p14="http://schemas.microsoft.com/office/powerpoint/2010/main" val="181459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6315017" cy="390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AR spectrum estimation is a well-established strategy but requires to fix the order of the model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[5] </a:t>
            </a:r>
          </a:p>
          <a:p>
            <a:r>
              <a:rPr lang="en-GB" sz="1800" dirty="0">
                <a:latin typeface="+mj-lt"/>
              </a:rPr>
              <a:t>There are many strategies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[6]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AIC criterion</a:t>
            </a:r>
          </a:p>
          <a:p>
            <a:pPr lvl="1"/>
            <a:r>
              <a:rPr lang="en-GB" sz="1400" dirty="0">
                <a:latin typeface="+mj-lt"/>
              </a:rPr>
              <a:t>BIC criterion</a:t>
            </a:r>
          </a:p>
          <a:p>
            <a:pPr lvl="1"/>
            <a:r>
              <a:rPr lang="en-GB" sz="1400" dirty="0">
                <a:latin typeface="+mj-lt"/>
              </a:rPr>
              <a:t>AIC/BIC mixed strategy</a:t>
            </a:r>
          </a:p>
          <a:p>
            <a:pPr lvl="1"/>
            <a:r>
              <a:rPr lang="en-GB" sz="1400" dirty="0">
                <a:latin typeface="+mj-lt"/>
              </a:rPr>
              <a:t>Similarity between AR spectrum estimation and classical/Welch spectrogram </a:t>
            </a:r>
          </a:p>
          <a:p>
            <a:r>
              <a:rPr lang="en-GB" sz="1800" dirty="0">
                <a:latin typeface="+mj-lt"/>
              </a:rPr>
              <a:t>But there isn’t a “fixed” rule. In other studies, the optimal order is found to be between 8 and 20 (Burg and LS estimations)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 </a:t>
            </a:r>
            <a:r>
              <a:rPr lang="en-GB" sz="1800" dirty="0">
                <a:latin typeface="+mj-lt"/>
              </a:rPr>
              <a:t>and all cases was fixed.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  <a:latin typeface="+mj-lt"/>
              </a:rPr>
              <a:t>Normalized AIC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criterium</a:t>
            </a:r>
            <a:r>
              <a:rPr lang="en-GB" sz="1800" dirty="0">
                <a:latin typeface="+mj-lt"/>
              </a:rPr>
              <a:t> has been used on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range of candidate orders</a:t>
            </a:r>
            <a:r>
              <a:rPr lang="en-GB" sz="1800" dirty="0">
                <a:latin typeface="+mj-lt"/>
              </a:rPr>
              <a:t>, with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threshold</a:t>
            </a:r>
            <a:r>
              <a:rPr lang="en-GB" sz="1800" dirty="0">
                <a:latin typeface="+mj-lt"/>
              </a:rPr>
              <a:t> to decide whether the order reached improves significantly the estimation.</a:t>
            </a:r>
            <a:endParaRPr lang="en-GB" sz="1400" dirty="0">
              <a:latin typeface="+mj-lt"/>
            </a:endParaRPr>
          </a:p>
          <a:p>
            <a:endParaRPr lang="en-GB" sz="1800" dirty="0">
              <a:latin typeface="+mj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7E9ABDE-4C50-34C5-80B9-69EE88D68B31}"/>
              </a:ext>
            </a:extLst>
          </p:cNvPr>
          <p:cNvSpPr/>
          <p:nvPr/>
        </p:nvSpPr>
        <p:spPr>
          <a:xfrm>
            <a:off x="342103" y="4551065"/>
            <a:ext cx="6241577" cy="831945"/>
          </a:xfrm>
          <a:prstGeom prst="round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2192079-E71E-E602-514F-3ED5CE16067D}"/>
              </a:ext>
            </a:extLst>
          </p:cNvPr>
          <p:cNvSpPr/>
          <p:nvPr/>
        </p:nvSpPr>
        <p:spPr>
          <a:xfrm>
            <a:off x="6657120" y="1432423"/>
            <a:ext cx="5349967" cy="4784236"/>
          </a:xfrm>
          <a:prstGeom prst="roundRect">
            <a:avLst>
              <a:gd name="adj" fmla="val 735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rgbClr val="C00000"/>
                </a:solidFill>
              </a:rPr>
              <a:t>p_opt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evaluate_order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AIC_vector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to store AIC values for each model order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AIC_difference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as an empty array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p_opt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0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Loop</a:t>
            </a:r>
            <a:r>
              <a:rPr lang="en-US" sz="1200" dirty="0">
                <a:solidFill>
                  <a:schemeClr val="tx1"/>
                </a:solidFill>
              </a:rPr>
              <a:t> through each model order in the range of p (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Fit AR model to the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dirty="0">
                <a:solidFill>
                  <a:schemeClr val="tx1"/>
                </a:solidFill>
              </a:rPr>
              <a:t> (after removing the mean), using the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dirty="0">
                <a:solidFill>
                  <a:schemeClr val="tx1"/>
                </a:solidFill>
              </a:rPr>
              <a:t> estimation, for the current order p(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Calculate the AIC for the current AR model and store it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this is not the first iteration 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&gt; 1):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Compute the absolute difference between the current AIC and the previous AIC and store it in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the AIC difference is less than a tolerance value (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Break</a:t>
            </a:r>
            <a:r>
              <a:rPr lang="en-US" sz="1200" dirty="0">
                <a:solidFill>
                  <a:schemeClr val="tx1"/>
                </a:solidFill>
              </a:rPr>
              <a:t> the loop (convergence achieved)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Find the position of the optimal order where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r>
              <a:rPr lang="en-US" sz="1200" dirty="0">
                <a:solidFill>
                  <a:schemeClr val="tx1"/>
                </a:solidFill>
              </a:rPr>
              <a:t> is less than epsilon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no convergence was found (position not found):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Set the optimal position to the index of the minimum AIC value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Set </a:t>
            </a:r>
            <a:r>
              <a:rPr lang="en-US" sz="1200" b="1" dirty="0" err="1">
                <a:solidFill>
                  <a:schemeClr val="accent1"/>
                </a:solidFill>
              </a:rPr>
              <a:t>p_opt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the value of p at the optimal position</a:t>
            </a:r>
            <a:endParaRPr lang="it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Spectrum estimation: orders boundaries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It’s important decide the range into which found the optimal order.</a:t>
            </a:r>
          </a:p>
          <a:p>
            <a:r>
              <a:rPr lang="en-GB" sz="1600" dirty="0"/>
              <a:t>From literature, an order between 8 and 20 should be enough for LS or Burg estimators.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[5,6] </a:t>
            </a:r>
            <a:endParaRPr lang="en-GB" sz="1600" dirty="0"/>
          </a:p>
          <a:p>
            <a:r>
              <a:rPr lang="en-GB" sz="1600" dirty="0"/>
              <a:t>Order choice is computationally demanding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10" name="Immagine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0B66DFF-1AA1-095E-16AB-B3ECEA3D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2697" r="7668" b="4321"/>
          <a:stretch/>
        </p:blipFill>
        <p:spPr>
          <a:xfrm>
            <a:off x="342103" y="2517657"/>
            <a:ext cx="5059680" cy="2907920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5C3F21-4B98-C313-2192-FCC2C2D24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3509" r="8834" b="5455"/>
          <a:stretch/>
        </p:blipFill>
        <p:spPr>
          <a:xfrm>
            <a:off x="5499609" y="2446540"/>
            <a:ext cx="5198871" cy="2976089"/>
          </a:xfrm>
          <a:prstGeom prst="rect">
            <a:avLst/>
          </a:prstGeom>
        </p:spPr>
      </p:pic>
      <p:pic>
        <p:nvPicPr>
          <p:cNvPr id="13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454C5A60-F6BE-DA47-FE0B-6BC51944E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8" t="6395" r="8834" b="70720"/>
          <a:stretch/>
        </p:blipFill>
        <p:spPr>
          <a:xfrm>
            <a:off x="10796306" y="3221681"/>
            <a:ext cx="1346267" cy="149987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6DA98653-AF56-F4AD-5BFE-0BE160619B27}"/>
              </a:ext>
            </a:extLst>
          </p:cNvPr>
          <p:cNvSpPr/>
          <p:nvPr/>
        </p:nvSpPr>
        <p:spPr>
          <a:xfrm>
            <a:off x="4643120" y="265176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F94EDA7-7480-AE06-5DE2-1F2F9D06E6E4}"/>
              </a:ext>
            </a:extLst>
          </p:cNvPr>
          <p:cNvSpPr/>
          <p:nvPr/>
        </p:nvSpPr>
        <p:spPr>
          <a:xfrm>
            <a:off x="9871382" y="244654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1BB50384-7D3E-A26E-B830-98125F04B394}"/>
              </a:ext>
            </a:extLst>
          </p:cNvPr>
          <p:cNvSpPr txBox="1">
            <a:spLocks/>
          </p:cNvSpPr>
          <p:nvPr/>
        </p:nvSpPr>
        <p:spPr>
          <a:xfrm>
            <a:off x="342103" y="5383011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LS estimation seems to be more robust on high orders</a:t>
            </a:r>
          </a:p>
          <a:p>
            <a:r>
              <a:rPr lang="en-GB" sz="1600" dirty="0"/>
              <a:t>Both tent to be more affected by noise when the order increases</a:t>
            </a:r>
          </a:p>
          <a:p>
            <a:r>
              <a:rPr lang="en-GB" sz="1600" dirty="0"/>
              <a:t>Optimal order was searched between 8 and 16 at the end 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808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61A5CE8-03D6-77AC-1993-332849F113F1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63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2" y="1636776"/>
            <a:ext cx="5672618" cy="3697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Before applying the algorithm to the AVNRT data, it has been tested on external data:</a:t>
            </a:r>
          </a:p>
          <a:p>
            <a:pPr lvl="1"/>
            <a:r>
              <a:rPr lang="en-GB" sz="1400" dirty="0">
                <a:latin typeface="+mj-lt"/>
              </a:rPr>
              <a:t>Didactical ECG with High Frequency noise (Fc: 1000 Hz, ~ 8500 points)</a:t>
            </a:r>
          </a:p>
          <a:p>
            <a:pPr lvl="1"/>
            <a:r>
              <a:rPr lang="en-GB" sz="1400" dirty="0">
                <a:latin typeface="+mj-lt"/>
              </a:rPr>
              <a:t>Didactical ECG with Low Frequency noise </a:t>
            </a:r>
            <a:r>
              <a:rPr lang="en-GB" sz="1400" dirty="0"/>
              <a:t>(Fc: 1000 Hz, ~ 9000 points)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PhysioNet Database ECG data: healthy and pathological </a:t>
            </a:r>
            <a:r>
              <a:rPr lang="en-GB" sz="1400" dirty="0"/>
              <a:t>(Fc: 360 Hz, 9000 points)</a:t>
            </a:r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r>
              <a:rPr lang="en-GB" sz="1800" dirty="0">
                <a:latin typeface="+mj-lt"/>
              </a:rPr>
              <a:t>For all these scenarios have been plotted the </a:t>
            </a:r>
            <a:r>
              <a:rPr lang="en-GB" sz="1800" b="1" dirty="0">
                <a:latin typeface="+mj-lt"/>
              </a:rPr>
              <a:t>AR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spectrums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compared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with</a:t>
            </a:r>
            <a:r>
              <a:rPr lang="en-GB" sz="1800" dirty="0">
                <a:latin typeface="+mj-lt"/>
              </a:rPr>
              <a:t> the </a:t>
            </a:r>
            <a:r>
              <a:rPr lang="en-GB" sz="1800" b="1" dirty="0">
                <a:latin typeface="+mj-lt"/>
              </a:rPr>
              <a:t>Welch</a:t>
            </a:r>
            <a:r>
              <a:rPr lang="en-GB" sz="1800" dirty="0">
                <a:latin typeface="+mj-lt"/>
              </a:rPr>
              <a:t> spectrum and the </a:t>
            </a:r>
            <a:r>
              <a:rPr lang="en-GB" sz="1800" b="1" dirty="0">
                <a:latin typeface="+mj-lt"/>
              </a:rPr>
              <a:t>FFT periodogram</a:t>
            </a:r>
            <a:endParaRPr lang="en-GB" sz="1800" dirty="0">
              <a:latin typeface="+mj-lt"/>
            </a:endParaRPr>
          </a:p>
          <a:p>
            <a:r>
              <a:rPr lang="en-GB" sz="1800" dirty="0">
                <a:latin typeface="+mj-lt"/>
              </a:rPr>
              <a:t>The number of points onto evaluating the spectrums are increased to see the behaviour of the analysis when considering an increasing number of cardiac beats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/>
              <p:nvPr/>
            </p:nvSpPr>
            <p:spPr>
              <a:xfrm>
                <a:off x="6394705" y="1636776"/>
                <a:ext cx="5672618" cy="146202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  <a:p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705" y="1636776"/>
                <a:ext cx="5672618" cy="1462023"/>
              </a:xfrm>
              <a:prstGeom prst="roundRect">
                <a:avLst/>
              </a:prstGeom>
              <a:blipFill>
                <a:blip r:embed="rId3"/>
                <a:stretch>
                  <a:fillRect t="-20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/>
              <p:nvPr/>
            </p:nvSpPr>
            <p:spPr>
              <a:xfrm>
                <a:off x="6394705" y="3251851"/>
                <a:ext cx="5672618" cy="243738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400" dirty="0">
                  <a:solidFill>
                    <a:schemeClr val="tx1"/>
                  </a:solidFill>
                </a:endParaRPr>
              </a:p>
              <a:p>
                <a:endParaRPr lang="en-GB" sz="140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705" y="3251851"/>
                <a:ext cx="5672618" cy="243738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8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High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Not considerable differences while augmenting the number of points</a:t>
            </a:r>
          </a:p>
          <a:p>
            <a:r>
              <a:rPr lang="en-GB" sz="1800" dirty="0">
                <a:latin typeface="+mj-lt"/>
              </a:rPr>
              <a:t>Convergence of LS and Burg estimations.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pic>
        <p:nvPicPr>
          <p:cNvPr id="7" name="Immagine 6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CB8EF937-EBBF-3779-9F96-B24423B56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7546" r="7168" b="1841"/>
          <a:stretch/>
        </p:blipFill>
        <p:spPr>
          <a:xfrm>
            <a:off x="4190999" y="1636776"/>
            <a:ext cx="7763843" cy="42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7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Low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Differences in peaks presences and amplitudes</a:t>
            </a:r>
          </a:p>
          <a:p>
            <a:r>
              <a:rPr lang="en-GB" sz="1800" dirty="0">
                <a:latin typeface="+mj-lt"/>
              </a:rPr>
              <a:t>Again, convergence between methods</a:t>
            </a:r>
          </a:p>
        </p:txBody>
      </p:sp>
      <p:pic>
        <p:nvPicPr>
          <p:cNvPr id="5" name="Immagine 4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9480397D-0D07-119B-4D2F-485F40DCF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4" t="2860" r="8166" b="3996"/>
          <a:stretch/>
        </p:blipFill>
        <p:spPr>
          <a:xfrm>
            <a:off x="4443983" y="1636776"/>
            <a:ext cx="7405913" cy="45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PhysioNet database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2FA9B-50D8-C01C-26D3-E2A04F0421C5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Healthy record</a:t>
            </a:r>
          </a:p>
          <a:p>
            <a:r>
              <a:rPr lang="en-US" sz="1600" dirty="0">
                <a:latin typeface="+mj-lt"/>
              </a:rPr>
              <a:t>Good estimation of Welch spectrum even on “real world” data</a:t>
            </a:r>
          </a:p>
          <a:p>
            <a:r>
              <a:rPr lang="en-US" sz="1600" dirty="0">
                <a:latin typeface="+mj-lt"/>
              </a:rPr>
              <a:t>Peaks presence limited between 0 and 30 Hz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E46D6A0-18F4-D366-1B40-A99815EA67C2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Pathological Record</a:t>
            </a:r>
          </a:p>
          <a:p>
            <a:r>
              <a:rPr lang="en-US" sz="1600" dirty="0">
                <a:latin typeface="+mj-lt"/>
              </a:rPr>
              <a:t>Good estimation of Welch spectrum</a:t>
            </a:r>
          </a:p>
          <a:p>
            <a:r>
              <a:rPr lang="en-US" sz="1600" dirty="0">
                <a:latin typeface="+mj-lt"/>
              </a:rPr>
              <a:t>Presence of peaks above 30 Hz, an aspect that can be traced back to the pathology</a:t>
            </a:r>
            <a:endParaRPr lang="en-US" sz="1600" b="1" dirty="0">
              <a:latin typeface="+mj-lt"/>
            </a:endParaRPr>
          </a:p>
        </p:txBody>
      </p:sp>
      <p:pic>
        <p:nvPicPr>
          <p:cNvPr id="8" name="Immagine 7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156E6265-CF2D-DE04-A460-E3863DE1E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509" r="8333" b="4646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11" name="Immagine 10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63B25A03-F3F1-515D-464D-7A4A5B758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3022" r="6875" b="4158"/>
          <a:stretch/>
        </p:blipFill>
        <p:spPr>
          <a:xfrm>
            <a:off x="6394703" y="2831544"/>
            <a:ext cx="5455194" cy="31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58" y="1689635"/>
            <a:ext cx="1128128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presentation shows 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estimating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spectrum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an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particular: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mixed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strategy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wavelet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thresholding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numerical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is used with good performances. </a:t>
            </a:r>
            <a:r>
              <a:rPr lang="en-US" altLang="it-IT" sz="1600" dirty="0"/>
              <a:t>Filtering pipeline could include padding, which improves performances on short-length signals but leads to a phase shift.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AR optimal </a:t>
            </a:r>
            <a:r>
              <a:rPr lang="en-US" altLang="it-IT" sz="1600" b="1" dirty="0"/>
              <a:t>order</a:t>
            </a:r>
            <a:r>
              <a:rPr lang="en-US" altLang="it-IT" sz="1600" dirty="0"/>
              <a:t> was found between </a:t>
            </a:r>
            <a:r>
              <a:rPr lang="en-US" altLang="it-IT" sz="1600" b="1" dirty="0"/>
              <a:t>8 and 16</a:t>
            </a:r>
            <a:r>
              <a:rPr lang="en-US" altLang="it-IT" sz="1600" dirty="0"/>
              <a:t>, while using </a:t>
            </a:r>
            <a:r>
              <a:rPr lang="en-US" altLang="it-IT" sz="1600" b="1" dirty="0" err="1"/>
              <a:t>nAIC</a:t>
            </a:r>
            <a:r>
              <a:rPr lang="en-US" altLang="it-IT" sz="1600" dirty="0"/>
              <a:t> as metric.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Least </a:t>
            </a:r>
            <a:r>
              <a:rPr lang="en-US" altLang="it-IT" sz="1600" b="1" dirty="0"/>
              <a:t>Squares</a:t>
            </a:r>
            <a:r>
              <a:rPr lang="en-US" altLang="it-IT" sz="1600" dirty="0"/>
              <a:t> and </a:t>
            </a:r>
            <a:r>
              <a:rPr lang="en-US" altLang="it-IT" sz="1600" b="1" dirty="0"/>
              <a:t>Burg’s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 </a:t>
            </a:r>
            <a:r>
              <a:rPr lang="en-US" altLang="it-IT" sz="1600" b="1" dirty="0"/>
              <a:t>approaches</a:t>
            </a:r>
            <a:r>
              <a:rPr lang="en-US" altLang="it-IT" sz="1600" dirty="0"/>
              <a:t> are </a:t>
            </a:r>
            <a:r>
              <a:rPr lang="en-US" altLang="it-IT" sz="1600" b="1" dirty="0"/>
              <a:t>both</a:t>
            </a:r>
            <a:r>
              <a:rPr lang="en-US" altLang="it-IT" sz="1600" dirty="0"/>
              <a:t> </a:t>
            </a:r>
            <a:r>
              <a:rPr lang="en-US" altLang="it-IT" sz="1600" b="1" dirty="0"/>
              <a:t>used</a:t>
            </a:r>
            <a:r>
              <a:rPr lang="en-US" altLang="it-IT" sz="1600" dirty="0"/>
              <a:t> for their </a:t>
            </a:r>
            <a:r>
              <a:rPr lang="en-US" altLang="it-IT" sz="1600" b="1" dirty="0"/>
              <a:t>high</a:t>
            </a:r>
            <a:r>
              <a:rPr lang="en-US" altLang="it-IT" sz="1600" dirty="0"/>
              <a:t> </a:t>
            </a:r>
            <a:r>
              <a:rPr lang="en-US" altLang="it-IT" sz="1600" b="1" dirty="0"/>
              <a:t>frequency</a:t>
            </a:r>
            <a:r>
              <a:rPr lang="en-US" altLang="it-IT" sz="1600" dirty="0"/>
              <a:t> </a:t>
            </a:r>
            <a:r>
              <a:rPr lang="en-US" altLang="it-IT" sz="1600" b="1" dirty="0"/>
              <a:t>resolution</a:t>
            </a:r>
            <a:r>
              <a:rPr lang="en-US" altLang="it-IT" sz="1600" dirty="0"/>
              <a:t>. When augmenting the number of points, provides the </a:t>
            </a:r>
            <a:r>
              <a:rPr lang="en-US" altLang="it-IT" sz="1600" b="1" dirty="0"/>
              <a:t>same</a:t>
            </a:r>
            <a:r>
              <a:rPr lang="en-US" altLang="it-IT" sz="1600" dirty="0"/>
              <a:t> </a:t>
            </a:r>
            <a:r>
              <a:rPr lang="en-US" altLang="it-IT" sz="1600" b="1" dirty="0"/>
              <a:t>spectrum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it-IT" sz="1600" dirty="0"/>
              <a:t>Overall </a:t>
            </a:r>
            <a:r>
              <a:rPr lang="en-GB" altLang="it-IT" sz="1600" b="1" dirty="0"/>
              <a:t>performances</a:t>
            </a:r>
            <a:r>
              <a:rPr lang="en-GB" altLang="it-IT" sz="1600" dirty="0"/>
              <a:t> of the method are </a:t>
            </a:r>
            <a:r>
              <a:rPr lang="en-GB" altLang="it-IT" sz="1600" b="1" dirty="0"/>
              <a:t>satisfying</a:t>
            </a:r>
            <a:r>
              <a:rPr lang="en-GB" altLang="it-IT" sz="1600" dirty="0"/>
              <a:t>. I</a:t>
            </a:r>
            <a:r>
              <a:rPr lang="en-US" altLang="it-IT" sz="1600" dirty="0"/>
              <a:t>n particular, the differences between the spectra of healthy and pathological ECG signals can be seen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765" y="1650815"/>
            <a:ext cx="106564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600" dirty="0" err="1"/>
              <a:t>Sörnmo</a:t>
            </a:r>
            <a:r>
              <a:rPr lang="en-GB" altLang="it-IT" sz="1600" dirty="0"/>
              <a:t>, Leif, and Pablo Laguna. "Electrocardiogram (ECG) signal processing." Wiley encyclopaedia of biomedical engineering (2006).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GB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Saraiva, João &amp; Plácido da Silva, Hugo &amp; Fred, Ana. (2022). Denoising and Artifact Removal of the Electrocardiogram, Electrodermal Activity and Accelerometery for Continuous Ambulatory Monitoring of Epileptic Seizures with Wearable Devices. 10.13140/RG.2.2.10053.12004.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Singh, Brij N., and Arvind K. Tiwari. "Optimal selection of wavelet basis function applied to ECG signal denoising." Digital signal processing 16.3 (2006): 275-287.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Donoho, David L. "De-noising by soft-thresholding." IEEE transactions on information theory 41.3 (1995): 613-627.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Nayak, Jagadish, et al. "AR modeling of heart rate signals." 2004 IEEE Region 10 Conference TENCON 2004.. IEEE, 2004.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75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5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Spare1 trace ≠ Reference trace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10401551" cy="478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we </a:t>
            </a:r>
            <a:r>
              <a:rPr lang="en-US" sz="1800" b="1" dirty="0">
                <a:solidFill>
                  <a:srgbClr val="C00000"/>
                </a:solidFill>
              </a:rPr>
              <a:t>trusted</a:t>
            </a:r>
            <a:r>
              <a:rPr lang="en-US" sz="1800" dirty="0"/>
              <a:t> that the </a:t>
            </a:r>
            <a:r>
              <a:rPr lang="en-US" sz="1800" b="1" dirty="0">
                <a:solidFill>
                  <a:srgbClr val="C00000"/>
                </a:solidFill>
              </a:rPr>
              <a:t>reference</a:t>
            </a:r>
            <a:r>
              <a:rPr lang="en-US" sz="1800" dirty="0"/>
              <a:t> trace and the </a:t>
            </a:r>
            <a:r>
              <a:rPr lang="en-US" sz="1800" b="1" dirty="0">
                <a:solidFill>
                  <a:srgbClr val="C00000"/>
                </a:solidFill>
              </a:rPr>
              <a:t>spare1</a:t>
            </a:r>
            <a:r>
              <a:rPr lang="en-US" sz="1800" dirty="0"/>
              <a:t> trace were composed by the </a:t>
            </a:r>
            <a:r>
              <a:rPr lang="en-US" sz="1800" b="1" dirty="0">
                <a:solidFill>
                  <a:srgbClr val="C00000"/>
                </a:solidFill>
              </a:rPr>
              <a:t>same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signals</a:t>
            </a:r>
            <a:r>
              <a:rPr lang="en-US" sz="1800" dirty="0"/>
              <a:t>. </a:t>
            </a:r>
            <a:r>
              <a:rPr lang="en-US" sz="1800" b="1" dirty="0">
                <a:solidFill>
                  <a:srgbClr val="C00000"/>
                </a:solidFill>
              </a:rPr>
              <a:t>But</a:t>
            </a:r>
            <a:r>
              <a:rPr lang="en-US" sz="1800" dirty="0"/>
              <a:t>:</a:t>
            </a:r>
          </a:p>
          <a:p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magine 5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17F24424-4269-0348-00B0-068BCA933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2059" r="8908" b="5409"/>
          <a:stretch/>
        </p:blipFill>
        <p:spPr>
          <a:xfrm>
            <a:off x="278641" y="1857375"/>
            <a:ext cx="4904483" cy="2872761"/>
          </a:xfrm>
          <a:prstGeom prst="rect">
            <a:avLst/>
          </a:prstGeom>
        </p:spPr>
      </p:pic>
      <p:pic>
        <p:nvPicPr>
          <p:cNvPr id="9" name="Immagine 8" descr="Immagine che contiene testo, diagramma, linea, mappa&#10;&#10;Descrizione generata automaticamente">
            <a:extLst>
              <a:ext uri="{FF2B5EF4-FFF2-40B4-BE49-F238E27FC236}">
                <a16:creationId xmlns:a16="http://schemas.microsoft.com/office/drawing/2014/main" id="{A83110B2-8916-8F3A-E7D5-3F66805DF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493" r="8650" b="4269"/>
          <a:stretch/>
        </p:blipFill>
        <p:spPr>
          <a:xfrm>
            <a:off x="5479416" y="1857375"/>
            <a:ext cx="4904483" cy="2881049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CC1754-7791-EACB-7114-79FC628CBAE9}"/>
              </a:ext>
            </a:extLst>
          </p:cNvPr>
          <p:cNvSpPr txBox="1">
            <a:spLocks/>
          </p:cNvSpPr>
          <p:nvPr/>
        </p:nvSpPr>
        <p:spPr>
          <a:xfrm>
            <a:off x="566291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Reference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DE958BB-A63B-1225-E98A-BE5A9AFD3004}"/>
              </a:ext>
            </a:extLst>
          </p:cNvPr>
          <p:cNvSpPr txBox="1">
            <a:spLocks/>
          </p:cNvSpPr>
          <p:nvPr/>
        </p:nvSpPr>
        <p:spPr>
          <a:xfrm>
            <a:off x="5875907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Spare1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CAEDF24F-E4A5-18DB-44B8-C03E59B739AD}"/>
              </a:ext>
            </a:extLst>
          </p:cNvPr>
          <p:cNvSpPr txBox="1">
            <a:spLocks/>
          </p:cNvSpPr>
          <p:nvPr/>
        </p:nvSpPr>
        <p:spPr>
          <a:xfrm>
            <a:off x="278641" y="4881751"/>
            <a:ext cx="10401551" cy="478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Into each MAP, reference and spare1 trace aren’t the same, </a:t>
            </a:r>
            <a:r>
              <a:rPr lang="en-US" sz="1800" b="1" dirty="0">
                <a:solidFill>
                  <a:srgbClr val="C00000"/>
                </a:solidFill>
              </a:rPr>
              <a:t>except for subjects 2 and 4</a:t>
            </a:r>
            <a:r>
              <a:rPr lang="en-US" sz="1800" dirty="0"/>
              <a:t>.</a:t>
            </a:r>
          </a:p>
          <a:p>
            <a:r>
              <a:rPr lang="en-US" sz="1800" dirty="0"/>
              <a:t>Such observation support the option that spare traces have a different nature from reference ones (i.e., </a:t>
            </a:r>
            <a:r>
              <a:rPr lang="en-US" sz="1800" b="1" dirty="0">
                <a:solidFill>
                  <a:srgbClr val="C00000"/>
                </a:solidFill>
              </a:rPr>
              <a:t>unipolar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derivations</a:t>
            </a:r>
            <a:r>
              <a:rPr lang="en-US" sz="1800" dirty="0"/>
              <a:t>?)</a:t>
            </a:r>
          </a:p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Knowing</a:t>
            </a:r>
            <a:r>
              <a:rPr lang="en-US" sz="1800" dirty="0"/>
              <a:t> the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nature</a:t>
            </a:r>
            <a:r>
              <a:rPr lang="en-US" sz="1800" dirty="0"/>
              <a:t> of these signals now becomes </a:t>
            </a:r>
            <a:r>
              <a:rPr lang="en-US" sz="1800" b="1" dirty="0">
                <a:solidFill>
                  <a:srgbClr val="C00000"/>
                </a:solidFill>
              </a:rPr>
              <a:t>crucial</a:t>
            </a:r>
            <a:r>
              <a:rPr lang="en-US" sz="1800" dirty="0"/>
              <a:t>.</a:t>
            </a:r>
          </a:p>
          <a:p>
            <a:endParaRPr lang="en-US" sz="140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C997486-9C8F-9BEC-6183-EB8406D10932}"/>
              </a:ext>
            </a:extLst>
          </p:cNvPr>
          <p:cNvSpPr/>
          <p:nvPr/>
        </p:nvSpPr>
        <p:spPr>
          <a:xfrm>
            <a:off x="10680192" y="1976250"/>
            <a:ext cx="1233167" cy="57761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Mean ± SD plots (same Map, different subjects)</a:t>
            </a:r>
          </a:p>
        </p:txBody>
      </p:sp>
    </p:spTree>
    <p:extLst>
      <p:ext uri="{BB962C8B-B14F-4D97-AF65-F5344CB8AC3E}">
        <p14:creationId xmlns:p14="http://schemas.microsoft.com/office/powerpoint/2010/main" val="30027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Spare1 trace ≠ Reference trace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6"/>
            <a:ext cx="4174487" cy="4117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Moreover, reference trace signals, in some cases, presents some strange behaviors:</a:t>
            </a:r>
          </a:p>
          <a:p>
            <a:r>
              <a:rPr lang="en-US" sz="1800" dirty="0"/>
              <a:t>Whole P-QRS-T cycle squeezed in a window shorter than 0.2 seconds</a:t>
            </a:r>
          </a:p>
          <a:p>
            <a:pPr lvl="1"/>
            <a:r>
              <a:rPr lang="en-US" sz="1400" dirty="0"/>
              <a:t>Such behavior suggest am heart rate higher than 60 bpm, but during the 1-second acquisition there is only a single beat</a:t>
            </a:r>
          </a:p>
          <a:p>
            <a:pPr lvl="1"/>
            <a:r>
              <a:rPr lang="en-US" sz="1400" dirty="0"/>
              <a:t>These traces present a sort of unclear oscillation temporally located where spare traces suggest the presence of a QRS. </a:t>
            </a:r>
          </a:p>
          <a:p>
            <a:r>
              <a:rPr lang="en-US" sz="1800" dirty="0"/>
              <a:t>There is often a single beat and in general centered on 0.5 seconds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fundamental knowing the whole process of Reference acquisition to better contextualize these behaviors.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9AAC66DD-469A-9047-705F-0C74ED0F8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5001" r="8951" b="6022"/>
          <a:stretch/>
        </p:blipFill>
        <p:spPr>
          <a:xfrm>
            <a:off x="4549869" y="1595150"/>
            <a:ext cx="7363490" cy="4140689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38FAC00-10E5-A72C-CCC3-8F0FE5E0E640}"/>
              </a:ext>
            </a:extLst>
          </p:cNvPr>
          <p:cNvCxnSpPr/>
          <p:nvPr/>
        </p:nvCxnSpPr>
        <p:spPr>
          <a:xfrm>
            <a:off x="8110728" y="4105656"/>
            <a:ext cx="58521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98D71DF2-135B-BBAB-CC62-8F9C827F31D3}"/>
              </a:ext>
            </a:extLst>
          </p:cNvPr>
          <p:cNvSpPr/>
          <p:nvPr/>
        </p:nvSpPr>
        <p:spPr>
          <a:xfrm>
            <a:off x="9125712" y="1865376"/>
            <a:ext cx="585216" cy="373989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8" name="Immagine 17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630E74E-34CE-9DC9-85BA-136AAD30B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1639" r="8501" b="5584"/>
          <a:stretch/>
        </p:blipFill>
        <p:spPr>
          <a:xfrm>
            <a:off x="4549869" y="1595150"/>
            <a:ext cx="7363490" cy="41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delve into spectral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33" y="1487287"/>
            <a:ext cx="5848385" cy="3788801"/>
          </a:xfrm>
        </p:spPr>
        <p:txBody>
          <a:bodyPr>
            <a:noAutofit/>
          </a:bodyPr>
          <a:lstStyle/>
          <a:p>
            <a:r>
              <a:rPr lang="en-GB" sz="1600" dirty="0">
                <a:latin typeface="+mj-lt"/>
              </a:rPr>
              <a:t>Previously, we found reference traces with unclear behaviours: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Absence of low-frequency components</a:t>
            </a:r>
          </a:p>
          <a:p>
            <a:pPr lvl="1"/>
            <a:r>
              <a:rPr lang="en-GB" sz="1400" b="1" dirty="0">
                <a:solidFill>
                  <a:schemeClr val="accent5"/>
                </a:solidFill>
                <a:latin typeface="+mj-lt"/>
              </a:rPr>
              <a:t>Huge presence of high frequency components</a:t>
            </a:r>
          </a:p>
          <a:p>
            <a:r>
              <a:rPr lang="en-GB" sz="1600" dirty="0">
                <a:latin typeface="+mj-lt"/>
              </a:rPr>
              <a:t>Or: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Frequency components totally squeezed into low frequences, without any peak</a:t>
            </a:r>
          </a:p>
          <a:p>
            <a:r>
              <a:rPr lang="en-GB" sz="1600" dirty="0">
                <a:latin typeface="+mj-lt"/>
              </a:rPr>
              <a:t>Are these characteristics acceptable? Which is the expected shape of a spectrum of an ECG signal?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[1]</a:t>
            </a:r>
          </a:p>
          <a:p>
            <a:pPr lvl="1"/>
            <a:r>
              <a:rPr lang="en-GB" sz="1400" b="1" dirty="0">
                <a:solidFill>
                  <a:srgbClr val="00B050"/>
                </a:solidFill>
                <a:latin typeface="+mj-lt"/>
              </a:rPr>
              <a:t>T wave localised before 10H, Highest peak</a:t>
            </a:r>
          </a:p>
          <a:p>
            <a:pPr lvl="1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 wave localized before 15 Hz, possibly masked by other components</a:t>
            </a:r>
          </a:p>
          <a:p>
            <a:pPr lvl="1"/>
            <a:r>
              <a:rPr lang="en-GB" sz="1400" b="1" dirty="0">
                <a:solidFill>
                  <a:srgbClr val="FF0000"/>
                </a:solidFill>
                <a:latin typeface="+mj-lt"/>
              </a:rPr>
              <a:t>QRS between 1 and 40 Hz, with one or more peaks.</a:t>
            </a:r>
          </a:p>
          <a:p>
            <a:pPr marL="457200" lvl="1" indent="0">
              <a:buNone/>
            </a:pPr>
            <a:endParaRPr lang="en-GB" sz="1400" dirty="0">
              <a:latin typeface="WarnockPro-Light"/>
            </a:endParaRPr>
          </a:p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can be used even with AR spectrum estimation. In this case, a single beat manually modified.</a:t>
            </a:r>
          </a:p>
          <a:p>
            <a:endParaRPr lang="en-GB" sz="18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460B047-DA01-CC74-1DC0-1BC8D3937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t="4191" r="8672" b="7538"/>
          <a:stretch/>
        </p:blipFill>
        <p:spPr>
          <a:xfrm>
            <a:off x="6096000" y="1813491"/>
            <a:ext cx="5849254" cy="3231017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3B555F0-1DC7-90E6-C8EA-1BBC7E005342}"/>
              </a:ext>
            </a:extLst>
          </p:cNvPr>
          <p:cNvSpPr/>
          <p:nvPr/>
        </p:nvSpPr>
        <p:spPr>
          <a:xfrm>
            <a:off x="6236208" y="3200400"/>
            <a:ext cx="1152144" cy="192024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A180797-AACD-7C0B-6179-B09AF683D3B5}"/>
              </a:ext>
            </a:extLst>
          </p:cNvPr>
          <p:cNvSpPr/>
          <p:nvPr/>
        </p:nvSpPr>
        <p:spPr>
          <a:xfrm>
            <a:off x="8074150" y="2535217"/>
            <a:ext cx="2907793" cy="192024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 descr="Immagine che contiene schizzo, diagramma&#10;&#10;Descrizione generata automaticamente">
            <a:extLst>
              <a:ext uri="{FF2B5EF4-FFF2-40B4-BE49-F238E27FC236}">
                <a16:creationId xmlns:a16="http://schemas.microsoft.com/office/drawing/2014/main" id="{D14AED6C-0BBE-4332-DD6B-FAB9594DB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247" r="8350" b="4123"/>
          <a:stretch/>
        </p:blipFill>
        <p:spPr>
          <a:xfrm>
            <a:off x="6096000" y="1813491"/>
            <a:ext cx="5849254" cy="3462597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E51258A-0A7A-97CE-F2C6-178296AB8295}"/>
              </a:ext>
            </a:extLst>
          </p:cNvPr>
          <p:cNvSpPr/>
          <p:nvPr/>
        </p:nvSpPr>
        <p:spPr>
          <a:xfrm>
            <a:off x="6236208" y="2761488"/>
            <a:ext cx="1444752" cy="2359152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62BC49-AE4D-265B-2828-606172916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3491"/>
            <a:ext cx="5849254" cy="3788801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A107BBC-0F72-1482-519A-5719B4193873}"/>
              </a:ext>
            </a:extLst>
          </p:cNvPr>
          <p:cNvSpPr/>
          <p:nvPr/>
        </p:nvSpPr>
        <p:spPr>
          <a:xfrm>
            <a:off x="7242048" y="2697480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DB98716-D9D0-AFC6-5DCF-28147B53A260}"/>
              </a:ext>
            </a:extLst>
          </p:cNvPr>
          <p:cNvSpPr/>
          <p:nvPr/>
        </p:nvSpPr>
        <p:spPr>
          <a:xfrm>
            <a:off x="7798307" y="4607857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1B544AD-B077-2E22-CD40-D408E3F7993B}"/>
              </a:ext>
            </a:extLst>
          </p:cNvPr>
          <p:cNvSpPr/>
          <p:nvPr/>
        </p:nvSpPr>
        <p:spPr>
          <a:xfrm>
            <a:off x="8641150" y="3064730"/>
            <a:ext cx="1353241" cy="2453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2F3ECDF-B351-8310-C005-25C0F89343F0}"/>
              </a:ext>
            </a:extLst>
          </p:cNvPr>
          <p:cNvSpPr/>
          <p:nvPr/>
        </p:nvSpPr>
        <p:spPr>
          <a:xfrm>
            <a:off x="747124" y="5477256"/>
            <a:ext cx="4736592" cy="777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WarnockPro-Light"/>
              </a:rPr>
              <a:t>Spectrums evaluated so far are not acceptable</a:t>
            </a:r>
          </a:p>
        </p:txBody>
      </p:sp>
      <p:pic>
        <p:nvPicPr>
          <p:cNvPr id="6" name="Immagine 5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21891DC1-20E3-2797-C5A7-550407E1A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t="3412" r="8199" b="4872"/>
          <a:stretch/>
        </p:blipFill>
        <p:spPr>
          <a:xfrm>
            <a:off x="6164651" y="1709929"/>
            <a:ext cx="5711952" cy="39672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1BF4FE-470B-23F6-B36E-274DA9640271}"/>
              </a:ext>
            </a:extLst>
          </p:cNvPr>
          <p:cNvSpPr txBox="1"/>
          <p:nvPr/>
        </p:nvSpPr>
        <p:spPr>
          <a:xfrm>
            <a:off x="6027350" y="5677156"/>
            <a:ext cx="6117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obtained using Welch Spectrum Estimation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0AA964-814D-3685-B20E-E31BDCBF46AD}"/>
              </a:ext>
            </a:extLst>
          </p:cNvPr>
          <p:cNvSpPr txBox="1"/>
          <p:nvPr/>
        </p:nvSpPr>
        <p:spPr>
          <a:xfrm>
            <a:off x="474035" y="6423331"/>
            <a:ext cx="114025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050" dirty="0" err="1"/>
              <a:t>Sörnmo</a:t>
            </a:r>
            <a:r>
              <a:rPr lang="en-GB" altLang="it-IT" sz="1050" dirty="0"/>
              <a:t>, Leif, and Pablo Laguna. "Electrocardiogram (ECG) signal processing." (2006).</a:t>
            </a:r>
          </a:p>
        </p:txBody>
      </p:sp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Processing pipeline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1137631" y="1673352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3" y="1487287"/>
            <a:ext cx="4376202" cy="4099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So far, data are taken as they are, without any type of preprocessing</a:t>
            </a:r>
          </a:p>
          <a:p>
            <a:r>
              <a:rPr lang="en-GB" sz="1800" dirty="0">
                <a:latin typeface="+mj-lt"/>
              </a:rPr>
              <a:t>Is known that ECG </a:t>
            </a:r>
            <a:r>
              <a:rPr lang="en-GB" sz="1800" b="1" dirty="0">
                <a:latin typeface="+mj-lt"/>
              </a:rPr>
              <a:t>requires preprocessing </a:t>
            </a:r>
            <a:r>
              <a:rPr lang="en-GB" sz="1800" dirty="0">
                <a:latin typeface="+mj-lt"/>
              </a:rPr>
              <a:t>because affected from various sources of noise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pPr lvl="1"/>
            <a:r>
              <a:rPr lang="en-GB" sz="1400" dirty="0"/>
              <a:t>Physiological, Environmental, Artifacts and Electronic</a:t>
            </a:r>
          </a:p>
          <a:p>
            <a:r>
              <a:rPr lang="en-GB" sz="1800" dirty="0">
                <a:latin typeface="+mj-lt"/>
              </a:rPr>
              <a:t>There are many strategies used to clean ECG signals: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Numerical Filters</a:t>
            </a:r>
          </a:p>
          <a:p>
            <a:pPr lvl="1"/>
            <a:r>
              <a:rPr lang="en-GB" sz="1400" dirty="0">
                <a:latin typeface="+mj-lt"/>
              </a:rPr>
              <a:t>Averaging</a:t>
            </a:r>
          </a:p>
          <a:p>
            <a:pPr lvl="1"/>
            <a:r>
              <a:rPr lang="en-GB" sz="1400" dirty="0">
                <a:latin typeface="+mj-lt"/>
              </a:rPr>
              <a:t>Wavelet filtering</a:t>
            </a:r>
          </a:p>
          <a:p>
            <a:pPr lvl="1"/>
            <a:r>
              <a:rPr lang="en-GB" sz="1400" dirty="0">
                <a:latin typeface="+mj-lt"/>
              </a:rPr>
              <a:t>…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33103E5-C6C8-2780-00DD-46194C68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1432423"/>
            <a:ext cx="7009540" cy="35602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68AF4-D0C5-83BF-E935-55F8FF585A87}"/>
              </a:ext>
            </a:extLst>
          </p:cNvPr>
          <p:cNvSpPr txBox="1"/>
          <p:nvPr/>
        </p:nvSpPr>
        <p:spPr>
          <a:xfrm>
            <a:off x="387823" y="6302342"/>
            <a:ext cx="111175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</p:txBody>
      </p:sp>
    </p:spTree>
    <p:extLst>
      <p:ext uri="{BB962C8B-B14F-4D97-AF65-F5344CB8AC3E}">
        <p14:creationId xmlns:p14="http://schemas.microsoft.com/office/powerpoint/2010/main" val="677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</TotalTime>
  <Words>2942</Words>
  <Application>Microsoft Office PowerPoint</Application>
  <PresentationFormat>Widescreen</PresentationFormat>
  <Paragraphs>368</Paragraphs>
  <Slides>25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Spare1 trace ≠ Reference trace</vt:lpstr>
      <vt:lpstr>Spare1 trace ≠ Reference trace</vt:lpstr>
      <vt:lpstr>Outline </vt:lpstr>
      <vt:lpstr>Why delve into spectral analysis</vt:lpstr>
      <vt:lpstr>Outline </vt:lpstr>
      <vt:lpstr>Processing pipeline</vt:lpstr>
      <vt:lpstr>Filtering strategy</vt:lpstr>
      <vt:lpstr>Filtering strategy: wavelet filters</vt:lpstr>
      <vt:lpstr>Filtering strategy: padding </vt:lpstr>
      <vt:lpstr>Filtering strategy 1 or 2?</vt:lpstr>
      <vt:lpstr>Spectrum estimation</vt:lpstr>
      <vt:lpstr>Spectrum estimation: AR identification</vt:lpstr>
      <vt:lpstr>Spectrum estimation: AR order choice</vt:lpstr>
      <vt:lpstr>Spectrum estimation: orders boundaries</vt:lpstr>
      <vt:lpstr>Outline </vt:lpstr>
      <vt:lpstr>Spectrum estimation: AR order choice</vt:lpstr>
      <vt:lpstr>ECG with High Frequency Noise</vt:lpstr>
      <vt:lpstr>ECG with Low Frequency Noise</vt:lpstr>
      <vt:lpstr>PhysioNet database </vt:lpstr>
      <vt:lpstr>Outline 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38</cp:revision>
  <dcterms:created xsi:type="dcterms:W3CDTF">2024-05-22T12:11:36Z</dcterms:created>
  <dcterms:modified xsi:type="dcterms:W3CDTF">2024-09-05T16:12:55Z</dcterms:modified>
</cp:coreProperties>
</file>