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9"/>
  </p:notesMasterIdLst>
  <p:sldIdLst>
    <p:sldId id="573" r:id="rId2"/>
    <p:sldId id="574" r:id="rId3"/>
    <p:sldId id="667" r:id="rId4"/>
    <p:sldId id="631" r:id="rId5"/>
    <p:sldId id="661" r:id="rId6"/>
    <p:sldId id="668" r:id="rId7"/>
    <p:sldId id="600" r:id="rId8"/>
    <p:sldId id="632" r:id="rId9"/>
    <p:sldId id="633" r:id="rId10"/>
    <p:sldId id="634" r:id="rId11"/>
    <p:sldId id="669" r:id="rId12"/>
    <p:sldId id="662" r:id="rId13"/>
    <p:sldId id="644" r:id="rId14"/>
    <p:sldId id="670" r:id="rId15"/>
    <p:sldId id="660" r:id="rId16"/>
    <p:sldId id="654" r:id="rId17"/>
    <p:sldId id="650" r:id="rId18"/>
    <p:sldId id="663" r:id="rId19"/>
    <p:sldId id="671" r:id="rId20"/>
    <p:sldId id="645" r:id="rId21"/>
    <p:sldId id="637" r:id="rId22"/>
    <p:sldId id="646" r:id="rId23"/>
    <p:sldId id="651" r:id="rId24"/>
    <p:sldId id="652" r:id="rId25"/>
    <p:sldId id="653" r:id="rId26"/>
    <p:sldId id="647" r:id="rId27"/>
    <p:sldId id="648" r:id="rId28"/>
    <p:sldId id="649" r:id="rId29"/>
    <p:sldId id="672" r:id="rId30"/>
    <p:sldId id="638" r:id="rId31"/>
    <p:sldId id="673" r:id="rId32"/>
    <p:sldId id="664" r:id="rId33"/>
    <p:sldId id="657" r:id="rId34"/>
    <p:sldId id="665" r:id="rId35"/>
    <p:sldId id="666" r:id="rId36"/>
    <p:sldId id="676" r:id="rId37"/>
    <p:sldId id="675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C3E"/>
    <a:srgbClr val="19232D"/>
    <a:srgbClr val="A5A5A5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17" autoAdjust="0"/>
  </p:normalViewPr>
  <p:slideViewPr>
    <p:cSldViewPr snapToGrid="0">
      <p:cViewPr>
        <p:scale>
          <a:sx n="75" d="100"/>
          <a:sy n="75" d="100"/>
        </p:scale>
        <p:origin x="413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07/11/2024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0B271-4F1D-101B-AC22-774E591BB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4FA22A2-A955-B0EA-2760-632D6E0566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188945C-5086-A2B4-9DE0-652B92806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F7142CC-73FC-ADF8-722C-E33DD8BEB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61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CC314-5A74-007D-7C91-0CD69B6E2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7BEF403-43DD-6C8E-262E-2F51E9EAFE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C850FCE-2D19-C968-0B85-8EB0CDE787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28ADFD-F782-3C16-8612-6E33FCF678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32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04A0-CAE4-010E-FE85-75A5040DD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E4E2E97-5BE7-8643-D1BA-9AEE938C9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993612-1F05-192F-8DEC-C10C339B3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8ABA2-14ED-A3A7-687A-C13AFBF23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5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B9B4B-18BB-638A-5F9A-E828865D6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A87FF34-CD6E-5C6A-AF50-8D84A25D76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D5B69EF-EA4A-8AA5-AED6-AA810C395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EF9C91-8DD6-25DB-CD6D-17F05A831C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6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52BE4-55A0-C395-E6BC-C071E8C44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395E2CD-31C9-92B8-56F0-142EDFEBFD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445CA16-10D0-B456-0D02-94522A803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0637A88-C793-7D72-8775-77D3DD4A25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28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A77A-6C6B-1D3A-60D1-EEF916666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36653BE-2550-D784-1C7C-898E6671D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008133-79E2-7080-8A1C-0E8360903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18B108-90B4-A15D-3F72-ACA926132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23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7B7DA-0ACF-A5F8-79C4-0FB556D97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B4A0DA4-6F09-A9F0-88D1-00804A7E3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BB23A41-852C-84DA-3AEB-2AD5F6514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9C8460-5BE8-C080-7808-06A84A84C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32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6E696-64D5-2DE3-39AC-6C0D8A9DF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2CCCC21-83A9-1345-8EFC-7D9283EA95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277D1A9-A6A4-A904-697E-DE65756F9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61BAFC-A097-AA59-F078-4DF38676C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2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85C51-5188-0B3D-B3BF-6E9DF52BF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8529FAC-12CB-501F-0018-1BFF104292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0C8737C-4179-40EF-39C1-7D8F67CB13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BB87C23-EC40-BB52-2E73-AF6218912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01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65E9D-DCD3-A27F-1271-5D161C1E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715730-12EB-5503-03D4-838CD60D9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1D67AE-A6FA-DA3D-992C-428C6AEF3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DE6ACC-B06D-9569-D0A6-3C619729F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1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A8886-6C2C-9D76-693B-93AC52736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C993248-257F-77EE-F303-C5A40418DC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DEC7CDE-6919-C539-F2AE-572BFEAA1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2C19A8-7300-4B01-8FF1-B59818270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15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9223A-FCFF-55FA-04F9-44BF5372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A4D566-AFF2-9804-9A1F-17CDEB033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3F08A0D-8022-D0BD-7D40-86B002A41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781B6-6F09-B737-7621-9D5F0D37E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2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9124B-A8D3-E837-1A05-511238A2E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FE8724-779C-9C9A-8A44-3D114C427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4334BAE-83E9-DCAB-0BD5-FDC4E70C2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F0287F-0D97-51F8-9772-543170111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57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53C07-E0C0-224F-EBD0-91537C71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F483379-1350-1593-0FF1-32F99F455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E6AE17-ABC2-ACF0-FD92-CF960DE0F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6EC434-5461-564B-BBB2-EBB5DCBE7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56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37CED-AF2F-4458-0842-9AF8339AA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AF133B3-586F-6A6F-19A8-775D4DE23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91C4D2-5B50-A123-61FB-2D12826AA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5C33EA-ED44-1B8F-F5C9-5BA671320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6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DD0B3-CD4E-A6DE-B300-E43A23E30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05F0353-4B78-D8F3-77B5-2FC658531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EFEFD0-949D-2177-2254-8CA2B3985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C834D0-45F2-12DC-E3D4-B1C23F5332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1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AB686-E92C-652A-A1ED-BEBC424C9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81BFA89-BE68-7672-E5C1-03BB68A33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649319-84B6-E977-8958-A46CE375E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D6061F-2591-9ACD-7D53-077AA23C0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33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480E0-B886-E974-EF3B-7CB357F99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35C26E-6A83-4B46-6C32-D76EA23AE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B4079D3-F4E6-D73F-1516-C89A120EF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21FF03-BB85-2DB2-09B7-13AC2715E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221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E2A9A-3EBF-8357-7310-33D60FB5B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EF695BF-DA78-4207-5436-D34401A13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33E2A72-630A-1429-2A71-9FBB4D31B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45F230-FDD7-C076-18B3-6C9D1B272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20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B3F5E-0005-686D-5A65-484C66A54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B04C5BD-A18D-243B-48E7-0866B04B2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85EAC5C-EED1-2EC4-67F8-38736F4A6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5CCE30-D818-A374-B1FB-382F293856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24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4513-E649-53E0-87A1-EEFA296BA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1C4DF0-78E7-A95A-672D-9C964F6F0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7BC4DC-F15B-3086-5F79-4531B76D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F4DD12-D8FC-83A5-D1C6-4F7434CEE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1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3384C-1784-B341-F5DB-6EFA0BD14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EB84CBB-94B8-84E4-5C32-0BB07CA1AF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C4C0C49-61B7-979C-7BAB-A844FD4D8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649CC8-8FA1-A685-E936-C2C1A2D65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148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2E5CB9-2BE2-4860-85EE-BBFABBF260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FDC9A-468D-A62B-8AB9-ED47C8126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ED08D33-1D48-87AD-4991-D11221DFCB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1505EF0-8C03-4341-E09C-28EEC308F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F74430-9EDE-069B-CAAF-7CAFF20B2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811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DC42B-33F0-BE15-3918-8DAEB67F1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A62DF96-789A-3C31-8E81-91496140B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8D3ADFD-78F9-1B13-0ED1-93DF46BAB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7E27C9-EE7E-50D9-3A3B-82EEBC593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0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FD657-BF62-F446-EF37-4BBCBD790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7BAEECF-ABA1-A1D4-BF79-F69D16BE63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5D12C91-8A58-50E8-D3BF-66F4A702D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E18DCDB-8514-08C0-E653-60653A8952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848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0D070-E3A5-BDDC-34C2-714FB69D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B69C984-BD51-270D-7A53-BA53F6553B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5787FC4-1BC8-120C-B5DE-25ED8A8B9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0745FA-8228-BC1C-50CE-BD676A45B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325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A6BE8-E4E2-BDF4-ADD2-2ED2C87FE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B3642C5-79EE-46DB-A32C-05E80F77C9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8126D9-07BA-0F10-EB90-3F4CFE721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9D5CE8-E113-CDE7-51FD-788EA4B1B3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76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6C85E-C756-FB95-1E76-56ADB734C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125539F-DDE2-2D43-8149-5323A52CEC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593D5BA-798D-E1E1-69C3-74B5B673D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2B9070-0E81-F087-7E9F-6C648D525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00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70331-4695-872E-F249-96CC9BC3C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0845133-2F81-6F5E-A9E7-F0BC918129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F688387-00E1-EE1B-3B1A-736861BEA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5B6071-0D8A-2B2D-0CB6-06CE9CEF5E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8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4EF5-02E4-932D-2CD6-F123ED9A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0F5102C-B148-2041-80FA-8B5E44057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A794CC-543B-528C-BB87-EC9ABCFC8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18991-66E1-6375-18C8-8DB669D50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1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BB2BD-6B6D-B4ED-5AC4-BCDF79B56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A258877-0A7A-23C8-08C1-4A975E443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8895923-21D5-497A-8A9D-F919FDFF8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71E35F-2FC8-4A14-A4DD-79E21EAF4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2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A326-FCA6-A532-B02B-C40FA81E2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8086D51-3DEA-DF4C-1325-2BE100C75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74227EF-93E2-2D72-0136-79B661EB8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3E0E79-12BC-6F14-0E24-67A3A49B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11/7/2024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11/7/2024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11/7/2024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Heuristic classifier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October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0385D-7E7B-6922-485A-DCB6BB5F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B0F5D-4486-2E4E-AD20-E2880BB7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50356F-2C75-958F-1875-42748AAC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8226002-39CA-EF6E-AF0E-D6B18DDA0C2A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29513E9-03E2-04F5-295C-62590EE4C97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0F7AA97-04E6-946F-2861-B547071C6D5C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3599467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</a:t>
            </a:r>
          </a:p>
          <a:p>
            <a:r>
              <a:rPr lang="en-US" sz="1600" dirty="0"/>
              <a:t>Clear and biphasic atrial component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97A47C02-3B25-08DE-28AA-20EF38257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855" r="8125" b="6315"/>
          <a:stretch/>
        </p:blipFill>
        <p:spPr>
          <a:xfrm>
            <a:off x="4129118" y="1615303"/>
            <a:ext cx="7858938" cy="4355729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353E21D-2173-CC74-9402-C909E344BFF8}"/>
              </a:ext>
            </a:extLst>
          </p:cNvPr>
          <p:cNvSpPr/>
          <p:nvPr/>
        </p:nvSpPr>
        <p:spPr>
          <a:xfrm>
            <a:off x="7296912" y="1980839"/>
            <a:ext cx="292608" cy="277729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66FEE40-C34B-BF52-7C58-3153DA7B6818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9200A66-CCB9-6E50-4473-BD76BA85A081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2A57530-3E85-3C1F-A984-F9E75C28CC89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442A240-A6BA-F58E-7613-7A25616966FB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0A5F933-B43A-EAAE-4040-57CF9500832B}"/>
              </a:ext>
            </a:extLst>
          </p:cNvPr>
          <p:cNvGrpSpPr/>
          <p:nvPr/>
        </p:nvGrpSpPr>
        <p:grpSpPr>
          <a:xfrm>
            <a:off x="758951" y="2222050"/>
            <a:ext cx="3195619" cy="1948781"/>
            <a:chOff x="828574" y="1980839"/>
            <a:chExt cx="3195619" cy="1049489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8DB8D87F-5B36-7D04-B9D5-250BF40716DB}"/>
                </a:ext>
              </a:extLst>
            </p:cNvPr>
            <p:cNvSpPr/>
            <p:nvPr/>
          </p:nvSpPr>
          <p:spPr>
            <a:xfrm>
              <a:off x="828574" y="1980839"/>
              <a:ext cx="3195619" cy="782944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Segnaposto contenuto 2">
              <a:extLst>
                <a:ext uri="{FF2B5EF4-FFF2-40B4-BE49-F238E27FC236}">
                  <a16:creationId xmlns:a16="http://schemas.microsoft.com/office/drawing/2014/main" id="{7CDE68E8-8A62-8C16-2173-2A634498407D}"/>
                </a:ext>
              </a:extLst>
            </p:cNvPr>
            <p:cNvSpPr txBox="1">
              <a:spLocks/>
            </p:cNvSpPr>
            <p:nvPr/>
          </p:nvSpPr>
          <p:spPr>
            <a:xfrm>
              <a:off x="1650281" y="2763783"/>
              <a:ext cx="2212847" cy="2665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rgbClr val="C00000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5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D47C2-2AD0-AA7D-E537-04892B831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39049-83EA-3B87-6DE6-C729C384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052E2C-DBAB-E8FF-B153-DB1DF9C50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Knowledge on roving signals: recap</a:t>
            </a:r>
          </a:p>
          <a:p>
            <a:r>
              <a:rPr lang="en-US" sz="2000" dirty="0"/>
              <a:t>Data preparation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Appendices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0E373E-F5CA-29B4-523B-C6C9E4BA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4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1B5DC-4C3D-3A39-F7AB-7606A5046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8937A5-E9E0-1FD4-9ED2-EA210A95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Data preparation: sub 2 exclusion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9F7E4E-C755-3656-5B34-377E18C1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FE94A6D-3AB3-4908-B41F-49E79F2E3547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120F9798-4A7D-1AF2-B448-AFAC7AB87E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6" name="Immagine 15" descr="Immagine che contiene linea, diagramma, Parallelo, Diagramma&#10;&#10;Descrizione generata automaticamente">
            <a:extLst>
              <a:ext uri="{FF2B5EF4-FFF2-40B4-BE49-F238E27FC236}">
                <a16:creationId xmlns:a16="http://schemas.microsoft.com/office/drawing/2014/main" id="{1AC8034D-0779-DE5D-8FAF-D1DBFCDBD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562" r="8199" b="5438"/>
          <a:stretch/>
        </p:blipFill>
        <p:spPr>
          <a:xfrm>
            <a:off x="3737877" y="1504120"/>
            <a:ext cx="7001099" cy="3934925"/>
          </a:xfrm>
          <a:prstGeom prst="rect">
            <a:avLst/>
          </a:prstGeom>
        </p:spPr>
      </p:pic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9D13632C-EFE2-4E1F-473A-55DFB30A550E}"/>
              </a:ext>
            </a:extLst>
          </p:cNvPr>
          <p:cNvSpPr txBox="1">
            <a:spLocks/>
          </p:cNvSpPr>
          <p:nvPr/>
        </p:nvSpPr>
        <p:spPr>
          <a:xfrm>
            <a:off x="309129" y="1504120"/>
            <a:ext cx="2744967" cy="4154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Before proceeding, a first observation should focus on the consistency of the signals with the expected behavior defined by the classification map</a:t>
            </a:r>
            <a:endParaRPr lang="en-US" sz="1400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400" b="1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400" b="1" i="1" dirty="0">
                <a:solidFill>
                  <a:srgbClr val="C00000"/>
                </a:solidFill>
              </a:rPr>
              <a:t>Subject 2 has almost the totality of MAP A signals with clearly MAP B characteristics.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So, while awaiting further understanding of how to interpret these signals, subject 2 has been excluded from the analysis.</a:t>
            </a:r>
          </a:p>
          <a:p>
            <a:endParaRPr lang="en-US" sz="1400" dirty="0"/>
          </a:p>
          <a:p>
            <a:endParaRPr lang="en-US" sz="1400" b="1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5A1664FB-AD60-215C-0BE9-7F9BCF09F446}"/>
              </a:ext>
            </a:extLst>
          </p:cNvPr>
          <p:cNvSpPr/>
          <p:nvPr/>
        </p:nvSpPr>
        <p:spPr>
          <a:xfrm>
            <a:off x="8992191" y="4540881"/>
            <a:ext cx="1865376" cy="5106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Ref trace: ECG L1 with R peak on 0.5s</a:t>
            </a:r>
          </a:p>
        </p:txBody>
      </p:sp>
      <p:pic>
        <p:nvPicPr>
          <p:cNvPr id="6" name="Immagine 5" descr="Immagine che contiene acqua, riflesso&#10;&#10;Descrizione generata automaticamente">
            <a:extLst>
              <a:ext uri="{FF2B5EF4-FFF2-40B4-BE49-F238E27FC236}">
                <a16:creationId xmlns:a16="http://schemas.microsoft.com/office/drawing/2014/main" id="{BCF26D81-93B8-D5E5-8113-FDB65AC6A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9" t="4855" r="8875" b="4561"/>
          <a:stretch/>
        </p:blipFill>
        <p:spPr>
          <a:xfrm>
            <a:off x="7487608" y="2427786"/>
            <a:ext cx="4425807" cy="2583957"/>
          </a:xfrm>
          <a:prstGeom prst="rect">
            <a:avLst/>
          </a:prstGeom>
        </p:spPr>
      </p:pic>
      <p:pic>
        <p:nvPicPr>
          <p:cNvPr id="9" name="Immagine 8" descr="Immagine che contiene schizzo&#10;&#10;Descrizione generata automaticamente">
            <a:extLst>
              <a:ext uri="{FF2B5EF4-FFF2-40B4-BE49-F238E27FC236}">
                <a16:creationId xmlns:a16="http://schemas.microsoft.com/office/drawing/2014/main" id="{B10341BE-9B8B-AC77-5FDB-F7568DCB6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9" t="3666" r="8575" b="6023"/>
          <a:stretch/>
        </p:blipFill>
        <p:spPr>
          <a:xfrm>
            <a:off x="3099816" y="2304116"/>
            <a:ext cx="4394973" cy="2507804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3B7B1D56-ACFA-8153-D801-37DA44C1C67E}"/>
              </a:ext>
            </a:extLst>
          </p:cNvPr>
          <p:cNvSpPr/>
          <p:nvPr/>
        </p:nvSpPr>
        <p:spPr>
          <a:xfrm>
            <a:off x="4096043" y="2316763"/>
            <a:ext cx="233449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MAP A signals with sub 2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63F43D8-224E-7DDC-B4FF-4E997BE9C748}"/>
              </a:ext>
            </a:extLst>
          </p:cNvPr>
          <p:cNvSpPr/>
          <p:nvPr/>
        </p:nvSpPr>
        <p:spPr>
          <a:xfrm>
            <a:off x="8610600" y="2316763"/>
            <a:ext cx="233449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MAP A signals without sub 2</a:t>
            </a:r>
          </a:p>
        </p:txBody>
      </p:sp>
    </p:spTree>
    <p:extLst>
      <p:ext uri="{BB962C8B-B14F-4D97-AF65-F5344CB8AC3E}">
        <p14:creationId xmlns:p14="http://schemas.microsoft.com/office/powerpoint/2010/main" val="274965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63EFD-6503-BF1A-1889-4421B3AB6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8EA386-61FD-3321-CCFF-4001DAC1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Stratified train/test split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04C22A-B8D1-8F22-FBC3-0D10E1D3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C352189-211A-3D99-CA72-F10763A0F677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7A49725-83BF-7427-A05A-06ED3354066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9B8CEF0-7A5A-A926-19C7-1DBE23964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17" y="1606159"/>
            <a:ext cx="5062003" cy="3951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Of the 894 remaining signals:</a:t>
            </a:r>
          </a:p>
          <a:p>
            <a:r>
              <a:rPr lang="en-US" sz="1800" dirty="0"/>
              <a:t>683 are </a:t>
            </a:r>
            <a:r>
              <a:rPr lang="en-US" sz="1800" b="1" dirty="0">
                <a:solidFill>
                  <a:srgbClr val="0070C0"/>
                </a:solidFill>
              </a:rPr>
              <a:t>MAP A </a:t>
            </a:r>
            <a:r>
              <a:rPr lang="en-US" sz="1800" dirty="0"/>
              <a:t>(76.40%)</a:t>
            </a:r>
          </a:p>
          <a:p>
            <a:r>
              <a:rPr lang="en-US" sz="1800" dirty="0"/>
              <a:t>106 are </a:t>
            </a:r>
            <a:r>
              <a:rPr lang="en-US" sz="1800" b="1" dirty="0">
                <a:solidFill>
                  <a:srgbClr val="00B050"/>
                </a:solidFill>
              </a:rPr>
              <a:t>MAP B </a:t>
            </a:r>
            <a:r>
              <a:rPr lang="en-US" sz="1800" dirty="0"/>
              <a:t>(11.86%)</a:t>
            </a:r>
          </a:p>
          <a:p>
            <a:r>
              <a:rPr lang="en-US" sz="1800" dirty="0"/>
              <a:t>105 are </a:t>
            </a:r>
            <a:r>
              <a:rPr lang="en-US" sz="1800" b="1" dirty="0">
                <a:solidFill>
                  <a:srgbClr val="FF0000"/>
                </a:solidFill>
              </a:rPr>
              <a:t>MAP C</a:t>
            </a:r>
            <a:r>
              <a:rPr lang="en-US" sz="1800" dirty="0"/>
              <a:t> (11.74%)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Thus, the following conclusions could be done:</a:t>
            </a:r>
          </a:p>
          <a:p>
            <a:r>
              <a:rPr lang="en-US" sz="1800" dirty="0"/>
              <a:t>Unbalanced dataset towards MAP A</a:t>
            </a:r>
          </a:p>
          <a:p>
            <a:r>
              <a:rPr lang="en-US" sz="1800" dirty="0"/>
              <a:t>Stratified train/test splitting is necessary</a:t>
            </a:r>
          </a:p>
          <a:p>
            <a:pPr lvl="1"/>
            <a:r>
              <a:rPr lang="en-US" sz="1600" dirty="0"/>
              <a:t>Done with a 70-30% split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1C65CD1C-821E-9778-50E3-D1E242825E7C}"/>
              </a:ext>
            </a:extLst>
          </p:cNvPr>
          <p:cNvSpPr/>
          <p:nvPr/>
        </p:nvSpPr>
        <p:spPr>
          <a:xfrm>
            <a:off x="9595561" y="1980839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Parentesi graffa chiusa 14">
            <a:extLst>
              <a:ext uri="{FF2B5EF4-FFF2-40B4-BE49-F238E27FC236}">
                <a16:creationId xmlns:a16="http://schemas.microsoft.com/office/drawing/2014/main" id="{BD7A6076-B32A-57E9-DE36-E05EBEF46915}"/>
              </a:ext>
            </a:extLst>
          </p:cNvPr>
          <p:cNvSpPr/>
          <p:nvPr/>
        </p:nvSpPr>
        <p:spPr>
          <a:xfrm>
            <a:off x="9583826" y="2855112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96A951F-5DEA-02E3-4CA9-C151F5D8332E}"/>
              </a:ext>
            </a:extLst>
          </p:cNvPr>
          <p:cNvSpPr txBox="1"/>
          <p:nvPr/>
        </p:nvSpPr>
        <p:spPr>
          <a:xfrm>
            <a:off x="9790372" y="2154674"/>
            <a:ext cx="1411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noProof="0" dirty="0"/>
              <a:t>Total 625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8E179E9-BB6D-6CEC-ED4B-872ACA6EB1CB}"/>
              </a:ext>
            </a:extLst>
          </p:cNvPr>
          <p:cNvSpPr txBox="1"/>
          <p:nvPr/>
        </p:nvSpPr>
        <p:spPr>
          <a:xfrm>
            <a:off x="9790372" y="3059668"/>
            <a:ext cx="1219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Total 269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E4019BE-FC42-F26C-8687-9DF308192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445" y="1795622"/>
            <a:ext cx="2933954" cy="188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94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2BE12-88AD-9A77-F167-23BFE6EDF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50F13D-736F-C63B-80E6-3F39D8D2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A6166F-69F3-6B2E-4852-DC8D5DF87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 preparation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Appendices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E39DF56-A444-3B2E-1765-C28C250D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909DA-E8D2-3455-2149-0284D8679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4FC968-CCA5-2432-6448-B5125EB2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pseudo code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D1120F-360E-CA01-FBE0-3218DC89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8ED6A644-4825-ACE7-24B6-5A276E948BE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1DBE589-F25C-4105-BF52-CF12D63FAD4A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A3CE9EE-677E-ACAE-0538-F7234755D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94" y="1483770"/>
            <a:ext cx="9743731" cy="412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For each roving trace (post-alignment):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Divide the trace in three segments: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Atrial: t&lt;0.38s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Ventricular: after t&gt;0.42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His bundle: 0.38&lt;t&lt;0.42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Compute the absolute value of the segment, then into each (modulus) segment find the maximum: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b="1" dirty="0"/>
              <a:t>atrial</a:t>
            </a:r>
            <a:r>
              <a:rPr lang="en-US" sz="1400" dirty="0"/>
              <a:t> and </a:t>
            </a:r>
            <a:r>
              <a:rPr lang="en-US" sz="1400" b="1" dirty="0"/>
              <a:t>ventricular</a:t>
            </a:r>
            <a:r>
              <a:rPr lang="en-US" sz="1400" dirty="0"/>
              <a:t> phase take the maximum </a:t>
            </a:r>
            <a:r>
              <a:rPr lang="en-US" sz="1400" b="1" dirty="0"/>
              <a:t>as</a:t>
            </a:r>
            <a:r>
              <a:rPr lang="en-US" sz="1400" dirty="0"/>
              <a:t> </a:t>
            </a:r>
            <a:r>
              <a:rPr lang="en-US" sz="1400" b="1" dirty="0"/>
              <a:t>it</a:t>
            </a:r>
            <a:r>
              <a:rPr lang="en-US" sz="1400" dirty="0"/>
              <a:t> </a:t>
            </a:r>
            <a:r>
              <a:rPr lang="en-US" sz="1400" b="1" dirty="0"/>
              <a:t>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b="1" dirty="0"/>
              <a:t>His</a:t>
            </a:r>
            <a:r>
              <a:rPr lang="en-US" sz="1400" dirty="0"/>
              <a:t> </a:t>
            </a:r>
            <a:r>
              <a:rPr lang="en-US" sz="1400" b="1" dirty="0"/>
              <a:t>phase</a:t>
            </a:r>
            <a:r>
              <a:rPr lang="en-US" sz="1400" dirty="0"/>
              <a:t>, consider the maximum and compare it with a </a:t>
            </a:r>
            <a:r>
              <a:rPr lang="en-US" sz="1400" b="1" dirty="0"/>
              <a:t>threshold</a:t>
            </a:r>
            <a:r>
              <a:rPr lang="en-US" sz="1400" dirty="0"/>
              <a:t>,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Then apply the following set of rules: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66DA0E75-943B-556D-2A66-4EA22EDF72A1}"/>
              </a:ext>
            </a:extLst>
          </p:cNvPr>
          <p:cNvSpPr/>
          <p:nvPr/>
        </p:nvSpPr>
        <p:spPr>
          <a:xfrm>
            <a:off x="390522" y="4296525"/>
            <a:ext cx="1591056" cy="5852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Is the His Peak above threshold?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E4EDD05-CA39-6DF0-14B3-66DDD3213C76}"/>
              </a:ext>
            </a:extLst>
          </p:cNvPr>
          <p:cNvSpPr/>
          <p:nvPr/>
        </p:nvSpPr>
        <p:spPr>
          <a:xfrm>
            <a:off x="820290" y="5969192"/>
            <a:ext cx="731520" cy="247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C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2872C97-356D-3F4D-466C-038D36989145}"/>
              </a:ext>
            </a:extLst>
          </p:cNvPr>
          <p:cNvSpPr/>
          <p:nvPr/>
        </p:nvSpPr>
        <p:spPr>
          <a:xfrm>
            <a:off x="2794510" y="5970112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B837C50-E920-3947-1E9C-50018C434217}"/>
              </a:ext>
            </a:extLst>
          </p:cNvPr>
          <p:cNvSpPr/>
          <p:nvPr/>
        </p:nvSpPr>
        <p:spPr>
          <a:xfrm>
            <a:off x="4595794" y="5971634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321A6F28-B046-DDB1-C133-D8010640C7EA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186050" y="4881741"/>
            <a:ext cx="0" cy="108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40C93AA5-C258-154F-858F-D60E77E67C69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1981578" y="4589133"/>
            <a:ext cx="411612" cy="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24B7B33-2A02-3767-3E72-325F6CD68953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>
            <a:off x="4961554" y="4894205"/>
            <a:ext cx="0" cy="107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2595AA1-7652-A1BD-1930-7663B046C851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>
          <a:xfrm flipH="1">
            <a:off x="3160270" y="4894205"/>
            <a:ext cx="1" cy="107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7437D97-CDF5-D0C1-699E-F6645B4EC535}"/>
              </a:ext>
            </a:extLst>
          </p:cNvPr>
          <p:cNvSpPr txBox="1"/>
          <p:nvPr/>
        </p:nvSpPr>
        <p:spPr>
          <a:xfrm>
            <a:off x="2003598" y="4271056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A3C9DDB-FBD6-F876-3985-8199BF7F9424}"/>
              </a:ext>
            </a:extLst>
          </p:cNvPr>
          <p:cNvSpPr txBox="1"/>
          <p:nvPr/>
        </p:nvSpPr>
        <p:spPr>
          <a:xfrm>
            <a:off x="3924718" y="4296525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93AC450-7BEB-BA28-58DE-D39E15618B68}"/>
              </a:ext>
            </a:extLst>
          </p:cNvPr>
          <p:cNvSpPr txBox="1"/>
          <p:nvPr/>
        </p:nvSpPr>
        <p:spPr>
          <a:xfrm>
            <a:off x="3139342" y="541531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849EED3-ADFD-EAC0-BA29-76BE75D010BB}"/>
              </a:ext>
            </a:extLst>
          </p:cNvPr>
          <p:cNvSpPr txBox="1"/>
          <p:nvPr/>
        </p:nvSpPr>
        <p:spPr>
          <a:xfrm>
            <a:off x="1205248" y="5364561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81FFB696-E2F0-209D-A950-71BC8A2AFFC6}"/>
              </a:ext>
            </a:extLst>
          </p:cNvPr>
          <p:cNvSpPr/>
          <p:nvPr/>
        </p:nvSpPr>
        <p:spPr>
          <a:xfrm>
            <a:off x="9062289" y="4283529"/>
            <a:ext cx="2982617" cy="19394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in this way MAP B, </a:t>
            </a:r>
            <a:r>
              <a:rPr lang="en-GB" sz="1200" b="1" dirty="0"/>
              <a:t>effective</a:t>
            </a:r>
            <a:r>
              <a:rPr lang="en-GB" sz="1200" dirty="0"/>
              <a:t>, is </a:t>
            </a:r>
            <a:r>
              <a:rPr lang="en-GB" sz="1200" b="1" dirty="0"/>
              <a:t>harder</a:t>
            </a:r>
            <a:r>
              <a:rPr lang="en-GB" sz="1200" dirty="0"/>
              <a:t> to </a:t>
            </a:r>
            <a:r>
              <a:rPr lang="en-GB" sz="1200" b="1" dirty="0"/>
              <a:t>be</a:t>
            </a:r>
            <a:r>
              <a:rPr lang="en-GB" sz="1200" dirty="0"/>
              <a:t> </a:t>
            </a:r>
            <a:r>
              <a:rPr lang="en-GB" sz="1200" b="1" dirty="0"/>
              <a:t>chosen</a:t>
            </a:r>
            <a:r>
              <a:rPr lang="en-GB" sz="1200" dirty="0"/>
              <a:t>, leading to a more </a:t>
            </a:r>
            <a:r>
              <a:rPr lang="en-GB" sz="1200" b="1" dirty="0"/>
              <a:t>“conservative”</a:t>
            </a:r>
            <a:r>
              <a:rPr lang="en-GB" sz="1200" dirty="0"/>
              <a:t> </a:t>
            </a:r>
            <a:r>
              <a:rPr lang="en-GB" sz="1200" b="1" dirty="0"/>
              <a:t>algorithm</a:t>
            </a:r>
            <a:r>
              <a:rPr lang="en-GB" sz="1200" dirty="0"/>
              <a:t>, as is should be the surgeon. </a:t>
            </a:r>
          </a:p>
          <a:p>
            <a:r>
              <a:rPr lang="en-GB" sz="1200" dirty="0"/>
              <a:t>MAP A, </a:t>
            </a:r>
            <a:r>
              <a:rPr lang="en-GB" sz="1200" b="1" dirty="0"/>
              <a:t>indifferent</a:t>
            </a:r>
            <a:r>
              <a:rPr lang="en-GB" sz="1200" dirty="0"/>
              <a:t>, is chosen  if atrial peak is higher than the threshold or if the higher than the ventricular one.</a:t>
            </a:r>
          </a:p>
          <a:p>
            <a:r>
              <a:rPr lang="en-GB" sz="1200" dirty="0"/>
              <a:t>Finally, MAP C, </a:t>
            </a:r>
            <a:r>
              <a:rPr lang="en-GB" sz="1200" b="1" dirty="0"/>
              <a:t>dangerous</a:t>
            </a:r>
            <a:r>
              <a:rPr lang="en-GB" sz="1200" dirty="0"/>
              <a:t>, is chosen as </a:t>
            </a:r>
            <a:r>
              <a:rPr lang="en-GB" sz="1200" b="1" dirty="0"/>
              <a:t>first</a:t>
            </a:r>
            <a:r>
              <a:rPr lang="en-GB" sz="1200" dirty="0"/>
              <a:t> </a:t>
            </a:r>
            <a:r>
              <a:rPr lang="en-GB" sz="1200" b="1" dirty="0"/>
              <a:t>one</a:t>
            </a:r>
            <a:r>
              <a:rPr lang="en-GB" sz="1200" dirty="0"/>
              <a:t> if there’s an </a:t>
            </a:r>
            <a:r>
              <a:rPr lang="en-GB" sz="1200" b="1" dirty="0"/>
              <a:t>over-threshold</a:t>
            </a:r>
            <a:r>
              <a:rPr lang="en-GB" sz="1200" dirty="0"/>
              <a:t> </a:t>
            </a:r>
            <a:r>
              <a:rPr lang="en-GB" sz="1200" b="1" dirty="0"/>
              <a:t>peak </a:t>
            </a:r>
            <a:r>
              <a:rPr lang="en-GB" sz="1200" dirty="0"/>
              <a:t> into the </a:t>
            </a:r>
            <a:r>
              <a:rPr lang="en-GB" sz="1200" b="1" dirty="0"/>
              <a:t>His</a:t>
            </a:r>
            <a:r>
              <a:rPr lang="en-GB" sz="1200" dirty="0"/>
              <a:t> bundle.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698449B6-0691-FB20-2748-A9020EAAEF1E}"/>
              </a:ext>
            </a:extLst>
          </p:cNvPr>
          <p:cNvSpPr/>
          <p:nvPr/>
        </p:nvSpPr>
        <p:spPr>
          <a:xfrm>
            <a:off x="2393190" y="4296525"/>
            <a:ext cx="1534161" cy="59768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Is the atrial peak &gt; 0.5 mV?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7979E96-43A3-7D4C-E1E4-DAD04E196946}"/>
              </a:ext>
            </a:extLst>
          </p:cNvPr>
          <p:cNvSpPr/>
          <p:nvPr/>
        </p:nvSpPr>
        <p:spPr>
          <a:xfrm>
            <a:off x="4342616" y="4296525"/>
            <a:ext cx="1237876" cy="59768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Is 0.1&lt; atrial peak&lt;0.3 ?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196E767D-28EE-023B-1370-A1999ADD6629}"/>
              </a:ext>
            </a:extLst>
          </p:cNvPr>
          <p:cNvSpPr/>
          <p:nvPr/>
        </p:nvSpPr>
        <p:spPr>
          <a:xfrm>
            <a:off x="5966065" y="4299812"/>
            <a:ext cx="1627633" cy="59768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Is atrial peak &gt; ventricular peak?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6E8D07EA-4633-BB77-20E5-E17E2833D1C0}"/>
              </a:ext>
            </a:extLst>
          </p:cNvPr>
          <p:cNvCxnSpPr>
            <a:cxnSpLocks/>
            <a:stCxn id="26" idx="3"/>
            <a:endCxn id="19" idx="1"/>
          </p:cNvCxnSpPr>
          <p:nvPr/>
        </p:nvCxnSpPr>
        <p:spPr>
          <a:xfrm>
            <a:off x="3927351" y="4595365"/>
            <a:ext cx="41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E84774C7-9494-5113-943E-99FEA1B10E8A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5580492" y="4595365"/>
            <a:ext cx="385573" cy="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0F71B412-A3A6-1684-1719-D9F462CDD70A}"/>
              </a:ext>
            </a:extLst>
          </p:cNvPr>
          <p:cNvSpPr txBox="1"/>
          <p:nvPr/>
        </p:nvSpPr>
        <p:spPr>
          <a:xfrm>
            <a:off x="5574164" y="4271055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46E31AEE-1520-2E57-96BD-70CD991D8948}"/>
              </a:ext>
            </a:extLst>
          </p:cNvPr>
          <p:cNvSpPr txBox="1"/>
          <p:nvPr/>
        </p:nvSpPr>
        <p:spPr>
          <a:xfrm>
            <a:off x="4992119" y="5412935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D07C5BB2-2D9B-23DE-63E1-B4C24887D246}"/>
              </a:ext>
            </a:extLst>
          </p:cNvPr>
          <p:cNvSpPr/>
          <p:nvPr/>
        </p:nvSpPr>
        <p:spPr>
          <a:xfrm>
            <a:off x="6414121" y="5975994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7FF34B99-BC75-E621-1EAB-46337F79C48C}"/>
              </a:ext>
            </a:extLst>
          </p:cNvPr>
          <p:cNvCxnSpPr>
            <a:cxnSpLocks/>
            <a:stCxn id="23" idx="2"/>
            <a:endCxn id="62" idx="0"/>
          </p:cNvCxnSpPr>
          <p:nvPr/>
        </p:nvCxnSpPr>
        <p:spPr>
          <a:xfrm flipH="1">
            <a:off x="6779881" y="4897492"/>
            <a:ext cx="1" cy="1078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B43B09C6-EEB5-CDAD-7AD5-1F0C94A0FA7C}"/>
              </a:ext>
            </a:extLst>
          </p:cNvPr>
          <p:cNvSpPr txBox="1"/>
          <p:nvPr/>
        </p:nvSpPr>
        <p:spPr>
          <a:xfrm>
            <a:off x="6892657" y="5412935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9D82CD2D-9E24-8CD1-47FA-F4EE35617745}"/>
              </a:ext>
            </a:extLst>
          </p:cNvPr>
          <p:cNvCxnSpPr>
            <a:cxnSpLocks/>
            <a:stCxn id="23" idx="3"/>
            <a:endCxn id="71" idx="1"/>
          </p:cNvCxnSpPr>
          <p:nvPr/>
        </p:nvCxnSpPr>
        <p:spPr>
          <a:xfrm>
            <a:off x="7593698" y="4598652"/>
            <a:ext cx="379990" cy="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ttangolo 70">
            <a:extLst>
              <a:ext uri="{FF2B5EF4-FFF2-40B4-BE49-F238E27FC236}">
                <a16:creationId xmlns:a16="http://schemas.microsoft.com/office/drawing/2014/main" id="{64EAA004-A582-1C73-0895-E11A05149ED9}"/>
              </a:ext>
            </a:extLst>
          </p:cNvPr>
          <p:cNvSpPr/>
          <p:nvPr/>
        </p:nvSpPr>
        <p:spPr>
          <a:xfrm>
            <a:off x="7973688" y="4480793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3B0D5B67-8A25-5B58-76D5-67340326C9A8}"/>
              </a:ext>
            </a:extLst>
          </p:cNvPr>
          <p:cNvSpPr txBox="1"/>
          <p:nvPr/>
        </p:nvSpPr>
        <p:spPr>
          <a:xfrm>
            <a:off x="7593057" y="4274665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95041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1989D-2F0E-98E7-D9D4-6E2B119EB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488431-176A-A490-C161-A691EC09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Code functioning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ADCB7D-34CB-E469-22C8-4390B059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18AFCE32-1913-A3B8-8DBF-3AC223485BF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AEC1996-B703-CB6E-0F0A-FCECFB2342D5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E5444CA8-BD44-E722-6574-51D53841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5083" y="1896792"/>
            <a:ext cx="5033741" cy="430284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given 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 is divided into three segments and the </a:t>
            </a:r>
            <a:r>
              <a:rPr lang="en-US" sz="1200" dirty="0">
                <a:solidFill>
                  <a:srgbClr val="7030A0"/>
                </a:solidFill>
              </a:rPr>
              <a:t>modulus</a:t>
            </a:r>
            <a:r>
              <a:rPr lang="en-US" sz="1200" dirty="0"/>
              <a:t> is taken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100" dirty="0"/>
              <a:t>Atrial phase: </a:t>
            </a:r>
            <a:r>
              <a:rPr lang="en-US" sz="1100" dirty="0">
                <a:solidFill>
                  <a:srgbClr val="7030A0"/>
                </a:solidFill>
              </a:rPr>
              <a:t>abs</a:t>
            </a:r>
            <a:r>
              <a:rPr lang="en-US" sz="1100" dirty="0"/>
              <a:t>(</a:t>
            </a:r>
            <a:r>
              <a:rPr lang="en-US" sz="1100" dirty="0">
                <a:solidFill>
                  <a:srgbClr val="00B0F0"/>
                </a:solidFill>
              </a:rPr>
              <a:t>record</a:t>
            </a:r>
            <a:r>
              <a:rPr lang="en-US" sz="1100" dirty="0"/>
              <a:t>[t=0 : t=</a:t>
            </a:r>
            <a:r>
              <a:rPr lang="en-US" sz="1100" dirty="0">
                <a:solidFill>
                  <a:srgbClr val="0070C0"/>
                </a:solidFill>
              </a:rPr>
              <a:t>0.38</a:t>
            </a:r>
            <a:r>
              <a:rPr lang="en-US" sz="1100" dirty="0"/>
              <a:t>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100" dirty="0"/>
              <a:t>Ventricular phase: </a:t>
            </a:r>
            <a:r>
              <a:rPr lang="en-US" sz="1100" dirty="0">
                <a:solidFill>
                  <a:srgbClr val="7030A0"/>
                </a:solidFill>
              </a:rPr>
              <a:t>abs</a:t>
            </a:r>
            <a:r>
              <a:rPr lang="en-US" sz="1100" dirty="0"/>
              <a:t>(</a:t>
            </a:r>
            <a:r>
              <a:rPr lang="en-US" sz="1100" dirty="0">
                <a:solidFill>
                  <a:srgbClr val="00B0F0"/>
                </a:solidFill>
              </a:rPr>
              <a:t>record</a:t>
            </a:r>
            <a:r>
              <a:rPr lang="en-US" sz="1100" dirty="0"/>
              <a:t>[t=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100" dirty="0"/>
              <a:t> : t=</a:t>
            </a:r>
            <a:r>
              <a:rPr lang="en-US" sz="1100" dirty="0" err="1"/>
              <a:t>t_end</a:t>
            </a:r>
            <a:r>
              <a:rPr lang="en-US" sz="1100" dirty="0"/>
              <a:t>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100" dirty="0"/>
              <a:t>His phase: </a:t>
            </a:r>
            <a:r>
              <a:rPr lang="en-US" sz="1100" dirty="0">
                <a:solidFill>
                  <a:srgbClr val="7030A0"/>
                </a:solidFill>
              </a:rPr>
              <a:t>abs</a:t>
            </a:r>
            <a:r>
              <a:rPr lang="en-US" sz="1100" dirty="0"/>
              <a:t>(</a:t>
            </a:r>
            <a:r>
              <a:rPr lang="en-US" sz="1100" dirty="0">
                <a:solidFill>
                  <a:srgbClr val="00B0F0"/>
                </a:solidFill>
              </a:rPr>
              <a:t>record</a:t>
            </a:r>
            <a:r>
              <a:rPr lang="en-US" sz="1100" dirty="0"/>
              <a:t>[t=</a:t>
            </a:r>
            <a:r>
              <a:rPr lang="en-US" sz="1100" dirty="0">
                <a:solidFill>
                  <a:srgbClr val="0070C0"/>
                </a:solidFill>
              </a:rPr>
              <a:t>0.38</a:t>
            </a:r>
            <a:r>
              <a:rPr lang="en-US" sz="1100" dirty="0"/>
              <a:t> : t=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100" dirty="0"/>
              <a:t>])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Into each segment the maximum is evaluated</a:t>
            </a:r>
            <a:endParaRPr lang="en-US" sz="1050" dirty="0"/>
          </a:p>
          <a:p>
            <a:pPr marL="457200" lvl="1" indent="0">
              <a:buNone/>
            </a:pPr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Then a first block of rules use priors on thresholds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100" dirty="0">
                <a:solidFill>
                  <a:srgbClr val="7030A0"/>
                </a:solidFill>
              </a:rPr>
              <a:t>If</a:t>
            </a:r>
            <a:r>
              <a:rPr lang="en-US" sz="1100" dirty="0"/>
              <a:t> </a:t>
            </a:r>
            <a:r>
              <a:rPr lang="en-US" sz="1100" dirty="0" err="1"/>
              <a:t>his_peak</a:t>
            </a:r>
            <a:r>
              <a:rPr lang="en-US" sz="1100" dirty="0"/>
              <a:t>&gt;</a:t>
            </a:r>
            <a:r>
              <a:rPr lang="en-US" sz="1100" dirty="0" err="1"/>
              <a:t>th_his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>
                <a:solidFill>
                  <a:schemeClr val="accent1"/>
                </a:solidFill>
                <a:sym typeface="Wingdings" panose="05000000000000000000" pitchFamily="2" charset="2"/>
              </a:rPr>
              <a:t>MAP_C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100" dirty="0">
                <a:solidFill>
                  <a:srgbClr val="7030A0"/>
                </a:solidFill>
                <a:sym typeface="Wingdings" panose="05000000000000000000" pitchFamily="2" charset="2"/>
              </a:rPr>
              <a:t>Else: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100" dirty="0">
                <a:solidFill>
                  <a:srgbClr val="7030A0"/>
                </a:solidFill>
                <a:sym typeface="Wingdings" panose="05000000000000000000" pitchFamily="2" charset="2"/>
              </a:rPr>
              <a:t>Elif </a:t>
            </a:r>
            <a:r>
              <a:rPr lang="en-US" sz="1100" dirty="0" err="1">
                <a:sym typeface="Wingdings" panose="05000000000000000000" pitchFamily="2" charset="2"/>
              </a:rPr>
              <a:t>atrial_peak</a:t>
            </a:r>
            <a:r>
              <a:rPr lang="en-US" sz="1100" dirty="0">
                <a:sym typeface="Wingdings" panose="05000000000000000000" pitchFamily="2" charset="2"/>
              </a:rPr>
              <a:t>&gt;0.5 </a:t>
            </a:r>
            <a:r>
              <a:rPr lang="en-US" sz="1100" dirty="0">
                <a:solidFill>
                  <a:srgbClr val="0070C0"/>
                </a:solidFill>
                <a:sym typeface="Wingdings" panose="05000000000000000000" pitchFamily="2" charset="2"/>
              </a:rPr>
              <a:t>MAP_A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100" dirty="0">
                <a:solidFill>
                  <a:srgbClr val="7030A0"/>
                </a:solidFill>
                <a:sym typeface="Wingdings" panose="05000000000000000000" pitchFamily="2" charset="2"/>
              </a:rPr>
              <a:t>Elif </a:t>
            </a:r>
            <a:r>
              <a:rPr lang="en-US" sz="1100" dirty="0">
                <a:sym typeface="Wingdings" panose="05000000000000000000" pitchFamily="2" charset="2"/>
              </a:rPr>
              <a:t>0.1&lt;</a:t>
            </a:r>
            <a:r>
              <a:rPr lang="en-US" sz="1100" dirty="0" err="1">
                <a:sym typeface="Wingdings" panose="05000000000000000000" pitchFamily="2" charset="2"/>
              </a:rPr>
              <a:t>atrial_peak</a:t>
            </a:r>
            <a:r>
              <a:rPr lang="en-US" sz="1100" dirty="0">
                <a:sym typeface="Wingdings" panose="05000000000000000000" pitchFamily="2" charset="2"/>
              </a:rPr>
              <a:t>&lt;0.3 </a:t>
            </a:r>
            <a:r>
              <a:rPr lang="en-US" sz="1100" dirty="0">
                <a:solidFill>
                  <a:srgbClr val="00B050"/>
                </a:solidFill>
                <a:sym typeface="Wingdings" panose="05000000000000000000" pitchFamily="2" charset="2"/>
              </a:rPr>
              <a:t>MAP_B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ym typeface="Wingdings" panose="05000000000000000000" pitchFamily="2" charset="2"/>
              </a:rPr>
              <a:t>And one utilizes the information regarding the dominance between the atrial and ventricular peaks</a:t>
            </a:r>
            <a:endParaRPr lang="en-US" sz="800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100" dirty="0">
                <a:solidFill>
                  <a:srgbClr val="7030A0"/>
                </a:solidFill>
                <a:sym typeface="Wingdings" panose="05000000000000000000" pitchFamily="2" charset="2"/>
              </a:rPr>
              <a:t>Elif </a:t>
            </a:r>
            <a:r>
              <a:rPr lang="en-US" sz="1100" dirty="0" err="1">
                <a:sym typeface="Wingdings" panose="05000000000000000000" pitchFamily="2" charset="2"/>
              </a:rPr>
              <a:t>atrial_peak</a:t>
            </a:r>
            <a:r>
              <a:rPr lang="en-US" sz="1100" dirty="0">
                <a:sym typeface="Wingdings" panose="05000000000000000000" pitchFamily="2" charset="2"/>
              </a:rPr>
              <a:t>&gt;</a:t>
            </a:r>
            <a:r>
              <a:rPr lang="en-US" sz="1100" dirty="0" err="1">
                <a:sym typeface="Wingdings" panose="05000000000000000000" pitchFamily="2" charset="2"/>
              </a:rPr>
              <a:t>vent_peak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>
                <a:solidFill>
                  <a:srgbClr val="0070C0"/>
                </a:solidFill>
                <a:sym typeface="Wingdings" panose="05000000000000000000" pitchFamily="2" charset="2"/>
              </a:rPr>
              <a:t>MAP_A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100" dirty="0">
                <a:solidFill>
                  <a:srgbClr val="7030A0"/>
                </a:solidFill>
                <a:sym typeface="Wingdings" panose="05000000000000000000" pitchFamily="2" charset="2"/>
              </a:rPr>
              <a:t>Else</a:t>
            </a:r>
            <a:r>
              <a:rPr lang="en-US" sz="11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1100" dirty="0">
                <a:sym typeface="Wingdings" panose="05000000000000000000" pitchFamily="2" charset="2"/>
              </a:rPr>
              <a:t> </a:t>
            </a:r>
            <a:r>
              <a:rPr lang="en-US" sz="1100" dirty="0">
                <a:solidFill>
                  <a:srgbClr val="00B050"/>
                </a:solidFill>
                <a:sym typeface="Wingdings" panose="05000000000000000000" pitchFamily="2" charset="2"/>
              </a:rPr>
              <a:t>MAP_B</a:t>
            </a:r>
          </a:p>
          <a:p>
            <a:pPr marL="800100" lvl="1" indent="-342900">
              <a:buFont typeface="+mj-lt"/>
              <a:buAutoNum type="arabicPeriod"/>
            </a:pPr>
            <a:endParaRPr lang="en-US" sz="11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sz="1200" dirty="0">
              <a:sym typeface="Wingdings" panose="05000000000000000000" pitchFamily="2" charset="2"/>
            </a:endParaRPr>
          </a:p>
        </p:txBody>
      </p:sp>
      <p:pic>
        <p:nvPicPr>
          <p:cNvPr id="9" name="Immagine 8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2D395333-E8A2-6FE5-5899-B2945B819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5"/>
          <a:stretch/>
        </p:blipFill>
        <p:spPr>
          <a:xfrm>
            <a:off x="261926" y="1812745"/>
            <a:ext cx="3598148" cy="4386887"/>
          </a:xfrm>
          <a:prstGeom prst="rect">
            <a:avLst/>
          </a:prstGeom>
        </p:spPr>
      </p:pic>
      <p:pic>
        <p:nvPicPr>
          <p:cNvPr id="10" name="Immagine 9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541533C8-360E-6BD3-AC80-64DCFB79D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3" r="21710" b="97557"/>
          <a:stretch/>
        </p:blipFill>
        <p:spPr>
          <a:xfrm>
            <a:off x="261926" y="1631482"/>
            <a:ext cx="4127194" cy="1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13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73941-4408-5253-0DB3-AA36D7BE6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224F11-8509-2CDF-AB9A-C45DEB9D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His threshold tuning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6B30D3-0568-AC50-E4D5-B50B9B27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6BB5279-3CCD-B0B7-6A8E-70E82471908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62B20FF-0949-D2FD-4C51-9FD930CA107D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C0629B5-D94A-09E9-A897-A747B045F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09" y="1644744"/>
            <a:ext cx="3761204" cy="4302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His peak threshold is fixed as a percentile of the distribution of maxima points around the His Peak of the training signals. </a:t>
            </a:r>
          </a:p>
          <a:p>
            <a:pPr marL="0" indent="0">
              <a:buNone/>
            </a:pPr>
            <a:r>
              <a:rPr lang="en-US" sz="1200" dirty="0"/>
              <a:t>To do it: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From each 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 the </a:t>
            </a:r>
            <a:r>
              <a:rPr lang="en-US" sz="1200" dirty="0">
                <a:solidFill>
                  <a:srgbClr val="7030A0"/>
                </a:solidFill>
              </a:rPr>
              <a:t>modulus</a:t>
            </a:r>
            <a:r>
              <a:rPr lang="en-US" sz="1200" dirty="0"/>
              <a:t> of the His segment is taken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His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</a:t>
            </a:r>
            <a:r>
              <a:rPr lang="en-US" sz="1050" dirty="0">
                <a:solidFill>
                  <a:srgbClr val="0070C0"/>
                </a:solidFill>
              </a:rPr>
              <a:t>0.38</a:t>
            </a:r>
            <a:r>
              <a:rPr lang="en-US" sz="1050" dirty="0"/>
              <a:t> : t=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050" dirty="0"/>
              <a:t>])</a:t>
            </a:r>
          </a:p>
          <a:p>
            <a:pPr marL="457200" lvl="1" indent="0">
              <a:buNone/>
            </a:pPr>
            <a:r>
              <a:rPr lang="en-US" sz="1050" i="1" dirty="0"/>
              <a:t>Boundaries are fixed as wide as possible without f1-score reduction.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Then the maximum of the segment is evaluated and saved into a vector of </a:t>
            </a:r>
            <a:r>
              <a:rPr lang="en-US" sz="1200" dirty="0" err="1"/>
              <a:t>maximum_points</a:t>
            </a:r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For each class, the F1-score value is evaluated as a function of the threshold, leading to the plot on the right.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Higher class F1-score combination is reached with a threshold equal to the 75</a:t>
            </a:r>
            <a:r>
              <a:rPr lang="en-US" sz="1050" baseline="30000" dirty="0"/>
              <a:t>th</a:t>
            </a:r>
            <a:r>
              <a:rPr lang="en-US" sz="1050" dirty="0"/>
              <a:t> percentile</a:t>
            </a:r>
            <a:endParaRPr lang="en-US" sz="1050" dirty="0">
              <a:solidFill>
                <a:srgbClr val="7030A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Finally, the value of the threshold is saved for being used in the classification phase</a:t>
            </a:r>
          </a:p>
          <a:p>
            <a:pPr marL="0" indent="0">
              <a:buNone/>
            </a:pPr>
            <a:r>
              <a:rPr lang="en-US" sz="1200" dirty="0"/>
              <a:t>In conclusion, the threshold was </a:t>
            </a:r>
            <a:r>
              <a:rPr lang="en-US" sz="1200" b="1" dirty="0"/>
              <a:t>0.0377</a:t>
            </a:r>
            <a:r>
              <a:rPr lang="en-US" sz="1200" dirty="0"/>
              <a:t> </a:t>
            </a:r>
            <a:r>
              <a:rPr lang="en-US" sz="1200" b="1" dirty="0"/>
              <a:t>mV</a:t>
            </a:r>
          </a:p>
        </p:txBody>
      </p:sp>
      <p:pic>
        <p:nvPicPr>
          <p:cNvPr id="6" name="Immagine 5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35717B7E-2B10-D619-BF9E-CE80FABD2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57" y="1812745"/>
            <a:ext cx="4026549" cy="268436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91F19A0-3702-CDAB-571F-137CB9A39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1599" y="1901194"/>
            <a:ext cx="3761202" cy="2507468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3438B88-375D-86D8-B96A-0886F2737F39}"/>
              </a:ext>
            </a:extLst>
          </p:cNvPr>
          <p:cNvSpPr txBox="1"/>
          <p:nvPr/>
        </p:nvSpPr>
        <p:spPr>
          <a:xfrm>
            <a:off x="8839550" y="4381695"/>
            <a:ext cx="20569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Threshold position into the distribution 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C33D372-582E-B67F-D113-DC896F48B505}"/>
              </a:ext>
            </a:extLst>
          </p:cNvPr>
          <p:cNvCxnSpPr>
            <a:cxnSpLocks/>
          </p:cNvCxnSpPr>
          <p:nvPr/>
        </p:nvCxnSpPr>
        <p:spPr>
          <a:xfrm flipV="1">
            <a:off x="9419687" y="3796164"/>
            <a:ext cx="0" cy="629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AAD6D4DA-5625-DBBA-E692-93F5B3BAA74F}"/>
              </a:ext>
            </a:extLst>
          </p:cNvPr>
          <p:cNvCxnSpPr>
            <a:cxnSpLocks/>
          </p:cNvCxnSpPr>
          <p:nvPr/>
        </p:nvCxnSpPr>
        <p:spPr>
          <a:xfrm flipV="1">
            <a:off x="7355000" y="2179320"/>
            <a:ext cx="0" cy="198097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87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D99D7-C749-019A-03A6-D00F7C79E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06F2E0-2262-794B-6438-8BEEAF02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Are peaks discriminative?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4A63FD-3C84-DBCF-7C1A-A255D5E2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71F82ADA-BFF1-E467-DCBF-A560CF67FCA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11229533" cy="725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To answer, atrial, His and ventricular peaks (maximum values into segments) have been valuated for each MAP: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8713C705-EF75-B7F2-98FC-34087CF8DDF3}"/>
              </a:ext>
            </a:extLst>
          </p:cNvPr>
          <p:cNvSpPr txBox="1">
            <a:spLocks/>
          </p:cNvSpPr>
          <p:nvPr/>
        </p:nvSpPr>
        <p:spPr>
          <a:xfrm>
            <a:off x="529651" y="5150983"/>
            <a:ext cx="11229533" cy="1103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Atrial peak does not seem to be discriminative of MAP A from MAP B</a:t>
            </a:r>
          </a:p>
          <a:p>
            <a:r>
              <a:rPr lang="en-US" sz="1600" dirty="0"/>
              <a:t>His peaks seem to be discriminative respect to MAP A, but there’s a certain intersection with MAP B</a:t>
            </a:r>
          </a:p>
          <a:p>
            <a:r>
              <a:rPr lang="en-US" sz="1600" dirty="0"/>
              <a:t>Ventricular peaks doesn’t allow to clearly distinguish between MAP B and MAP 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7" name="Immagine 6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57F7F9C6-2D99-A9FA-1A9E-12D2667D8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01" y="2216358"/>
            <a:ext cx="3799054" cy="2740221"/>
          </a:xfrm>
          <a:prstGeom prst="rect">
            <a:avLst/>
          </a:prstGeom>
        </p:spPr>
      </p:pic>
      <p:pic>
        <p:nvPicPr>
          <p:cNvPr id="10" name="Immagine 9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CBF7DA34-779D-E87C-31FB-DE10DAEAC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6" y="2216358"/>
            <a:ext cx="3799054" cy="2740221"/>
          </a:xfrm>
          <a:prstGeom prst="rect">
            <a:avLst/>
          </a:prstGeom>
        </p:spPr>
      </p:pic>
      <p:pic>
        <p:nvPicPr>
          <p:cNvPr id="13" name="Immagine 12" descr="Immagine che contiene testo, diagramma, Rettangolo, linea&#10;&#10;Descrizione generata automaticamente">
            <a:extLst>
              <a:ext uri="{FF2B5EF4-FFF2-40B4-BE49-F238E27FC236}">
                <a16:creationId xmlns:a16="http://schemas.microsoft.com/office/drawing/2014/main" id="{D822F305-E7BF-8221-662B-4D97274CC1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70" y="2216358"/>
            <a:ext cx="3865231" cy="274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9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E65D4-9E4B-9E4F-1E46-EF05523A6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F1BE5A-ADF7-3E3F-5CD7-1B77BC2D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262787-4C7F-613E-18E0-7D176B80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 preparation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Appendices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9F248-EDA8-A130-DD06-7BB762E1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9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/>
              <a:t>Data preparation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/>
              <a:t>Conclusions </a:t>
            </a:r>
          </a:p>
          <a:p>
            <a:r>
              <a:rPr lang="en-US" sz="2000" dirty="0"/>
              <a:t>Appendices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6DD01-2F21-7A3D-524B-8B64C8043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492873-FF8D-3F17-7B77-E09EB104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original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ADD880-E4C0-2503-47EC-2FBDD20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F51041E-4FF1-00E8-C26B-96D9F28A909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6B58F9C-6A9F-A41C-4005-DCC1635673E1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AD3BFED-30A7-18F2-DD80-637C7148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7EDDCF2-A6B2-EE67-373A-91D561BEB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150" y="1980839"/>
            <a:ext cx="4260001" cy="365778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C9114B9-6CF9-6143-075D-61CCB1D78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4270" y="1980839"/>
            <a:ext cx="4260001" cy="365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97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D9908-9042-3730-1D2E-27F7C91FE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6FB25-8FC2-FC9B-DE73-F396FA1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train set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BDD3E8-E843-EA91-56C3-17560D26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21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AE9D9E8-A519-93EC-4FD8-2BEEA775698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9A467D5-B679-FF01-C80E-0D1C900B85FA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8B404D4-411D-2B86-0868-EF319AF0E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838980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478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625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625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721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AEC2D-412D-90D8-6E68-8508D581E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D9774-3B55-BC24-3595-5222F705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test set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0E0EE6-3553-14E1-8020-A4639E52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3408881-D919-FA65-206A-DADA2FB24CC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2E59B4-D47B-8F7D-DE5D-9BB2A9BB61BC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0009F28-C247-1774-C14C-90E2003AC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967290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205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269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269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1AC2872-B516-886C-292B-396DDFACF67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FF4167B-2DBF-8315-83C4-3261619965FC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24FC016-A16C-4ECD-26F5-A8AD28623074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0602955-7A83-D954-EFA6-7D3F105AA700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927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5B74C-D6EF-F84D-9E23-ADC49F9F9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539455-8D20-EED0-942F-D4CEDAD2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26DDC5-7114-0237-7ACE-2F03CE39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23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143672B1-3EE0-6D76-644B-2266776396D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A correctly classified</a:t>
            </a:r>
          </a:p>
          <a:p>
            <a:r>
              <a:rPr lang="en-US" sz="1600" dirty="0"/>
              <a:t>The algorithm recognize as majoritarian the atrial peak (in modulus)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4D296F0-A735-98B3-EB18-218F27D51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5233" y="1629394"/>
            <a:ext cx="5992378" cy="3966738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0ECFBE6-6BB9-2834-242C-239BA932F5BA}"/>
              </a:ext>
            </a:extLst>
          </p:cNvPr>
          <p:cNvSpPr/>
          <p:nvPr/>
        </p:nvSpPr>
        <p:spPr>
          <a:xfrm>
            <a:off x="838200" y="5038344"/>
            <a:ext cx="2057400" cy="11887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Blue boxes</a:t>
            </a:r>
            <a:r>
              <a:rPr lang="en-GB" sz="1200" dirty="0">
                <a:solidFill>
                  <a:srgbClr val="19232D"/>
                </a:solidFill>
              </a:rPr>
              <a:t>: MAP A atrial peak threshold, </a:t>
            </a:r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MAP B atrial threshold</a:t>
            </a:r>
            <a:r>
              <a:rPr lang="en-GB" sz="1200" dirty="0">
                <a:solidFill>
                  <a:srgbClr val="FF0000"/>
                </a:solidFill>
              </a:rPr>
              <a:t>,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1425177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9E4FF-2E26-827A-CD10-B717FAA7C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21F42-C86F-F381-33AC-B8ABAA66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08541E-9093-E53B-6D9A-D68E5972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24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D684458-BEE8-FB3D-554B-2C1EEE86E5E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B correctly classified</a:t>
            </a:r>
          </a:p>
          <a:p>
            <a:r>
              <a:rPr lang="en-US" sz="1600" dirty="0"/>
              <a:t>Higher ventricular peak is used to correctly assign this signal to map B.</a:t>
            </a:r>
          </a:p>
          <a:p>
            <a:endParaRPr lang="en-US" sz="16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41F11A2-BE5F-3532-67C2-20B26E60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9513" y="1629501"/>
            <a:ext cx="6038098" cy="3997003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126CA8B-65CF-BF79-CE88-2B645D955341}"/>
              </a:ext>
            </a:extLst>
          </p:cNvPr>
          <p:cNvSpPr/>
          <p:nvPr/>
        </p:nvSpPr>
        <p:spPr>
          <a:xfrm>
            <a:off x="838200" y="5038344"/>
            <a:ext cx="2057400" cy="11887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Blue boxes</a:t>
            </a:r>
            <a:r>
              <a:rPr lang="en-GB" sz="1200" dirty="0">
                <a:solidFill>
                  <a:srgbClr val="19232D"/>
                </a:solidFill>
              </a:rPr>
              <a:t>: MAP A atrial peak threshold, </a:t>
            </a:r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MAP B atrial threshold</a:t>
            </a:r>
            <a:r>
              <a:rPr lang="en-GB" sz="1200" dirty="0">
                <a:solidFill>
                  <a:srgbClr val="FF0000"/>
                </a:solidFill>
              </a:rPr>
              <a:t>,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463240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94DB6-64FC-C703-A277-CC54078FE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03F86-AE98-85C5-8828-C1B737F4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9B0288-3A4E-E408-C7C8-B05A6373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25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DD20C2F-E95F-918F-59F0-96B9A6E2915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C correctly classified</a:t>
            </a:r>
          </a:p>
          <a:p>
            <a:r>
              <a:rPr lang="en-US" sz="1600" dirty="0"/>
              <a:t>His bundle is correctly recognized and used to classify this signal into MAP C.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487F610-3158-4B24-3F08-FE91F59FD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3249" y="1629093"/>
            <a:ext cx="5864362" cy="3881996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58F1ADB-F7A9-E094-30A1-7500CD47B415}"/>
              </a:ext>
            </a:extLst>
          </p:cNvPr>
          <p:cNvSpPr/>
          <p:nvPr/>
        </p:nvSpPr>
        <p:spPr>
          <a:xfrm>
            <a:off x="838200" y="5038344"/>
            <a:ext cx="2057400" cy="11887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Blue boxes</a:t>
            </a:r>
            <a:r>
              <a:rPr lang="en-GB" sz="1200" dirty="0">
                <a:solidFill>
                  <a:srgbClr val="19232D"/>
                </a:solidFill>
              </a:rPr>
              <a:t>: MAP A atrial peak threshold, </a:t>
            </a:r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MAP B atrial threshold</a:t>
            </a:r>
            <a:r>
              <a:rPr lang="en-GB" sz="1200" dirty="0">
                <a:solidFill>
                  <a:srgbClr val="FF0000"/>
                </a:solidFill>
              </a:rPr>
              <a:t>,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3074173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C4D95-5654-69A8-D85D-E32B37163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AC6672-4370-70F8-DD11-70043B31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1A1308-3F22-270F-6284-E3EAD708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26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E15D82B-73F2-2606-6A6E-94EE3E5C9E6F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A classified as MAP B</a:t>
            </a:r>
          </a:p>
          <a:p>
            <a:r>
              <a:rPr lang="en-US" sz="1600" dirty="0"/>
              <a:t>The algorithm captures the uncertainty given by the clear Map B characteristics of the signal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07A61A7-FBB3-A813-9D0D-B0A93772E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8929" y="1629738"/>
            <a:ext cx="6138682" cy="4063585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CAEC923-6F74-2CFA-C853-978AE88D0D62}"/>
              </a:ext>
            </a:extLst>
          </p:cNvPr>
          <p:cNvSpPr/>
          <p:nvPr/>
        </p:nvSpPr>
        <p:spPr>
          <a:xfrm>
            <a:off x="838200" y="5038344"/>
            <a:ext cx="2057400" cy="11887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Blue boxes</a:t>
            </a:r>
            <a:r>
              <a:rPr lang="en-GB" sz="1200" dirty="0">
                <a:solidFill>
                  <a:srgbClr val="19232D"/>
                </a:solidFill>
              </a:rPr>
              <a:t>: MAP A atrial peak threshold, </a:t>
            </a:r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MAP B atrial threshold</a:t>
            </a:r>
            <a:r>
              <a:rPr lang="en-GB" sz="1200" dirty="0">
                <a:solidFill>
                  <a:srgbClr val="FF0000"/>
                </a:solidFill>
              </a:rPr>
              <a:t>,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2975333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A8E34-FF27-AF2F-F683-319BD7C1B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96406B-BA55-F788-9BA4-FC4642F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5904EE-7C43-172F-9F84-5814B4E9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27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4F17373-67D2-A640-AAA3-AC25263219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B</a:t>
            </a:r>
          </a:p>
          <a:p>
            <a:r>
              <a:rPr lang="en-US" sz="1600" dirty="0"/>
              <a:t>Into this signal an His bundle oscillation is not clearly visible. Then, the signal is assigned to MAP B because of the higher ventricular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B0220A3-17FF-6921-4BFC-C3A9A3B92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5132" y="1658746"/>
            <a:ext cx="5998472" cy="3970771"/>
          </a:xfrm>
          <a:prstGeom prst="rect">
            <a:avLst/>
          </a:prstGeom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8203719-2B97-29CD-5DB8-0F3D98901D3F}"/>
              </a:ext>
            </a:extLst>
          </p:cNvPr>
          <p:cNvSpPr/>
          <p:nvPr/>
        </p:nvSpPr>
        <p:spPr>
          <a:xfrm>
            <a:off x="838200" y="5038344"/>
            <a:ext cx="2057400" cy="11887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Blue boxes</a:t>
            </a:r>
            <a:r>
              <a:rPr lang="en-GB" sz="1200" dirty="0">
                <a:solidFill>
                  <a:srgbClr val="19232D"/>
                </a:solidFill>
              </a:rPr>
              <a:t>: MAP A atrial peak threshold, </a:t>
            </a:r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MAP B atrial threshold</a:t>
            </a:r>
            <a:r>
              <a:rPr lang="en-GB" sz="1200" dirty="0">
                <a:solidFill>
                  <a:srgbClr val="FF0000"/>
                </a:solidFill>
              </a:rPr>
              <a:t>,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3422174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88433-B530-5385-3716-5CEF75BC4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3ED66-27C9-C409-2ECB-373B966C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C5F534-A315-2C88-E0CC-8E3C861A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28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5825107-59E9-E765-AD7E-5013A176BC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A</a:t>
            </a:r>
          </a:p>
          <a:p>
            <a:r>
              <a:rPr lang="en-US" sz="1600" dirty="0"/>
              <a:t>His peak didn’t reach the threshold. Then, as it wasn’t considered significant, the signal is assigned to MAP A because of the higher atrial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829D469-1A08-394A-2C90-253D7099C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8152" y="1628928"/>
            <a:ext cx="5794529" cy="3835768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D2D539D0-D34A-BA70-C059-AA437794253F}"/>
              </a:ext>
            </a:extLst>
          </p:cNvPr>
          <p:cNvSpPr/>
          <p:nvPr/>
        </p:nvSpPr>
        <p:spPr>
          <a:xfrm>
            <a:off x="838200" y="5038344"/>
            <a:ext cx="2057400" cy="11887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Blue boxes</a:t>
            </a:r>
            <a:r>
              <a:rPr lang="en-GB" sz="1200" dirty="0">
                <a:solidFill>
                  <a:srgbClr val="19232D"/>
                </a:solidFill>
              </a:rPr>
              <a:t>: MAP A atrial peak threshold, </a:t>
            </a:r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MAP B atrial threshold</a:t>
            </a:r>
            <a:r>
              <a:rPr lang="en-GB" sz="1200" dirty="0">
                <a:solidFill>
                  <a:srgbClr val="FF0000"/>
                </a:solidFill>
              </a:rPr>
              <a:t>,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4024107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56EE7-CBBB-928D-9C02-DF9AA6951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3350BE-E1AD-FB8D-1330-228A207A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CE167-F587-7E68-BBCA-B83593E92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 preparation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Performance</a:t>
            </a:r>
          </a:p>
          <a:p>
            <a:r>
              <a:rPr lang="en-US" sz="2000" dirty="0"/>
              <a:t>Conclusions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Appendices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59C5EB-481C-87C0-B10E-EBE8E4E8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4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83783-140E-8C06-EC3A-0784CBAF5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777587-11A8-68D3-532E-558CE4C0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C42064-F8B7-86DE-8A8F-8E3811AB9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 preparation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Appendices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9EA411-9661-5474-40B0-956C6165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30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4C42E-B3F9-7085-3A17-1D4A3E238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B4A24-0362-9A0A-4F25-F76198F9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83974A-357A-D08B-CF0E-158FCE0A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62870FB-CABF-5F84-DCB0-D0F2D80318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D33812C-70C8-F3C3-528B-A6C3FF399B2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B9A24BF-5BB6-5586-15E3-C796B78B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11060467" cy="4575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 heuristic classifier has been built with the purpose to act as baseline from which starting further evaluations.</a:t>
            </a:r>
          </a:p>
          <a:p>
            <a:pPr marL="0" indent="0">
              <a:buNone/>
            </a:pPr>
            <a:r>
              <a:rPr lang="en-US" sz="1600" dirty="0"/>
              <a:t>In general, performance are not satisfying, as it could be imaged.</a:t>
            </a:r>
          </a:p>
          <a:p>
            <a:pPr marL="0" indent="0">
              <a:buNone/>
            </a:pPr>
            <a:r>
              <a:rPr lang="en-US" sz="1600" dirty="0"/>
              <a:t>Looking at the </a:t>
            </a:r>
            <a:r>
              <a:rPr lang="en-US" sz="1600" b="1" dirty="0"/>
              <a:t>confusion matrices and metrics</a:t>
            </a:r>
            <a:r>
              <a:rPr lang="en-US" sz="1600" dirty="0"/>
              <a:t>, in both </a:t>
            </a:r>
            <a:r>
              <a:rPr lang="en-US" sz="1600" b="1" dirty="0"/>
              <a:t>train</a:t>
            </a:r>
            <a:r>
              <a:rPr lang="en-US" sz="1600" dirty="0"/>
              <a:t> and </a:t>
            </a:r>
            <a:r>
              <a:rPr lang="en-US" sz="1600" b="1" dirty="0"/>
              <a:t>test</a:t>
            </a:r>
            <a:r>
              <a:rPr lang="en-US" sz="1600" dirty="0"/>
              <a:t> sets: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MAP A </a:t>
            </a:r>
            <a:r>
              <a:rPr lang="en-US" sz="1600" dirty="0"/>
              <a:t>has </a:t>
            </a:r>
            <a:r>
              <a:rPr lang="en-US" sz="1600" b="1" dirty="0"/>
              <a:t>many FN</a:t>
            </a:r>
            <a:r>
              <a:rPr lang="en-US" sz="1600" dirty="0"/>
              <a:t> classified as </a:t>
            </a:r>
            <a:r>
              <a:rPr lang="en-US" sz="1600" b="1" dirty="0"/>
              <a:t>MAP</a:t>
            </a:r>
            <a:r>
              <a:rPr lang="en-US" sz="1600" dirty="0"/>
              <a:t> </a:t>
            </a:r>
            <a:r>
              <a:rPr lang="en-US" sz="1600" b="1" dirty="0"/>
              <a:t>B</a:t>
            </a:r>
            <a:r>
              <a:rPr lang="en-US" sz="1600" dirty="0"/>
              <a:t>, probably due to ambiguous signals present into this class. Only temporal-spatial information is not sufficient to classify these signals properly. This situation is reflected by the </a:t>
            </a:r>
            <a:r>
              <a:rPr lang="en-US" sz="1600" b="1" dirty="0"/>
              <a:t>good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</a:t>
            </a:r>
            <a:r>
              <a:rPr lang="en-US" sz="1600" b="1" dirty="0"/>
              <a:t>juxtaposed</a:t>
            </a:r>
            <a:r>
              <a:rPr lang="en-US" sz="1600" dirty="0"/>
              <a:t>, however with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recall</a:t>
            </a:r>
            <a:r>
              <a:rPr lang="en-US" sz="1600" dirty="0"/>
              <a:t>.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MAP B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il classified </a:t>
            </a:r>
            <a:r>
              <a:rPr lang="en-US" sz="1600" b="1" dirty="0"/>
              <a:t>well</a:t>
            </a:r>
            <a:r>
              <a:rPr lang="en-US" sz="1600" dirty="0"/>
              <a:t> in terms or </a:t>
            </a:r>
            <a:r>
              <a:rPr lang="en-US" sz="1600" b="1" dirty="0"/>
              <a:t>recall</a:t>
            </a:r>
            <a:r>
              <a:rPr lang="en-US" sz="1600" dirty="0"/>
              <a:t>, but </a:t>
            </a:r>
            <a:r>
              <a:rPr lang="en-US" sz="1600" b="1" dirty="0"/>
              <a:t>suffers</a:t>
            </a:r>
            <a:r>
              <a:rPr lang="en-US" sz="1600" dirty="0"/>
              <a:t> of very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, because of the presence MAP A misclassified signals.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MAP 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has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and </a:t>
            </a:r>
            <a:r>
              <a:rPr lang="en-US" sz="1600" b="1" dirty="0"/>
              <a:t>recall</a:t>
            </a:r>
            <a:r>
              <a:rPr lang="en-US" sz="1600" dirty="0"/>
              <a:t>, but at least </a:t>
            </a:r>
            <a:r>
              <a:rPr lang="en-US" sz="1600" b="1" dirty="0"/>
              <a:t>half</a:t>
            </a:r>
            <a:r>
              <a:rPr lang="en-US" sz="1600" dirty="0"/>
              <a:t> signals are </a:t>
            </a:r>
            <a:r>
              <a:rPr lang="en-US" sz="1600" b="1" dirty="0"/>
              <a:t>correctly</a:t>
            </a:r>
            <a:r>
              <a:rPr lang="en-US" sz="1600" dirty="0"/>
              <a:t> </a:t>
            </a:r>
            <a:r>
              <a:rPr lang="en-US" sz="1600" b="1" dirty="0"/>
              <a:t>classified</a:t>
            </a:r>
            <a:r>
              <a:rPr lang="en-US" sz="1600" dirty="0"/>
              <a:t>, leading to the conclusion that the threshold comparison result could be seen as a </a:t>
            </a:r>
            <a:r>
              <a:rPr lang="en-US" sz="1600" b="1" dirty="0"/>
              <a:t>first</a:t>
            </a:r>
            <a:r>
              <a:rPr lang="en-US" sz="1600" dirty="0"/>
              <a:t> </a:t>
            </a:r>
            <a:r>
              <a:rPr lang="en-US" sz="1600" b="1" dirty="0"/>
              <a:t>hint</a:t>
            </a:r>
            <a:r>
              <a:rPr lang="en-US" sz="1600" dirty="0"/>
              <a:t> to recognize these signals, even if clearly not sufficient. </a:t>
            </a:r>
            <a:endParaRPr lang="en-US" sz="1600" b="1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most important advantage of this algorithm is the </a:t>
            </a:r>
            <a:r>
              <a:rPr lang="en-US" sz="1600" b="1" dirty="0"/>
              <a:t>full explainability of the process</a:t>
            </a:r>
            <a:r>
              <a:rPr lang="en-US" sz="1600" dirty="0"/>
              <a:t>. In fact, the significance of the His Bundle peak can be easily explained, differently from what happened when </a:t>
            </a:r>
            <a:r>
              <a:rPr lang="en-US" sz="1600" i="1" dirty="0"/>
              <a:t>built-in </a:t>
            </a:r>
            <a:r>
              <a:rPr lang="en-US" sz="1600" dirty="0"/>
              <a:t>functions.</a:t>
            </a:r>
          </a:p>
          <a:p>
            <a:pPr marL="0" indent="0">
              <a:buNone/>
            </a:pPr>
            <a:r>
              <a:rPr lang="en-US" sz="1600" dirty="0"/>
              <a:t>In conclusion the presented set of rules is a simple classifier, which can be used as baseline to start the classification with a true machine learning model.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055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7D0A5-2052-D67C-358D-EF6B12467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0FFFD-7CBF-17A4-5EF1-ACD5F1BA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8ADCB4-F164-93EC-E97A-39A2276E4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 preparation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Conclusions </a:t>
            </a:r>
          </a:p>
          <a:p>
            <a:r>
              <a:rPr lang="en-US" sz="2000" dirty="0"/>
              <a:t>Appendices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5A8999-4998-8938-5248-544525BE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68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1: have been tried other strategies?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A0223F-D95A-431D-9A71-EDA7FA0C2F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40FB72A-675B-B382-B2F5-35EC1C2C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33" y="3166402"/>
            <a:ext cx="466344" cy="1695934"/>
          </a:xfrm>
        </p:spPr>
        <p:txBody>
          <a:bodyPr vert="vert270">
            <a:noAutofit/>
          </a:bodyPr>
          <a:lstStyle/>
          <a:p>
            <a:pPr marL="0" indent="0" algn="ctr">
              <a:buNone/>
            </a:pPr>
            <a:r>
              <a:rPr lang="en-US" sz="1400" b="1" i="1" dirty="0">
                <a:solidFill>
                  <a:srgbClr val="0070C0"/>
                </a:solidFill>
              </a:rPr>
              <a:t>Heuristic Classifier</a:t>
            </a:r>
            <a:endParaRPr lang="en-US" sz="1400" dirty="0"/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/>
          </a:p>
        </p:txBody>
      </p: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6C7107D1-1EEA-2F80-E910-884A34C50EF2}"/>
              </a:ext>
            </a:extLst>
          </p:cNvPr>
          <p:cNvGrpSpPr/>
          <p:nvPr/>
        </p:nvGrpSpPr>
        <p:grpSpPr>
          <a:xfrm>
            <a:off x="1159589" y="4532711"/>
            <a:ext cx="8549524" cy="1687082"/>
            <a:chOff x="1159589" y="4532711"/>
            <a:chExt cx="8549524" cy="1687082"/>
          </a:xfrm>
        </p:grpSpPr>
        <p:sp>
          <p:nvSpPr>
            <p:cNvPr id="6" name="Segnaposto contenuto 2">
              <a:extLst>
                <a:ext uri="{FF2B5EF4-FFF2-40B4-BE49-F238E27FC236}">
                  <a16:creationId xmlns:a16="http://schemas.microsoft.com/office/drawing/2014/main" id="{95C9FFC6-FF0B-8C66-6AE9-1A49E557D16D}"/>
                </a:ext>
              </a:extLst>
            </p:cNvPr>
            <p:cNvSpPr txBox="1">
              <a:spLocks/>
            </p:cNvSpPr>
            <p:nvPr/>
          </p:nvSpPr>
          <p:spPr>
            <a:xfrm>
              <a:off x="1159589" y="4532711"/>
              <a:ext cx="4532550" cy="1061535"/>
            </a:xfrm>
            <a:prstGeom prst="rect">
              <a:avLst/>
            </a:prstGeom>
            <a:ln>
              <a:solidFill>
                <a:srgbClr val="D1BEF4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Strategy C</a:t>
              </a:r>
            </a:p>
            <a:p>
              <a:r>
                <a:rPr lang="en-US" sz="1200" i="1" dirty="0">
                  <a:latin typeface="Calibri" panose="020F0502020204030204"/>
                </a:rPr>
                <a:t>Prior: dominance between peaks and threshold on atrial phase</a:t>
              </a:r>
            </a:p>
            <a:p>
              <a:r>
                <a:rPr kumimoji="0" lang="en-US" sz="120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Peaks detection: max function and His threshold on His Segment  </a:t>
              </a:r>
              <a:endPara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Segnaposto contenuto 2">
              <a:extLst>
                <a:ext uri="{FF2B5EF4-FFF2-40B4-BE49-F238E27FC236}">
                  <a16:creationId xmlns:a16="http://schemas.microsoft.com/office/drawing/2014/main" id="{B982527B-89D7-1863-D9C4-F6653144A20D}"/>
                </a:ext>
              </a:extLst>
            </p:cNvPr>
            <p:cNvSpPr txBox="1">
              <a:spLocks/>
            </p:cNvSpPr>
            <p:nvPr/>
          </p:nvSpPr>
          <p:spPr>
            <a:xfrm>
              <a:off x="1542761" y="5673028"/>
              <a:ext cx="4149379" cy="546765"/>
            </a:xfrm>
            <a:prstGeom prst="rect">
              <a:avLst/>
            </a:prstGeom>
            <a:ln>
              <a:solidFill>
                <a:srgbClr val="D1BEF4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Strategy C2</a:t>
              </a:r>
            </a:p>
            <a:p>
              <a:r>
                <a:rPr lang="en-US" sz="1200" i="1" dirty="0">
                  <a:latin typeface="Calibri" panose="020F0502020204030204"/>
                </a:rPr>
                <a:t>His threshold normalized respect to the signal amplitude</a:t>
              </a:r>
              <a:endPara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Connettore a gomito 36">
              <a:extLst>
                <a:ext uri="{FF2B5EF4-FFF2-40B4-BE49-F238E27FC236}">
                  <a16:creationId xmlns:a16="http://schemas.microsoft.com/office/drawing/2014/main" id="{4EE987FE-A148-9AAD-175A-E05B2B0B63B5}"/>
                </a:ext>
              </a:extLst>
            </p:cNvPr>
            <p:cNvCxnSpPr/>
            <p:nvPr/>
          </p:nvCxnSpPr>
          <p:spPr>
            <a:xfrm rot="16200000" flipH="1">
              <a:off x="1238819" y="5693345"/>
              <a:ext cx="377400" cy="209261"/>
            </a:xfrm>
            <a:prstGeom prst="bentConnector3">
              <a:avLst>
                <a:gd name="adj1" fmla="val 98458"/>
              </a:avLst>
            </a:prstGeom>
            <a:ln>
              <a:solidFill>
                <a:srgbClr val="D1BEF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Segnaposto contenuto 2">
              <a:extLst>
                <a:ext uri="{FF2B5EF4-FFF2-40B4-BE49-F238E27FC236}">
                  <a16:creationId xmlns:a16="http://schemas.microsoft.com/office/drawing/2014/main" id="{EE218163-1A3A-71BB-EBC9-65F38E7EFE9B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4532711"/>
              <a:ext cx="3613113" cy="766211"/>
            </a:xfrm>
            <a:prstGeom prst="rect">
              <a:avLst/>
            </a:prstGeom>
            <a:ln>
              <a:solidFill>
                <a:srgbClr val="D1BEF4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lang="en-US" sz="1000" b="1" i="1" dirty="0">
                  <a:solidFill>
                    <a:srgbClr val="7030A0"/>
                  </a:solidFill>
                  <a:latin typeface="Calibri" panose="020F0502020204030204"/>
                </a:rPr>
                <a:t>Almost all prior information are used</a:t>
              </a: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kumimoji="0" lang="en-US" sz="1000" b="1" i="1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Respect to strategy B performance degradation is limited</a:t>
              </a: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lang="en-US" sz="1000" b="1" i="1" dirty="0">
                  <a:solidFill>
                    <a:srgbClr val="7030A0"/>
                  </a:solidFill>
                  <a:latin typeface="Calibri" panose="020F0502020204030204"/>
                </a:rPr>
                <a:t>Full explainability 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0A4397F5-F07A-2C0A-4AB3-C1A3DBF5F92B}"/>
              </a:ext>
            </a:extLst>
          </p:cNvPr>
          <p:cNvGrpSpPr/>
          <p:nvPr/>
        </p:nvGrpSpPr>
        <p:grpSpPr>
          <a:xfrm>
            <a:off x="1180279" y="2655058"/>
            <a:ext cx="8528834" cy="1606199"/>
            <a:chOff x="1159590" y="2654349"/>
            <a:chExt cx="8528834" cy="1606199"/>
          </a:xfrm>
        </p:grpSpPr>
        <p:sp>
          <p:nvSpPr>
            <p:cNvPr id="5" name="Segnaposto contenuto 2">
              <a:extLst>
                <a:ext uri="{FF2B5EF4-FFF2-40B4-BE49-F238E27FC236}">
                  <a16:creationId xmlns:a16="http://schemas.microsoft.com/office/drawing/2014/main" id="{973A2FDB-1963-C723-91D9-674EB3C0E079}"/>
                </a:ext>
              </a:extLst>
            </p:cNvPr>
            <p:cNvSpPr txBox="1">
              <a:spLocks/>
            </p:cNvSpPr>
            <p:nvPr/>
          </p:nvSpPr>
          <p:spPr>
            <a:xfrm>
              <a:off x="1159590" y="2654349"/>
              <a:ext cx="4532550" cy="1061535"/>
            </a:xfrm>
            <a:prstGeom prst="rect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Strategy B</a:t>
              </a:r>
            </a:p>
            <a:p>
              <a:r>
                <a:rPr lang="en-US" sz="1200" i="1" dirty="0">
                  <a:latin typeface="Calibri" panose="020F0502020204030204"/>
                </a:rPr>
                <a:t>Prior: dominance between peaks</a:t>
              </a:r>
            </a:p>
            <a:p>
              <a:r>
                <a:rPr kumimoji="0" lang="en-US" sz="120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Peaks detection: max function and His threshold on His Segment  </a:t>
              </a:r>
              <a:endPara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Segnaposto contenuto 2">
              <a:extLst>
                <a:ext uri="{FF2B5EF4-FFF2-40B4-BE49-F238E27FC236}">
                  <a16:creationId xmlns:a16="http://schemas.microsoft.com/office/drawing/2014/main" id="{419F3EA4-7AFD-FA7E-83BA-2E853CB14AE0}"/>
                </a:ext>
              </a:extLst>
            </p:cNvPr>
            <p:cNvSpPr txBox="1">
              <a:spLocks/>
            </p:cNvSpPr>
            <p:nvPr/>
          </p:nvSpPr>
          <p:spPr>
            <a:xfrm>
              <a:off x="1563450" y="3766772"/>
              <a:ext cx="4128690" cy="493776"/>
            </a:xfrm>
            <a:prstGeom prst="rect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Strategy B2</a:t>
              </a:r>
            </a:p>
            <a:p>
              <a:r>
                <a:rPr lang="en-US" sz="1200" i="1" dirty="0">
                  <a:latin typeface="Calibri" panose="020F0502020204030204"/>
                </a:rPr>
                <a:t>His threshold normalized respect to the signal amplitude</a:t>
              </a:r>
              <a:endPara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5" name="Connettore a gomito 34">
              <a:extLst>
                <a:ext uri="{FF2B5EF4-FFF2-40B4-BE49-F238E27FC236}">
                  <a16:creationId xmlns:a16="http://schemas.microsoft.com/office/drawing/2014/main" id="{7562628C-17AA-2D87-C654-46866907C3FB}"/>
                </a:ext>
              </a:extLst>
            </p:cNvPr>
            <p:cNvCxnSpPr/>
            <p:nvPr/>
          </p:nvCxnSpPr>
          <p:spPr>
            <a:xfrm rot="16200000" flipH="1">
              <a:off x="1249430" y="3813849"/>
              <a:ext cx="377400" cy="209261"/>
            </a:xfrm>
            <a:prstGeom prst="bentConnector3">
              <a:avLst>
                <a:gd name="adj1" fmla="val 98458"/>
              </a:avLst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Segnaposto contenuto 2">
              <a:extLst>
                <a:ext uri="{FF2B5EF4-FFF2-40B4-BE49-F238E27FC236}">
                  <a16:creationId xmlns:a16="http://schemas.microsoft.com/office/drawing/2014/main" id="{FCC0440D-ED6A-DEBA-03E1-6F3F15C0E6B9}"/>
                </a:ext>
              </a:extLst>
            </p:cNvPr>
            <p:cNvSpPr txBox="1">
              <a:spLocks/>
            </p:cNvSpPr>
            <p:nvPr/>
          </p:nvSpPr>
          <p:spPr>
            <a:xfrm>
              <a:off x="6075311" y="2654349"/>
              <a:ext cx="3613113" cy="749098"/>
            </a:xfrm>
            <a:prstGeom prst="rect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lang="en-US" sz="1000" b="1" i="1" dirty="0">
                  <a:solidFill>
                    <a:schemeClr val="accent2"/>
                  </a:solidFill>
                  <a:latin typeface="Calibri" panose="020F0502020204030204"/>
                </a:rPr>
                <a:t>Best model in terms of performance </a:t>
              </a: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lang="en-US" sz="1000" b="1" i="1" dirty="0">
                  <a:solidFill>
                    <a:schemeClr val="accent2"/>
                  </a:solidFill>
                  <a:latin typeface="Calibri" panose="020F0502020204030204"/>
                </a:rPr>
                <a:t>Full explainability </a:t>
              </a: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q"/>
              </a:pPr>
              <a:r>
                <a:rPr kumimoji="0" lang="en-US" sz="10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Prior not entirely</a:t>
              </a:r>
              <a:r>
                <a:rPr lang="en-US" sz="1000" b="1" i="1" dirty="0">
                  <a:solidFill>
                    <a:schemeClr val="accent2"/>
                  </a:solidFill>
                  <a:latin typeface="Calibri" panose="020F0502020204030204"/>
                </a:rPr>
                <a:t> used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DA08220C-1183-FF62-81DC-4B885455F317}"/>
              </a:ext>
            </a:extLst>
          </p:cNvPr>
          <p:cNvGrpSpPr/>
          <p:nvPr/>
        </p:nvGrpSpPr>
        <p:grpSpPr>
          <a:xfrm>
            <a:off x="1180279" y="1414697"/>
            <a:ext cx="8528834" cy="1061535"/>
            <a:chOff x="1180279" y="1414697"/>
            <a:chExt cx="8528834" cy="1061535"/>
          </a:xfrm>
        </p:grpSpPr>
        <p:sp>
          <p:nvSpPr>
            <p:cNvPr id="10" name="Segnaposto contenuto 2">
              <a:extLst>
                <a:ext uri="{FF2B5EF4-FFF2-40B4-BE49-F238E27FC236}">
                  <a16:creationId xmlns:a16="http://schemas.microsoft.com/office/drawing/2014/main" id="{0F209100-3FA5-D5B7-8390-52437897A019}"/>
                </a:ext>
              </a:extLst>
            </p:cNvPr>
            <p:cNvSpPr txBox="1">
              <a:spLocks/>
            </p:cNvSpPr>
            <p:nvPr/>
          </p:nvSpPr>
          <p:spPr>
            <a:xfrm>
              <a:off x="1180279" y="1414697"/>
              <a:ext cx="4532550" cy="1061535"/>
            </a:xfrm>
            <a:prstGeom prst="rect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Strategy A</a:t>
              </a:r>
            </a:p>
            <a:p>
              <a:r>
                <a:rPr lang="en-US" sz="1200" i="1" dirty="0">
                  <a:latin typeface="Calibri" panose="020F0502020204030204"/>
                </a:rPr>
                <a:t>Prior: dominance between peaks</a:t>
              </a:r>
            </a:p>
            <a:p>
              <a:r>
                <a:rPr kumimoji="0" lang="en-US" sz="120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Peaks detection: </a:t>
              </a:r>
              <a:r>
                <a:rPr kumimoji="0" lang="en-US" sz="1200" i="1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find_peaks</a:t>
              </a:r>
              <a:r>
                <a:rPr kumimoji="0" lang="en-US" sz="120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built-in function </a:t>
              </a:r>
              <a:r>
                <a:rPr lang="en-US" sz="1200" i="1" dirty="0">
                  <a:latin typeface="Calibri" panose="020F0502020204030204"/>
                </a:rPr>
                <a:t>with prominence tuning applied on signal segments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Segnaposto contenuto 2">
              <a:extLst>
                <a:ext uri="{FF2B5EF4-FFF2-40B4-BE49-F238E27FC236}">
                  <a16:creationId xmlns:a16="http://schemas.microsoft.com/office/drawing/2014/main" id="{2450980B-013D-F8C8-D762-54BB5075BD25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1414697"/>
              <a:ext cx="3613113" cy="570241"/>
            </a:xfrm>
            <a:prstGeom prst="rect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lang="en-US" sz="1000" b="1" i="1" dirty="0">
                  <a:solidFill>
                    <a:schemeClr val="accent6"/>
                  </a:solidFill>
                  <a:latin typeface="Calibri" panose="020F0502020204030204"/>
                </a:rPr>
                <a:t>First model used</a:t>
              </a: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Prominence not fully explainable 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59" name="Connettore a gomito 58">
            <a:extLst>
              <a:ext uri="{FF2B5EF4-FFF2-40B4-BE49-F238E27FC236}">
                <a16:creationId xmlns:a16="http://schemas.microsoft.com/office/drawing/2014/main" id="{D793DF37-758E-F013-2C5C-1CCE92D2121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77277" y="1945465"/>
            <a:ext cx="603002" cy="20689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Connettore a gomito 63">
            <a:extLst>
              <a:ext uri="{FF2B5EF4-FFF2-40B4-BE49-F238E27FC236}">
                <a16:creationId xmlns:a16="http://schemas.microsoft.com/office/drawing/2014/main" id="{49B15BAB-D310-9E21-9FA6-F2491F930BA9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577277" y="3185826"/>
            <a:ext cx="603002" cy="828543"/>
          </a:xfrm>
          <a:prstGeom prst="bentConnector3">
            <a:avLst>
              <a:gd name="adj1" fmla="val 7274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nettore a gomito 66">
            <a:extLst>
              <a:ext uri="{FF2B5EF4-FFF2-40B4-BE49-F238E27FC236}">
                <a16:creationId xmlns:a16="http://schemas.microsoft.com/office/drawing/2014/main" id="{B1288C4F-528F-79D6-713D-DAFA8F9AC07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577277" y="4014369"/>
            <a:ext cx="582312" cy="1049110"/>
          </a:xfrm>
          <a:prstGeom prst="bentConnector3">
            <a:avLst>
              <a:gd name="adj1" fmla="val 50000"/>
            </a:avLst>
          </a:prstGeom>
          <a:ln>
            <a:solidFill>
              <a:srgbClr val="BEA3EF">
                <a:alpha val="9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578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A20E1-A2EE-3BA2-E20F-42F77DA2C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01017-BD9B-E506-CC30-CE028338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2: what if LOPOCV is performed?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D60FC1-2F35-C277-6BBE-785E73CD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33</a:t>
            </a:fld>
            <a:endParaRPr lang="en-US"/>
          </a:p>
        </p:txBody>
      </p:sp>
      <p:pic>
        <p:nvPicPr>
          <p:cNvPr id="11" name="Immagine 10" descr="Immagine che contiene schermata, testo, quadrato, Rettangolo&#10;&#10;Descrizione generata automaticamente">
            <a:extLst>
              <a:ext uri="{FF2B5EF4-FFF2-40B4-BE49-F238E27FC236}">
                <a16:creationId xmlns:a16="http://schemas.microsoft.com/office/drawing/2014/main" id="{7D5F2744-75C6-CA09-199C-CDE6C134C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6"/>
          <a:stretch/>
        </p:blipFill>
        <p:spPr>
          <a:xfrm>
            <a:off x="4882238" y="1860460"/>
            <a:ext cx="6071514" cy="2918092"/>
          </a:xfrm>
          <a:prstGeom prst="rect">
            <a:avLst/>
          </a:prstGeom>
        </p:spPr>
      </p:pic>
      <p:sp>
        <p:nvSpPr>
          <p:cNvPr id="27" name="Rettangolo 26">
            <a:extLst>
              <a:ext uri="{FF2B5EF4-FFF2-40B4-BE49-F238E27FC236}">
                <a16:creationId xmlns:a16="http://schemas.microsoft.com/office/drawing/2014/main" id="{EC6BDD00-C8B6-0A5A-43EE-8538A5CC49BC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4281787-DE27-39D9-7D98-2990E5070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65" y="1504120"/>
            <a:ext cx="3866529" cy="4154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Instead of using a train/test split, one could try to match the inter-subject variability by using a </a:t>
            </a:r>
            <a:r>
              <a:rPr lang="en-US" sz="1200" b="1" dirty="0"/>
              <a:t>Leave One Patient Out Cross Validation </a:t>
            </a:r>
            <a:r>
              <a:rPr lang="en-US" sz="1200" dirty="0"/>
              <a:t>technique.</a:t>
            </a:r>
          </a:p>
          <a:p>
            <a:r>
              <a:rPr lang="en-US" sz="1200" dirty="0"/>
              <a:t>Iteratively, each patient is the test set while the others act as train set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200" dirty="0"/>
              <a:t>The CM and the metrics summary are reported on the right.</a:t>
            </a:r>
          </a:p>
          <a:p>
            <a:r>
              <a:rPr lang="en-US" sz="1200" dirty="0"/>
              <a:t>Metrics are comparable with the ones obtained with train/test split</a:t>
            </a:r>
          </a:p>
          <a:p>
            <a:pPr marL="0" indent="0">
              <a:buNone/>
            </a:pPr>
            <a:r>
              <a:rPr lang="en-US" sz="1200" dirty="0"/>
              <a:t>In addition, respect to train/test split, this strategy allow to check the number of </a:t>
            </a:r>
            <a:r>
              <a:rPr lang="en-US" sz="1200" b="1" dirty="0"/>
              <a:t>misclassified</a:t>
            </a:r>
            <a:r>
              <a:rPr lang="en-US" sz="1200" dirty="0"/>
              <a:t> </a:t>
            </a:r>
            <a:r>
              <a:rPr lang="en-US" sz="1200" b="1" dirty="0"/>
              <a:t>signals</a:t>
            </a:r>
            <a:r>
              <a:rPr lang="en-US" sz="1200" dirty="0"/>
              <a:t> </a:t>
            </a:r>
            <a:r>
              <a:rPr lang="en-US" sz="1200" b="1" dirty="0"/>
              <a:t>for</a:t>
            </a:r>
            <a:r>
              <a:rPr lang="en-US" sz="1200" dirty="0"/>
              <a:t> </a:t>
            </a:r>
            <a:r>
              <a:rPr lang="en-US" sz="1200" b="1" dirty="0"/>
              <a:t>each</a:t>
            </a:r>
            <a:r>
              <a:rPr lang="en-US" sz="1200" dirty="0"/>
              <a:t> </a:t>
            </a:r>
            <a:r>
              <a:rPr lang="en-US" sz="1200" b="1" dirty="0"/>
              <a:t>subject</a:t>
            </a:r>
            <a:r>
              <a:rPr lang="en-US" sz="1200" dirty="0"/>
              <a:t> and for each class.</a:t>
            </a:r>
          </a:p>
          <a:p>
            <a:r>
              <a:rPr lang="en-US" sz="1200" dirty="0"/>
              <a:t>Seems that some subjects carry the greatest number of misclassifications (1,3,4,6) from MAP A to MAP B</a:t>
            </a:r>
          </a:p>
          <a:p>
            <a:r>
              <a:rPr lang="en-US" sz="1200" dirty="0"/>
              <a:t>Moreover, same subjects have the highest rate of misclassification from MAP A to MAP C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298227-2F28-8C10-128F-0C787E351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3469" y="1606160"/>
            <a:ext cx="3398523" cy="291809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C893A85-1B95-B1F2-83DB-7B181F369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994" y="1952156"/>
            <a:ext cx="3525737" cy="278626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5C61896-0155-0E52-054E-72F8007858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7340" y="1603466"/>
            <a:ext cx="7332253" cy="3106308"/>
          </a:xfrm>
          <a:prstGeom prst="rect">
            <a:avLst/>
          </a:prstGeo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440CA05B-5B14-C4A9-0834-B62FF40E0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E04A8B2-8E32-A486-CAEE-0FC7E7B15AF8}"/>
              </a:ext>
            </a:extLst>
          </p:cNvPr>
          <p:cNvSpPr/>
          <p:nvPr/>
        </p:nvSpPr>
        <p:spPr>
          <a:xfrm>
            <a:off x="5730062" y="2466186"/>
            <a:ext cx="975965" cy="7596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AE1E4B0-3872-7BD0-2893-C09DB9FE50E5}"/>
              </a:ext>
            </a:extLst>
          </p:cNvPr>
          <p:cNvSpPr/>
          <p:nvPr/>
        </p:nvSpPr>
        <p:spPr>
          <a:xfrm>
            <a:off x="6749898" y="2466186"/>
            <a:ext cx="975965" cy="7596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10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6DF8E-F42D-5422-CA3B-CBFF0CA4E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32CADB-B39B-B93D-1756-80002DDE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3A: spaghetti plot of sub 1,3 MAP 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8F762B-BBAE-D8B9-D19B-D9270B96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3609EFB-059B-F4EA-A1A3-CBA4E08B3791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C5DFD21A-6024-F760-67C6-E42D77E6AA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4" name="Immagine 13" descr="Immagine che contiene linea, diagramma, Parallelo&#10;&#10;Descrizione generata automaticamente">
            <a:extLst>
              <a:ext uri="{FF2B5EF4-FFF2-40B4-BE49-F238E27FC236}">
                <a16:creationId xmlns:a16="http://schemas.microsoft.com/office/drawing/2014/main" id="{893F3C3D-8B94-772F-C4CD-02D8AACB3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1" t="4269" r="8049" b="4269"/>
          <a:stretch/>
        </p:blipFill>
        <p:spPr>
          <a:xfrm>
            <a:off x="381816" y="1800094"/>
            <a:ext cx="5714184" cy="3257812"/>
          </a:xfrm>
          <a:prstGeom prst="rect">
            <a:avLst/>
          </a:prstGeom>
        </p:spPr>
      </p:pic>
      <p:pic>
        <p:nvPicPr>
          <p:cNvPr id="16" name="Immagine 15" descr="Immagine che contiene linea, diagramma, Parallelo&#10;&#10;Descrizione generata automaticamente">
            <a:extLst>
              <a:ext uri="{FF2B5EF4-FFF2-40B4-BE49-F238E27FC236}">
                <a16:creationId xmlns:a16="http://schemas.microsoft.com/office/drawing/2014/main" id="{BAC67F70-ACC7-0F74-3E7B-6D2F375FD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0" t="3539" r="8800" b="5146"/>
          <a:stretch/>
        </p:blipFill>
        <p:spPr>
          <a:xfrm>
            <a:off x="6248400" y="1812745"/>
            <a:ext cx="5714184" cy="3245161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47240800-D647-AE60-9494-37DE6A6F1E9B}"/>
              </a:ext>
            </a:extLst>
          </p:cNvPr>
          <p:cNvSpPr/>
          <p:nvPr/>
        </p:nvSpPr>
        <p:spPr>
          <a:xfrm>
            <a:off x="2264936" y="1812745"/>
            <a:ext cx="233449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After Alignment sub 1 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F5B355AF-FF68-73FC-40BD-E9622C2E8B40}"/>
              </a:ext>
            </a:extLst>
          </p:cNvPr>
          <p:cNvSpPr/>
          <p:nvPr/>
        </p:nvSpPr>
        <p:spPr>
          <a:xfrm>
            <a:off x="8123192" y="1828439"/>
            <a:ext cx="233449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After Alignment sub 3 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DDBB6DDC-24D5-D41E-C7C2-2F987BDD8F42}"/>
              </a:ext>
            </a:extLst>
          </p:cNvPr>
          <p:cNvSpPr txBox="1">
            <a:spLocks/>
          </p:cNvSpPr>
          <p:nvPr/>
        </p:nvSpPr>
        <p:spPr>
          <a:xfrm>
            <a:off x="725208" y="5070557"/>
            <a:ext cx="5413949" cy="1103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Misclassification due to presence of peaks into the ventricular part of the signal</a:t>
            </a:r>
          </a:p>
          <a:p>
            <a:r>
              <a:rPr lang="en-US" sz="1600" dirty="0"/>
              <a:t>Or due to edge peaks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72059AE-8AE0-8295-0E0F-889E6CBCB07C}"/>
              </a:ext>
            </a:extLst>
          </p:cNvPr>
          <p:cNvSpPr/>
          <p:nvPr/>
        </p:nvSpPr>
        <p:spPr>
          <a:xfrm>
            <a:off x="3127248" y="2117545"/>
            <a:ext cx="612648" cy="1311455"/>
          </a:xfrm>
          <a:prstGeom prst="rect">
            <a:avLst/>
          </a:prstGeom>
          <a:solidFill>
            <a:srgbClr val="F0AC3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212F432D-12CD-1B80-1AA4-185B521894D8}"/>
              </a:ext>
            </a:extLst>
          </p:cNvPr>
          <p:cNvSpPr/>
          <p:nvPr/>
        </p:nvSpPr>
        <p:spPr>
          <a:xfrm>
            <a:off x="4459224" y="2269944"/>
            <a:ext cx="1548384" cy="1817424"/>
          </a:xfrm>
          <a:prstGeom prst="rect">
            <a:avLst/>
          </a:prstGeom>
          <a:solidFill>
            <a:srgbClr val="F0AC3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534244C8-51EC-DB5A-A59C-2A533B0A1B0F}"/>
              </a:ext>
            </a:extLst>
          </p:cNvPr>
          <p:cNvSpPr txBox="1">
            <a:spLocks/>
          </p:cNvSpPr>
          <p:nvPr/>
        </p:nvSpPr>
        <p:spPr>
          <a:xfrm>
            <a:off x="6549120" y="5057906"/>
            <a:ext cx="5413949" cy="1103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Misclassification due to presence of peaks into the ventricular part of the signal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B92AC94B-27D2-7B34-B8D5-71C7414CF82A}"/>
              </a:ext>
            </a:extLst>
          </p:cNvPr>
          <p:cNvSpPr/>
          <p:nvPr/>
        </p:nvSpPr>
        <p:spPr>
          <a:xfrm>
            <a:off x="8949770" y="2284117"/>
            <a:ext cx="612648" cy="1821393"/>
          </a:xfrm>
          <a:prstGeom prst="rect">
            <a:avLst/>
          </a:prstGeom>
          <a:solidFill>
            <a:srgbClr val="F0AC3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9348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C1143-466D-CF3B-9090-F9D2FA1C9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47F160-3014-6996-211E-EAE766EE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3B: spaghetti plot of sub 4,6 MAP 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9AA1BF-24D5-DFB0-030B-6A0B28BC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35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C00E8DB-C9E5-0E10-044C-58B6EBB4A76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A47267D8-099F-E5D1-5F0B-B2D07D61EE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0E0EFE8B-F340-EA1D-379D-F03A15B40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9" t="3127" r="7382" b="4530"/>
          <a:stretch/>
        </p:blipFill>
        <p:spPr>
          <a:xfrm>
            <a:off x="381816" y="1812745"/>
            <a:ext cx="5714184" cy="324516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ECC9897-5371-31F3-6108-1181D3DE6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r="4805"/>
          <a:stretch/>
        </p:blipFill>
        <p:spPr>
          <a:xfrm>
            <a:off x="6248400" y="1812745"/>
            <a:ext cx="5714184" cy="3245161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9949E6CF-B3F0-A4CB-1CD3-129A4C922E90}"/>
              </a:ext>
            </a:extLst>
          </p:cNvPr>
          <p:cNvSpPr/>
          <p:nvPr/>
        </p:nvSpPr>
        <p:spPr>
          <a:xfrm>
            <a:off x="2264936" y="1812745"/>
            <a:ext cx="233449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After Alignment sub 4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902FFC0-2F38-AD88-D4D0-8D975FFB9B53}"/>
              </a:ext>
            </a:extLst>
          </p:cNvPr>
          <p:cNvSpPr/>
          <p:nvPr/>
        </p:nvSpPr>
        <p:spPr>
          <a:xfrm>
            <a:off x="8123192" y="1828439"/>
            <a:ext cx="233449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After Alignment sub 6 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763152FC-FA8A-560F-A22B-577EF45579A4}"/>
              </a:ext>
            </a:extLst>
          </p:cNvPr>
          <p:cNvSpPr txBox="1">
            <a:spLocks/>
          </p:cNvSpPr>
          <p:nvPr/>
        </p:nvSpPr>
        <p:spPr>
          <a:xfrm>
            <a:off x="725208" y="5070557"/>
            <a:ext cx="5413949" cy="1103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Misclassification due to presence of peaks into the ventricular part of the signal</a:t>
            </a:r>
          </a:p>
          <a:p>
            <a:r>
              <a:rPr lang="en-US" sz="1600" dirty="0"/>
              <a:t>Or due to edge peaks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7F164F5-92D0-4A3F-0D9A-01203A4F3CCB}"/>
              </a:ext>
            </a:extLst>
          </p:cNvPr>
          <p:cNvSpPr/>
          <p:nvPr/>
        </p:nvSpPr>
        <p:spPr>
          <a:xfrm>
            <a:off x="4071858" y="2773272"/>
            <a:ext cx="1377966" cy="1311455"/>
          </a:xfrm>
          <a:prstGeom prst="rect">
            <a:avLst/>
          </a:prstGeom>
          <a:solidFill>
            <a:srgbClr val="F0AC3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D96901A-4851-45EC-5EED-B1EB51DA7CDB}"/>
              </a:ext>
            </a:extLst>
          </p:cNvPr>
          <p:cNvSpPr/>
          <p:nvPr/>
        </p:nvSpPr>
        <p:spPr>
          <a:xfrm>
            <a:off x="3072384" y="2749447"/>
            <a:ext cx="603504" cy="1991009"/>
          </a:xfrm>
          <a:prstGeom prst="rect">
            <a:avLst/>
          </a:prstGeom>
          <a:solidFill>
            <a:srgbClr val="F0AC3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FBA0768B-EBC3-7CC9-A291-6D0BBCA3C594}"/>
              </a:ext>
            </a:extLst>
          </p:cNvPr>
          <p:cNvSpPr txBox="1">
            <a:spLocks/>
          </p:cNvSpPr>
          <p:nvPr/>
        </p:nvSpPr>
        <p:spPr>
          <a:xfrm>
            <a:off x="6723157" y="5070557"/>
            <a:ext cx="5413949" cy="1103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Misclassification due to presence of peaks into the ventricular part of the signal</a:t>
            </a:r>
          </a:p>
          <a:p>
            <a:r>
              <a:rPr lang="en-US" sz="1600" dirty="0"/>
              <a:t>Or due to edge peaks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1EC1986-BD46-77AA-D535-C63562261FEB}"/>
              </a:ext>
            </a:extLst>
          </p:cNvPr>
          <p:cNvSpPr/>
          <p:nvPr/>
        </p:nvSpPr>
        <p:spPr>
          <a:xfrm>
            <a:off x="11157909" y="2246120"/>
            <a:ext cx="603505" cy="1758952"/>
          </a:xfrm>
          <a:prstGeom prst="rect">
            <a:avLst/>
          </a:prstGeom>
          <a:solidFill>
            <a:srgbClr val="F0AC3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064F835-CDE3-7757-A5CB-E2EBE97DA88A}"/>
              </a:ext>
            </a:extLst>
          </p:cNvPr>
          <p:cNvSpPr/>
          <p:nvPr/>
        </p:nvSpPr>
        <p:spPr>
          <a:xfrm>
            <a:off x="8819961" y="2246120"/>
            <a:ext cx="603504" cy="1991009"/>
          </a:xfrm>
          <a:prstGeom prst="rect">
            <a:avLst/>
          </a:prstGeom>
          <a:solidFill>
            <a:srgbClr val="F0AC3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3738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AFEDB-F0C6-0CF5-08C0-D0CF4F875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7A9C7D-E10E-117A-A1A0-B52E8B06F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4: What if ventricular phase is limited?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5D8B5E-F26A-1D3D-57D5-25014B10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36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1829765-5D7F-301C-147B-F8CA2FBA539A}"/>
              </a:ext>
            </a:extLst>
          </p:cNvPr>
          <p:cNvSpPr txBox="1">
            <a:spLocks/>
          </p:cNvSpPr>
          <p:nvPr/>
        </p:nvSpPr>
        <p:spPr>
          <a:xfrm>
            <a:off x="319339" y="1679311"/>
            <a:ext cx="4602489" cy="379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So far ventricular phase is defined as whatever follows 0.42 seconds, but some signals have evident artifacts from 0.6 seconds 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So, if the ventricular segment is defined as</a:t>
            </a:r>
          </a:p>
          <a:p>
            <a:pPr marL="0" indent="0">
              <a:buNone/>
            </a:pPr>
            <a:r>
              <a:rPr lang="en-US" sz="1400" i="1" dirty="0"/>
              <a:t>Ventricular phase: </a:t>
            </a:r>
            <a:r>
              <a:rPr lang="en-US" sz="1400" i="1" dirty="0">
                <a:solidFill>
                  <a:srgbClr val="7030A0"/>
                </a:solidFill>
              </a:rPr>
              <a:t>abs</a:t>
            </a:r>
            <a:r>
              <a:rPr lang="en-US" sz="1400" i="1" dirty="0"/>
              <a:t>(</a:t>
            </a:r>
            <a:r>
              <a:rPr lang="en-US" sz="1400" i="1" dirty="0">
                <a:solidFill>
                  <a:srgbClr val="00B0F0"/>
                </a:solidFill>
              </a:rPr>
              <a:t>record</a:t>
            </a:r>
            <a:r>
              <a:rPr lang="en-US" sz="1400" i="1" dirty="0"/>
              <a:t>[t=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400" i="1" dirty="0"/>
              <a:t> : t=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0.60</a:t>
            </a:r>
            <a:r>
              <a:rPr lang="en-US" sz="1400" i="1" dirty="0"/>
              <a:t> ])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would performance increase?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There are some improvements </a:t>
            </a:r>
            <a:r>
              <a:rPr lang="en-US" sz="1600" dirty="0"/>
              <a:t>quantifiable with CM, performance metrics and, using LOPOCV,  table of misclassified signals for each subject.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1600" dirty="0"/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DD4F8AAA-9220-01D3-DAFC-FC57694BA4AA}"/>
              </a:ext>
            </a:extLst>
          </p:cNvPr>
          <p:cNvGrpSpPr/>
          <p:nvPr/>
        </p:nvGrpSpPr>
        <p:grpSpPr>
          <a:xfrm>
            <a:off x="5614540" y="1679311"/>
            <a:ext cx="5714184" cy="3245161"/>
            <a:chOff x="5614540" y="1679311"/>
            <a:chExt cx="5714184" cy="3245161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095B4A2C-1DAA-90DA-5EAA-C3512E5D8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9" t="3127" r="7382" b="4530"/>
            <a:stretch/>
          </p:blipFill>
          <p:spPr>
            <a:xfrm>
              <a:off x="5614540" y="1679311"/>
              <a:ext cx="5714184" cy="3245161"/>
            </a:xfrm>
            <a:prstGeom prst="rect">
              <a:avLst/>
            </a:prstGeom>
          </p:spPr>
        </p:pic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73284FB6-A866-2D5B-66A4-0025C506DE3E}"/>
                </a:ext>
              </a:extLst>
            </p:cNvPr>
            <p:cNvSpPr/>
            <p:nvPr/>
          </p:nvSpPr>
          <p:spPr>
            <a:xfrm>
              <a:off x="7497660" y="1679311"/>
              <a:ext cx="2334495" cy="304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After Alignment sub 4 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CDCD65F6-6AC0-C456-F85B-48B6017C535E}"/>
              </a:ext>
            </a:extLst>
          </p:cNvPr>
          <p:cNvGrpSpPr/>
          <p:nvPr/>
        </p:nvGrpSpPr>
        <p:grpSpPr>
          <a:xfrm>
            <a:off x="9046464" y="2054352"/>
            <a:ext cx="2154935" cy="2548128"/>
            <a:chOff x="9046464" y="2054352"/>
            <a:chExt cx="2154935" cy="2548128"/>
          </a:xfrm>
        </p:grpSpPr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0899A608-B2FC-0926-3A52-562D6CD99AB8}"/>
                </a:ext>
              </a:extLst>
            </p:cNvPr>
            <p:cNvCxnSpPr/>
            <p:nvPr/>
          </p:nvCxnSpPr>
          <p:spPr>
            <a:xfrm flipV="1">
              <a:off x="9046464" y="2054352"/>
              <a:ext cx="0" cy="2548128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Segno di moltiplicazione 9">
              <a:extLst>
                <a:ext uri="{FF2B5EF4-FFF2-40B4-BE49-F238E27FC236}">
                  <a16:creationId xmlns:a16="http://schemas.microsoft.com/office/drawing/2014/main" id="{0D80A999-07E7-4726-4F82-685CE966E1B4}"/>
                </a:ext>
              </a:extLst>
            </p:cNvPr>
            <p:cNvSpPr/>
            <p:nvPr/>
          </p:nvSpPr>
          <p:spPr>
            <a:xfrm>
              <a:off x="9172248" y="2710579"/>
              <a:ext cx="2029151" cy="1182624"/>
            </a:xfrm>
            <a:prstGeom prst="mathMultiply">
              <a:avLst>
                <a:gd name="adj1" fmla="val 954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18947EDF-12ED-FC6A-F22E-DA4B5DB43222}"/>
              </a:ext>
            </a:extLst>
          </p:cNvPr>
          <p:cNvGrpSpPr/>
          <p:nvPr/>
        </p:nvGrpSpPr>
        <p:grpSpPr>
          <a:xfrm>
            <a:off x="5382269" y="1518594"/>
            <a:ext cx="6178726" cy="4749217"/>
            <a:chOff x="5149998" y="1495040"/>
            <a:chExt cx="6178726" cy="4749217"/>
          </a:xfrm>
        </p:grpSpPr>
        <p:pic>
          <p:nvPicPr>
            <p:cNvPr id="15" name="Immagine 14" descr="Immagine che contiene testo, schermata, diagramma, numero&#10;&#10;Descrizione generata automaticamente">
              <a:extLst>
                <a:ext uri="{FF2B5EF4-FFF2-40B4-BE49-F238E27FC236}">
                  <a16:creationId xmlns:a16="http://schemas.microsoft.com/office/drawing/2014/main" id="{0C097E57-705C-FE2B-91BE-8F5D5CD75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998" y="1495040"/>
              <a:ext cx="2860145" cy="2455822"/>
            </a:xfrm>
            <a:prstGeom prst="rect">
              <a:avLst/>
            </a:prstGeom>
          </p:spPr>
        </p:pic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4FA8B302-623F-2A90-C37B-3490F3169624}"/>
                </a:ext>
              </a:extLst>
            </p:cNvPr>
            <p:cNvGrpSpPr/>
            <p:nvPr/>
          </p:nvGrpSpPr>
          <p:grpSpPr>
            <a:xfrm>
              <a:off x="8376067" y="1679310"/>
              <a:ext cx="2952657" cy="1971596"/>
              <a:chOff x="8376067" y="1679310"/>
              <a:chExt cx="2952657" cy="1971596"/>
            </a:xfrm>
          </p:grpSpPr>
          <p:pic>
            <p:nvPicPr>
              <p:cNvPr id="17" name="Immagine 16" descr="Immagine che contiene testo, numero, schermata, Carattere&#10;&#10;Descrizione generata automaticamente">
                <a:extLst>
                  <a:ext uri="{FF2B5EF4-FFF2-40B4-BE49-F238E27FC236}">
                    <a16:creationId xmlns:a16="http://schemas.microsoft.com/office/drawing/2014/main" id="{2B52AAAA-D5DE-E349-4AF7-4CC132DBF4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9678"/>
              <a:stretch/>
            </p:blipFill>
            <p:spPr>
              <a:xfrm>
                <a:off x="8376067" y="1679310"/>
                <a:ext cx="2952657" cy="1971596"/>
              </a:xfrm>
              <a:prstGeom prst="rect">
                <a:avLst/>
              </a:prstGeom>
            </p:spPr>
          </p:pic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2C9A7D74-9CB6-59E3-40E0-0740F1504154}"/>
                  </a:ext>
                </a:extLst>
              </p:cNvPr>
              <p:cNvSpPr/>
              <p:nvPr/>
            </p:nvSpPr>
            <p:spPr>
              <a:xfrm>
                <a:off x="9193531" y="2609850"/>
                <a:ext cx="1550127" cy="281940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DF3C4F72-FC58-78C3-F76F-5EF96D66A330}"/>
                </a:ext>
              </a:extLst>
            </p:cNvPr>
            <p:cNvGrpSpPr/>
            <p:nvPr/>
          </p:nvGrpSpPr>
          <p:grpSpPr>
            <a:xfrm>
              <a:off x="5518975" y="3999832"/>
              <a:ext cx="5714184" cy="2244425"/>
              <a:chOff x="5518975" y="3999832"/>
              <a:chExt cx="5714184" cy="2244425"/>
            </a:xfrm>
          </p:grpSpPr>
          <p:pic>
            <p:nvPicPr>
              <p:cNvPr id="21" name="Immagine 20" descr="Immagine che contiene testo, numero, Carattere, linea&#10;&#10;Descrizione generata automaticamente">
                <a:extLst>
                  <a:ext uri="{FF2B5EF4-FFF2-40B4-BE49-F238E27FC236}">
                    <a16:creationId xmlns:a16="http://schemas.microsoft.com/office/drawing/2014/main" id="{51D128B9-8952-CDB4-902D-76D696E61D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286"/>
              <a:stretch/>
            </p:blipFill>
            <p:spPr>
              <a:xfrm>
                <a:off x="5518975" y="3999832"/>
                <a:ext cx="5714184" cy="2244425"/>
              </a:xfrm>
              <a:prstGeom prst="rect">
                <a:avLst/>
              </a:prstGeom>
            </p:spPr>
          </p:pic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1095582D-9B4E-0FCF-5638-0214E1ADBC16}"/>
                  </a:ext>
                </a:extLst>
              </p:cNvPr>
              <p:cNvSpPr/>
              <p:nvPr/>
            </p:nvSpPr>
            <p:spPr>
              <a:xfrm>
                <a:off x="6368576" y="4973442"/>
                <a:ext cx="799304" cy="281940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17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21ACA-499E-C192-2C10-C2838AA43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BF3C80-69DE-C40F-1DBD-1577B753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5: are peaks subject specific?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E718B6-60D7-2E61-5C2A-704A0312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37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78CBD7F-8FD3-B4F3-21A3-6F40F84635E5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602489" cy="379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By evaluating the ratio between the atrial peak and the ventricular peak one could try to find out if there are differences between MAP A and MAP B into this feature.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From boxplots seems that this feature could be slightly discriminative, even if a certain grade of overlap can be recognized.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Such fact suggest that the ratio between peaks might be subject specific.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6" name="Immagine 5" descr="Immagine che contiene testo, schermata, diagramma, schermo&#10;&#10;Descrizione generata automaticamente">
            <a:extLst>
              <a:ext uri="{FF2B5EF4-FFF2-40B4-BE49-F238E27FC236}">
                <a16:creationId xmlns:a16="http://schemas.microsoft.com/office/drawing/2014/main" id="{9CBDFECC-B721-94C1-6C0A-6DD8B05DE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55" y="1506527"/>
            <a:ext cx="5535872" cy="4098745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7E5A234-0DD7-7CC9-0414-043840BB146C}"/>
              </a:ext>
            </a:extLst>
          </p:cNvPr>
          <p:cNvCxnSpPr/>
          <p:nvPr/>
        </p:nvCxnSpPr>
        <p:spPr>
          <a:xfrm>
            <a:off x="6601968" y="4956048"/>
            <a:ext cx="3380232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77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building a heuristic classifier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11332464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So far: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 filtering pipeline has been proposed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Data have been aligned respect to a common point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Data have been cleaned from misleading signals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Now it’s possible to proceed with building a Heuristic Classifier.</a:t>
            </a:r>
            <a:endParaRPr lang="en-US" sz="1800" b="1" i="1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8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0037A-6348-A530-4DFE-06EFCF033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DDA5B0-F3C6-2136-8714-EDAFD908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building a heuristic classifier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495740-A668-293E-9C22-3C707D633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11332464" cy="47225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1800" i="1" dirty="0"/>
              <a:t>Which model could act as baseline for building and comparing any other one?</a:t>
            </a:r>
          </a:p>
          <a:p>
            <a:r>
              <a:rPr lang="en-US" sz="1600" dirty="0"/>
              <a:t>In literature there’s no evidence of AVNRT roving signals classification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/>
                </a:solidFill>
              </a:rPr>
              <a:t>Proposed solution</a:t>
            </a:r>
          </a:p>
          <a:p>
            <a:pPr marL="0" indent="0">
              <a:buNone/>
            </a:pPr>
            <a:r>
              <a:rPr lang="en-US" sz="1800" dirty="0"/>
              <a:t>So, a first classifier, which could cover this role, could be a </a:t>
            </a:r>
            <a:r>
              <a:rPr lang="en-US" sz="1800" i="1" dirty="0"/>
              <a:t>heuristic one based on prior information on these signals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Aim</a:t>
            </a:r>
          </a:p>
          <a:p>
            <a:pPr marL="0" indent="0">
              <a:buNone/>
            </a:pPr>
            <a:r>
              <a:rPr lang="en-US" sz="1800" dirty="0"/>
              <a:t>Building </a:t>
            </a:r>
            <a:r>
              <a:rPr lang="en-US" sz="1800" i="1" dirty="0"/>
              <a:t>a logical set of rules to classify roving signals </a:t>
            </a:r>
            <a:r>
              <a:rPr lang="en-US" sz="1800" dirty="0"/>
              <a:t>exploiting the prior on them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B8B43B-EFFA-B5AA-E02E-D0D4ECCC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6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220C-2C75-2D98-9247-405241B2A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CB8EB-3A08-03DF-ED3E-B54F9A7F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39B339-C9EC-F072-6879-36C2A194D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 preparation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Appendices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474399-41D3-67D6-CF84-BF6D7927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5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40FB72A-675B-B382-B2F5-35EC1C2C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A: indifferent</a:t>
            </a:r>
          </a:p>
          <a:p>
            <a:r>
              <a:rPr lang="en-US" sz="1600" dirty="0"/>
              <a:t>Atrial wave amplitude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F209100-3FA5-D5B7-8390-52437897A019}"/>
              </a:ext>
            </a:extLst>
          </p:cNvPr>
          <p:cNvSpPr txBox="1">
            <a:spLocks/>
          </p:cNvSpPr>
          <p:nvPr/>
        </p:nvSpPr>
        <p:spPr>
          <a:xfrm>
            <a:off x="3838686" y="1606158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B: effective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475AA3-6433-322D-FC19-827C7680D919}"/>
              </a:ext>
            </a:extLst>
          </p:cNvPr>
          <p:cNvSpPr txBox="1">
            <a:spLocks/>
          </p:cNvSpPr>
          <p:nvPr/>
        </p:nvSpPr>
        <p:spPr>
          <a:xfrm>
            <a:off x="7951691" y="1606158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C: dangerous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71CA-091D-8D17-60F4-4B8742BF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F3C9B9-88BC-0749-65B1-C16C428D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8B3DA8-EAD9-287F-5885-423864A8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42484DC-BF68-DE90-9F1E-F313731441CD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4B8810-4705-6E18-E32D-986A62ECBAD6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ED05BED-8EAB-5137-317F-BA837EA8A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</a:t>
            </a:r>
          </a:p>
          <a:p>
            <a:r>
              <a:rPr lang="en-US" sz="1600" dirty="0"/>
              <a:t>Atrial wave amplitude 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2181B064-E7D4-34F3-E109-621D2B621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" t="5147" r="8275" b="7629"/>
          <a:stretch/>
        </p:blipFill>
        <p:spPr>
          <a:xfrm>
            <a:off x="3706582" y="1554154"/>
            <a:ext cx="8253769" cy="4471416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1175995-E917-D3B0-1B64-853EBB2724E7}"/>
              </a:ext>
            </a:extLst>
          </p:cNvPr>
          <p:cNvSpPr/>
          <p:nvPr/>
        </p:nvSpPr>
        <p:spPr>
          <a:xfrm>
            <a:off x="6723157" y="1728216"/>
            <a:ext cx="317723" cy="61112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C98FEC-7A17-423C-FD7E-DA332B0D524E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EAD5EE6-EE40-A586-9A58-55822E13AF5A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5819816-0D0B-1DF5-3615-8A57A656880C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BC3BF40-FD9A-9FD0-3712-10CC6D8188B8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9171D073-CFEA-CF0C-9230-63CE57E9006D}"/>
              </a:ext>
            </a:extLst>
          </p:cNvPr>
          <p:cNvGrpSpPr/>
          <p:nvPr/>
        </p:nvGrpSpPr>
        <p:grpSpPr>
          <a:xfrm>
            <a:off x="352406" y="2843784"/>
            <a:ext cx="3022891" cy="1010532"/>
            <a:chOff x="352406" y="2843784"/>
            <a:chExt cx="3022891" cy="1010532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A41AF98E-AFD0-7BB4-D65C-3AB74571168F}"/>
                </a:ext>
              </a:extLst>
            </p:cNvPr>
            <p:cNvSpPr/>
            <p:nvPr/>
          </p:nvSpPr>
          <p:spPr>
            <a:xfrm>
              <a:off x="838200" y="2843784"/>
              <a:ext cx="2051304" cy="868680"/>
            </a:xfrm>
            <a:prstGeom prst="round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Segnaposto contenuto 2">
              <a:extLst>
                <a:ext uri="{FF2B5EF4-FFF2-40B4-BE49-F238E27FC236}">
                  <a16:creationId xmlns:a16="http://schemas.microsoft.com/office/drawing/2014/main" id="{008B64C1-CD6B-0392-14DD-CD2BC41F8C45}"/>
                </a:ext>
              </a:extLst>
            </p:cNvPr>
            <p:cNvSpPr txBox="1">
              <a:spLocks/>
            </p:cNvSpPr>
            <p:nvPr/>
          </p:nvSpPr>
          <p:spPr>
            <a:xfrm>
              <a:off x="352406" y="3733663"/>
              <a:ext cx="3022891" cy="1206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rgbClr val="0070C0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48D73DA-5324-38E2-69C0-67312D46F6AC}"/>
              </a:ext>
            </a:extLst>
          </p:cNvPr>
          <p:cNvSpPr/>
          <p:nvPr/>
        </p:nvSpPr>
        <p:spPr>
          <a:xfrm>
            <a:off x="883600" y="1920641"/>
            <a:ext cx="2711805" cy="418699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842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C7E76-E560-A479-5409-891CDF5D5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52EC4-0AF3-9656-5F8F-CA0444B0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6A3B49-70C2-B552-9E95-BCA4FB4A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57A0B2C-89F6-3C80-1AB8-DBE0F0526813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93CB5A-4AD4-8675-11D8-8993E21177F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1921156-8A64-0A57-F895-95FBBC208F0C}"/>
              </a:ext>
            </a:extLst>
          </p:cNvPr>
          <p:cNvSpPr txBox="1">
            <a:spLocks/>
          </p:cNvSpPr>
          <p:nvPr/>
        </p:nvSpPr>
        <p:spPr>
          <a:xfrm>
            <a:off x="434581" y="1630404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3BF51144-4BFF-5ECF-9FC8-C68DCD5AB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3393" r="8800" b="7191"/>
          <a:stretch/>
        </p:blipFill>
        <p:spPr>
          <a:xfrm>
            <a:off x="4311636" y="1590326"/>
            <a:ext cx="7774908" cy="4392464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2633A52-D0A1-3417-2BA8-57F3892CDE82}"/>
              </a:ext>
            </a:extLst>
          </p:cNvPr>
          <p:cNvSpPr/>
          <p:nvPr/>
        </p:nvSpPr>
        <p:spPr>
          <a:xfrm>
            <a:off x="8162544" y="1837736"/>
            <a:ext cx="448056" cy="59283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C3A4545-0148-D9B0-195C-CD09A817A63B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45952DA-9687-46EF-C0F5-6979D55C2EAF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CS 3-4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3F0CA4A-52C3-CBAA-AB31-D7E79CE55DB8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</a:t>
            </a:r>
            <a:r>
              <a:rPr lang="it-IT" b="1" dirty="0" err="1">
                <a:solidFill>
                  <a:schemeClr val="tx1"/>
                </a:solidFill>
              </a:rPr>
              <a:t>aVF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343F6F1-5CE1-F587-01CC-8B9C47CD105A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V1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4459F1F-4E25-3F5A-069F-C3417CE08984}"/>
              </a:ext>
            </a:extLst>
          </p:cNvPr>
          <p:cNvGrpSpPr/>
          <p:nvPr/>
        </p:nvGrpSpPr>
        <p:grpSpPr>
          <a:xfrm>
            <a:off x="50292" y="1980839"/>
            <a:ext cx="4185712" cy="1091791"/>
            <a:chOff x="50292" y="1980839"/>
            <a:chExt cx="4185712" cy="1091791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C6C5F3A1-C1F5-2F0B-8AFD-334B74EE0CF2}"/>
                </a:ext>
              </a:extLst>
            </p:cNvPr>
            <p:cNvSpPr/>
            <p:nvPr/>
          </p:nvSpPr>
          <p:spPr>
            <a:xfrm>
              <a:off x="685800" y="1980839"/>
              <a:ext cx="3550204" cy="881233"/>
            </a:xfrm>
            <a:prstGeom prst="round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Segnaposto contenuto 2">
              <a:extLst>
                <a:ext uri="{FF2B5EF4-FFF2-40B4-BE49-F238E27FC236}">
                  <a16:creationId xmlns:a16="http://schemas.microsoft.com/office/drawing/2014/main" id="{F1C2618D-B2C9-D66F-F486-AF330F7DCCE0}"/>
                </a:ext>
              </a:extLst>
            </p:cNvPr>
            <p:cNvSpPr txBox="1">
              <a:spLocks/>
            </p:cNvSpPr>
            <p:nvPr/>
          </p:nvSpPr>
          <p:spPr>
            <a:xfrm>
              <a:off x="50292" y="2846586"/>
              <a:ext cx="3904487" cy="2260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chemeClr val="accent6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552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5207</TotalTime>
  <Words>2496</Words>
  <Application>Microsoft Office PowerPoint</Application>
  <PresentationFormat>Widescreen</PresentationFormat>
  <Paragraphs>497</Paragraphs>
  <Slides>37</Slides>
  <Notes>36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3" baseType="lpstr">
      <vt:lpstr>Aptos</vt:lpstr>
      <vt:lpstr>Arial</vt:lpstr>
      <vt:lpstr>Calibri</vt:lpstr>
      <vt:lpstr>Cambria Math</vt:lpstr>
      <vt:lpstr>Wingdings</vt:lpstr>
      <vt:lpstr>1_Tema di Office</vt:lpstr>
      <vt:lpstr>Presentazione standard di PowerPoint</vt:lpstr>
      <vt:lpstr>Outline </vt:lpstr>
      <vt:lpstr>Outline </vt:lpstr>
      <vt:lpstr>Why building a heuristic classifier</vt:lpstr>
      <vt:lpstr>Why building a heuristic classifier</vt:lpstr>
      <vt:lpstr>Outline </vt:lpstr>
      <vt:lpstr>Knowledge on roving signals: recap</vt:lpstr>
      <vt:lpstr>Knowledge on roving signals: recap</vt:lpstr>
      <vt:lpstr>Knowledge on roving signals: recap</vt:lpstr>
      <vt:lpstr>Knowledge on roving signals: recap</vt:lpstr>
      <vt:lpstr>Outline </vt:lpstr>
      <vt:lpstr>Data preparation: sub 2 exclusion</vt:lpstr>
      <vt:lpstr>Stratified train/test split</vt:lpstr>
      <vt:lpstr>Outline </vt:lpstr>
      <vt:lpstr>Heuristic classifier: pseudo code</vt:lpstr>
      <vt:lpstr>Code functioning</vt:lpstr>
      <vt:lpstr>His threshold tuning</vt:lpstr>
      <vt:lpstr>Are peaks discriminative?</vt:lpstr>
      <vt:lpstr>Outline </vt:lpstr>
      <vt:lpstr>Heuristic classifier: results on original signals</vt:lpstr>
      <vt:lpstr>Heuristic classifier: results on train set</vt:lpstr>
      <vt:lpstr>Heuristic classifier: results on test set </vt:lpstr>
      <vt:lpstr>Correctly classified example 1</vt:lpstr>
      <vt:lpstr>Correctly classified example 2</vt:lpstr>
      <vt:lpstr>Correctly classified example 3</vt:lpstr>
      <vt:lpstr>Misclassified example 1</vt:lpstr>
      <vt:lpstr>Misclassified example 2</vt:lpstr>
      <vt:lpstr>Misclassified example 3</vt:lpstr>
      <vt:lpstr>Outline </vt:lpstr>
      <vt:lpstr>Conclusions</vt:lpstr>
      <vt:lpstr>Outline </vt:lpstr>
      <vt:lpstr>Appendix 1: have been tried other strategies?</vt:lpstr>
      <vt:lpstr>Appendix 2: what if LOPOCV is performed?</vt:lpstr>
      <vt:lpstr>Appendix 3A: spaghetti plot of sub 1,3 MAP A</vt:lpstr>
      <vt:lpstr>Appendix 3B: spaghetti plot of sub 4,6 MAP A</vt:lpstr>
      <vt:lpstr>Appendix 4: What if ventricular phase is limited?</vt:lpstr>
      <vt:lpstr>Appendix 5: are peaks subject specific?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119</cp:revision>
  <dcterms:created xsi:type="dcterms:W3CDTF">2024-05-22T12:11:36Z</dcterms:created>
  <dcterms:modified xsi:type="dcterms:W3CDTF">2024-11-07T14:35:32Z</dcterms:modified>
</cp:coreProperties>
</file>