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2"/>
  </p:notesMasterIdLst>
  <p:sldIdLst>
    <p:sldId id="573" r:id="rId2"/>
    <p:sldId id="717" r:id="rId3"/>
    <p:sldId id="726" r:id="rId4"/>
    <p:sldId id="632" r:id="rId5"/>
    <p:sldId id="645" r:id="rId6"/>
    <p:sldId id="646" r:id="rId7"/>
    <p:sldId id="647" r:id="rId8"/>
    <p:sldId id="665" r:id="rId9"/>
    <p:sldId id="727" r:id="rId10"/>
    <p:sldId id="652" r:id="rId11"/>
    <p:sldId id="653" r:id="rId12"/>
    <p:sldId id="666" r:id="rId13"/>
    <p:sldId id="668" r:id="rId14"/>
    <p:sldId id="656" r:id="rId15"/>
    <p:sldId id="669" r:id="rId16"/>
    <p:sldId id="728" r:id="rId17"/>
    <p:sldId id="718" r:id="rId18"/>
    <p:sldId id="719" r:id="rId19"/>
    <p:sldId id="729" r:id="rId20"/>
    <p:sldId id="720" r:id="rId21"/>
    <p:sldId id="721" r:id="rId22"/>
    <p:sldId id="722" r:id="rId23"/>
    <p:sldId id="723" r:id="rId24"/>
    <p:sldId id="724" r:id="rId25"/>
    <p:sldId id="730" r:id="rId26"/>
    <p:sldId id="725" r:id="rId27"/>
    <p:sldId id="731" r:id="rId28"/>
    <p:sldId id="638" r:id="rId29"/>
    <p:sldId id="677" r:id="rId30"/>
    <p:sldId id="678" r:id="rId3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17" autoAdjust="0"/>
  </p:normalViewPr>
  <p:slideViewPr>
    <p:cSldViewPr snapToGrid="0">
      <p:cViewPr varScale="1">
        <p:scale>
          <a:sx n="84" d="100"/>
          <a:sy n="84"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1894F-B278-4D96-9594-A030EA633187}" type="datetimeFigureOut">
              <a:rPr lang="it-IT" smtClean="0"/>
              <a:t>06/12/2024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09845-AAA7-4464-9085-F87415E0057E}" type="slidenum">
              <a:rPr lang="it-IT" smtClean="0"/>
              <a:t>‹N›</a:t>
            </a:fld>
            <a:endParaRPr lang="it-IT"/>
          </a:p>
        </p:txBody>
      </p:sp>
    </p:spTree>
    <p:extLst>
      <p:ext uri="{BB962C8B-B14F-4D97-AF65-F5344CB8AC3E}">
        <p14:creationId xmlns:p14="http://schemas.microsoft.com/office/powerpoint/2010/main" val="322917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FBCC5-0F0E-BE98-7449-F272C245092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A610314-6292-1952-6130-D0830E31711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4FF9D09-AD02-6B0B-69A0-7A433270790F}"/>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F3655DBF-A70A-6E84-A95A-898296BF29AC}"/>
              </a:ext>
            </a:extLst>
          </p:cNvPr>
          <p:cNvSpPr>
            <a:spLocks noGrp="1"/>
          </p:cNvSpPr>
          <p:nvPr>
            <p:ph type="sldNum" sz="quarter" idx="5"/>
          </p:nvPr>
        </p:nvSpPr>
        <p:spPr/>
        <p:txBody>
          <a:bodyPr/>
          <a:lstStyle/>
          <a:p>
            <a:fld id="{802E5CB9-2BE2-4860-85EE-BBFABBF2603A}" type="slidenum">
              <a:rPr lang="en-US" smtClean="0"/>
              <a:t>2</a:t>
            </a:fld>
            <a:endParaRPr lang="en-US" dirty="0"/>
          </a:p>
        </p:txBody>
      </p:sp>
    </p:spTree>
    <p:extLst>
      <p:ext uri="{BB962C8B-B14F-4D97-AF65-F5344CB8AC3E}">
        <p14:creationId xmlns:p14="http://schemas.microsoft.com/office/powerpoint/2010/main" val="1102844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3BCE6-CD11-1C68-D2B0-BBE87CE881F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FFC26E5-01FF-29DC-F2CF-444E7AECACE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7A73AAF-C3B5-F0EB-4E6E-F878E9CD223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041A3D1-917C-5095-268B-10E82EC075B7}"/>
              </a:ext>
            </a:extLst>
          </p:cNvPr>
          <p:cNvSpPr>
            <a:spLocks noGrp="1"/>
          </p:cNvSpPr>
          <p:nvPr>
            <p:ph type="sldNum" sz="quarter" idx="5"/>
          </p:nvPr>
        </p:nvSpPr>
        <p:spPr/>
        <p:txBody>
          <a:bodyPr/>
          <a:lstStyle/>
          <a:p>
            <a:fld id="{802E5CB9-2BE2-4860-85EE-BBFABBF2603A}" type="slidenum">
              <a:rPr lang="en-US" smtClean="0"/>
              <a:t>11</a:t>
            </a:fld>
            <a:endParaRPr lang="en-US" dirty="0"/>
          </a:p>
        </p:txBody>
      </p:sp>
    </p:spTree>
    <p:extLst>
      <p:ext uri="{BB962C8B-B14F-4D97-AF65-F5344CB8AC3E}">
        <p14:creationId xmlns:p14="http://schemas.microsoft.com/office/powerpoint/2010/main" val="3714746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5691E-B4F7-FA71-6BD8-330880334AA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DF23462-D200-AE69-CEE6-3EC7081E48E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FBBCE67-F385-1BEE-7D8D-8528AFA62109}"/>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13FD29F-75F1-91EC-04E9-7D386A4A315F}"/>
              </a:ext>
            </a:extLst>
          </p:cNvPr>
          <p:cNvSpPr>
            <a:spLocks noGrp="1"/>
          </p:cNvSpPr>
          <p:nvPr>
            <p:ph type="sldNum" sz="quarter" idx="5"/>
          </p:nvPr>
        </p:nvSpPr>
        <p:spPr/>
        <p:txBody>
          <a:bodyPr/>
          <a:lstStyle/>
          <a:p>
            <a:fld id="{802E5CB9-2BE2-4860-85EE-BBFABBF2603A}" type="slidenum">
              <a:rPr lang="en-US" smtClean="0"/>
              <a:t>12</a:t>
            </a:fld>
            <a:endParaRPr lang="en-US" dirty="0"/>
          </a:p>
        </p:txBody>
      </p:sp>
    </p:spTree>
    <p:extLst>
      <p:ext uri="{BB962C8B-B14F-4D97-AF65-F5344CB8AC3E}">
        <p14:creationId xmlns:p14="http://schemas.microsoft.com/office/powerpoint/2010/main" val="741793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66B2E-A776-868E-82E5-F801A93F92F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91CE43A-EF8A-5DDC-8C88-79E62289307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276448C-E44E-0F56-022E-2F2087FA994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6611429-D0CE-4BEA-221A-15B5AA9C6951}"/>
              </a:ext>
            </a:extLst>
          </p:cNvPr>
          <p:cNvSpPr>
            <a:spLocks noGrp="1"/>
          </p:cNvSpPr>
          <p:nvPr>
            <p:ph type="sldNum" sz="quarter" idx="5"/>
          </p:nvPr>
        </p:nvSpPr>
        <p:spPr/>
        <p:txBody>
          <a:bodyPr/>
          <a:lstStyle/>
          <a:p>
            <a:fld id="{802E5CB9-2BE2-4860-85EE-BBFABBF2603A}" type="slidenum">
              <a:rPr lang="en-US" smtClean="0"/>
              <a:t>13</a:t>
            </a:fld>
            <a:endParaRPr lang="en-US" dirty="0"/>
          </a:p>
        </p:txBody>
      </p:sp>
    </p:spTree>
    <p:extLst>
      <p:ext uri="{BB962C8B-B14F-4D97-AF65-F5344CB8AC3E}">
        <p14:creationId xmlns:p14="http://schemas.microsoft.com/office/powerpoint/2010/main" val="4090740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7028B-8B65-AA07-A4A9-E5D5EC777A5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B07D2AD-4203-5598-C6B4-FC65C6A2B5B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4E5F60D-CF06-DC0C-1D18-F09610B7DFEE}"/>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0634DF5D-BCB1-B70E-A3A7-7CB5FD0DA9F2}"/>
              </a:ext>
            </a:extLst>
          </p:cNvPr>
          <p:cNvSpPr>
            <a:spLocks noGrp="1"/>
          </p:cNvSpPr>
          <p:nvPr>
            <p:ph type="sldNum" sz="quarter" idx="5"/>
          </p:nvPr>
        </p:nvSpPr>
        <p:spPr/>
        <p:txBody>
          <a:bodyPr/>
          <a:lstStyle/>
          <a:p>
            <a:fld id="{802E5CB9-2BE2-4860-85EE-BBFABBF2603A}" type="slidenum">
              <a:rPr lang="en-US" smtClean="0"/>
              <a:t>14</a:t>
            </a:fld>
            <a:endParaRPr lang="en-US" dirty="0"/>
          </a:p>
        </p:txBody>
      </p:sp>
    </p:spTree>
    <p:extLst>
      <p:ext uri="{BB962C8B-B14F-4D97-AF65-F5344CB8AC3E}">
        <p14:creationId xmlns:p14="http://schemas.microsoft.com/office/powerpoint/2010/main" val="2444536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A7C83-3E1D-ECBB-CD9C-12D9755F895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45029D3-A369-0B5E-D450-0168EA063EF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C778C9E-D5F2-E762-E6A7-AC75BFF5D26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A4833AE-F27E-C5AB-39A7-09FFD315A65F}"/>
              </a:ext>
            </a:extLst>
          </p:cNvPr>
          <p:cNvSpPr>
            <a:spLocks noGrp="1"/>
          </p:cNvSpPr>
          <p:nvPr>
            <p:ph type="sldNum" sz="quarter" idx="5"/>
          </p:nvPr>
        </p:nvSpPr>
        <p:spPr/>
        <p:txBody>
          <a:bodyPr/>
          <a:lstStyle/>
          <a:p>
            <a:fld id="{802E5CB9-2BE2-4860-85EE-BBFABBF2603A}" type="slidenum">
              <a:rPr lang="en-US" smtClean="0"/>
              <a:t>15</a:t>
            </a:fld>
            <a:endParaRPr lang="en-US" dirty="0"/>
          </a:p>
        </p:txBody>
      </p:sp>
    </p:spTree>
    <p:extLst>
      <p:ext uri="{BB962C8B-B14F-4D97-AF65-F5344CB8AC3E}">
        <p14:creationId xmlns:p14="http://schemas.microsoft.com/office/powerpoint/2010/main" val="4203594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90C0D-35C8-66A8-4F53-67881F9CCB4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FC6728-42BB-0034-D8C0-7B945B8AD0E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E8E0683-3C75-27DD-DE50-4FADE035AA7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FB370C09-02AC-3202-F8D9-947C0CECF9F1}"/>
              </a:ext>
            </a:extLst>
          </p:cNvPr>
          <p:cNvSpPr>
            <a:spLocks noGrp="1"/>
          </p:cNvSpPr>
          <p:nvPr>
            <p:ph type="sldNum" sz="quarter" idx="5"/>
          </p:nvPr>
        </p:nvSpPr>
        <p:spPr/>
        <p:txBody>
          <a:bodyPr/>
          <a:lstStyle/>
          <a:p>
            <a:fld id="{802E5CB9-2BE2-4860-85EE-BBFABBF2603A}" type="slidenum">
              <a:rPr lang="en-US" smtClean="0"/>
              <a:t>16</a:t>
            </a:fld>
            <a:endParaRPr lang="en-US" dirty="0"/>
          </a:p>
        </p:txBody>
      </p:sp>
    </p:spTree>
    <p:extLst>
      <p:ext uri="{BB962C8B-B14F-4D97-AF65-F5344CB8AC3E}">
        <p14:creationId xmlns:p14="http://schemas.microsoft.com/office/powerpoint/2010/main" val="2444721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B9DA3-733A-289E-DDE2-718F3CAAF52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6EDBE74-E554-B5CB-6EDE-30C0B5D113C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78F45FE-E311-1B24-A4B9-1D5DA1528D7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E626AFA-3029-6203-3F18-FC5C2DAF62AD}"/>
              </a:ext>
            </a:extLst>
          </p:cNvPr>
          <p:cNvSpPr>
            <a:spLocks noGrp="1"/>
          </p:cNvSpPr>
          <p:nvPr>
            <p:ph type="sldNum" sz="quarter" idx="5"/>
          </p:nvPr>
        </p:nvSpPr>
        <p:spPr/>
        <p:txBody>
          <a:bodyPr/>
          <a:lstStyle/>
          <a:p>
            <a:fld id="{802E5CB9-2BE2-4860-85EE-BBFABBF2603A}" type="slidenum">
              <a:rPr lang="en-US" smtClean="0"/>
              <a:t>17</a:t>
            </a:fld>
            <a:endParaRPr lang="en-US" dirty="0"/>
          </a:p>
        </p:txBody>
      </p:sp>
    </p:spTree>
    <p:extLst>
      <p:ext uri="{BB962C8B-B14F-4D97-AF65-F5344CB8AC3E}">
        <p14:creationId xmlns:p14="http://schemas.microsoft.com/office/powerpoint/2010/main" val="709279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A7B9F-2FF9-D628-230C-D2925567930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B33B02C-B8E9-76CF-14DA-BEE87522B76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7439C53-A1C3-E1EB-4DEB-C875E139F36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51C029D-AAF9-B293-5ED6-1F02E86E930D}"/>
              </a:ext>
            </a:extLst>
          </p:cNvPr>
          <p:cNvSpPr>
            <a:spLocks noGrp="1"/>
          </p:cNvSpPr>
          <p:nvPr>
            <p:ph type="sldNum" sz="quarter" idx="5"/>
          </p:nvPr>
        </p:nvSpPr>
        <p:spPr/>
        <p:txBody>
          <a:bodyPr/>
          <a:lstStyle/>
          <a:p>
            <a:fld id="{802E5CB9-2BE2-4860-85EE-BBFABBF2603A}" type="slidenum">
              <a:rPr lang="en-US" smtClean="0"/>
              <a:t>18</a:t>
            </a:fld>
            <a:endParaRPr lang="en-US" dirty="0"/>
          </a:p>
        </p:txBody>
      </p:sp>
    </p:spTree>
    <p:extLst>
      <p:ext uri="{BB962C8B-B14F-4D97-AF65-F5344CB8AC3E}">
        <p14:creationId xmlns:p14="http://schemas.microsoft.com/office/powerpoint/2010/main" val="267487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DE68C-C9AA-B0E4-15D1-EC3E785EE08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0A75308-C5D8-38CA-19D5-4270173CDEB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45E2AED-D9D1-9610-9C86-3F1F7592789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CB8C3EF-F412-2A5E-DEE8-0B6DD0747547}"/>
              </a:ext>
            </a:extLst>
          </p:cNvPr>
          <p:cNvSpPr>
            <a:spLocks noGrp="1"/>
          </p:cNvSpPr>
          <p:nvPr>
            <p:ph type="sldNum" sz="quarter" idx="5"/>
          </p:nvPr>
        </p:nvSpPr>
        <p:spPr/>
        <p:txBody>
          <a:bodyPr/>
          <a:lstStyle/>
          <a:p>
            <a:fld id="{802E5CB9-2BE2-4860-85EE-BBFABBF2603A}" type="slidenum">
              <a:rPr lang="en-US" smtClean="0"/>
              <a:t>19</a:t>
            </a:fld>
            <a:endParaRPr lang="en-US" dirty="0"/>
          </a:p>
        </p:txBody>
      </p:sp>
    </p:spTree>
    <p:extLst>
      <p:ext uri="{BB962C8B-B14F-4D97-AF65-F5344CB8AC3E}">
        <p14:creationId xmlns:p14="http://schemas.microsoft.com/office/powerpoint/2010/main" val="873595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AE774-091F-E830-2C8F-73B96D397EE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C58FF49-975F-2D5E-C443-291FF44392E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E163ADA-688D-4D43-E000-CDDC6ACEE44B}"/>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2ED87655-653D-4E39-1073-F1C66B9164AD}"/>
              </a:ext>
            </a:extLst>
          </p:cNvPr>
          <p:cNvSpPr>
            <a:spLocks noGrp="1"/>
          </p:cNvSpPr>
          <p:nvPr>
            <p:ph type="sldNum" sz="quarter" idx="5"/>
          </p:nvPr>
        </p:nvSpPr>
        <p:spPr/>
        <p:txBody>
          <a:bodyPr/>
          <a:lstStyle/>
          <a:p>
            <a:fld id="{802E5CB9-2BE2-4860-85EE-BBFABBF2603A}" type="slidenum">
              <a:rPr lang="en-US" smtClean="0"/>
              <a:t>20</a:t>
            </a:fld>
            <a:endParaRPr lang="en-US" dirty="0"/>
          </a:p>
        </p:txBody>
      </p:sp>
    </p:spTree>
    <p:extLst>
      <p:ext uri="{BB962C8B-B14F-4D97-AF65-F5344CB8AC3E}">
        <p14:creationId xmlns:p14="http://schemas.microsoft.com/office/powerpoint/2010/main" val="2430588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3B536-63DA-6806-72D0-D0DC75F3B30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96063D7-A57B-E994-E890-0A910AE3A67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4904813-C8F5-F49C-EA17-306D10B4EBB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B3764218-EF96-4A65-63C6-0F5E61F44B3A}"/>
              </a:ext>
            </a:extLst>
          </p:cNvPr>
          <p:cNvSpPr>
            <a:spLocks noGrp="1"/>
          </p:cNvSpPr>
          <p:nvPr>
            <p:ph type="sldNum" sz="quarter" idx="5"/>
          </p:nvPr>
        </p:nvSpPr>
        <p:spPr/>
        <p:txBody>
          <a:bodyPr/>
          <a:lstStyle/>
          <a:p>
            <a:fld id="{802E5CB9-2BE2-4860-85EE-BBFABBF2603A}" type="slidenum">
              <a:rPr lang="en-US" smtClean="0"/>
              <a:t>3</a:t>
            </a:fld>
            <a:endParaRPr lang="en-US" dirty="0"/>
          </a:p>
        </p:txBody>
      </p:sp>
    </p:spTree>
    <p:extLst>
      <p:ext uri="{BB962C8B-B14F-4D97-AF65-F5344CB8AC3E}">
        <p14:creationId xmlns:p14="http://schemas.microsoft.com/office/powerpoint/2010/main" val="2522561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559CC-3A7D-7A69-BD75-B979B0CF8F2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195F94A-2EB2-9C8D-8E65-EA2E49A7FEA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DBCB994-CEA9-EEBB-26B8-DB0C33E3B7B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A54CCE0-397E-57CC-AC9D-7474B5D3F3EB}"/>
              </a:ext>
            </a:extLst>
          </p:cNvPr>
          <p:cNvSpPr>
            <a:spLocks noGrp="1"/>
          </p:cNvSpPr>
          <p:nvPr>
            <p:ph type="sldNum" sz="quarter" idx="5"/>
          </p:nvPr>
        </p:nvSpPr>
        <p:spPr/>
        <p:txBody>
          <a:bodyPr/>
          <a:lstStyle/>
          <a:p>
            <a:fld id="{802E5CB9-2BE2-4860-85EE-BBFABBF2603A}" type="slidenum">
              <a:rPr lang="en-US" smtClean="0"/>
              <a:t>21</a:t>
            </a:fld>
            <a:endParaRPr lang="en-US" dirty="0"/>
          </a:p>
        </p:txBody>
      </p:sp>
    </p:spTree>
    <p:extLst>
      <p:ext uri="{BB962C8B-B14F-4D97-AF65-F5344CB8AC3E}">
        <p14:creationId xmlns:p14="http://schemas.microsoft.com/office/powerpoint/2010/main" val="2556091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9CE19-547C-A796-5BC1-47E842E9878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4151149-FD39-68EA-A9F4-A295D18C5F1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7357AEF-A25D-C747-2FBA-348FBEECA6DC}"/>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515549AD-33D3-890F-561F-1296905D2A9B}"/>
              </a:ext>
            </a:extLst>
          </p:cNvPr>
          <p:cNvSpPr>
            <a:spLocks noGrp="1"/>
          </p:cNvSpPr>
          <p:nvPr>
            <p:ph type="sldNum" sz="quarter" idx="5"/>
          </p:nvPr>
        </p:nvSpPr>
        <p:spPr/>
        <p:txBody>
          <a:bodyPr/>
          <a:lstStyle/>
          <a:p>
            <a:fld id="{802E5CB9-2BE2-4860-85EE-BBFABBF2603A}" type="slidenum">
              <a:rPr lang="en-US" smtClean="0"/>
              <a:t>22</a:t>
            </a:fld>
            <a:endParaRPr lang="en-US" dirty="0"/>
          </a:p>
        </p:txBody>
      </p:sp>
    </p:spTree>
    <p:extLst>
      <p:ext uri="{BB962C8B-B14F-4D97-AF65-F5344CB8AC3E}">
        <p14:creationId xmlns:p14="http://schemas.microsoft.com/office/powerpoint/2010/main" val="2320714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87DD0-5122-F4ED-80DB-912A08DA72F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8C612D-82EC-B225-18A6-47B487B00DD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D86B75E-1445-9768-7533-CAD279653A15}"/>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AE63A2F-4FDE-4ABB-25CB-98A16152039E}"/>
              </a:ext>
            </a:extLst>
          </p:cNvPr>
          <p:cNvSpPr>
            <a:spLocks noGrp="1"/>
          </p:cNvSpPr>
          <p:nvPr>
            <p:ph type="sldNum" sz="quarter" idx="5"/>
          </p:nvPr>
        </p:nvSpPr>
        <p:spPr/>
        <p:txBody>
          <a:bodyPr/>
          <a:lstStyle/>
          <a:p>
            <a:fld id="{802E5CB9-2BE2-4860-85EE-BBFABBF2603A}" type="slidenum">
              <a:rPr lang="en-US" smtClean="0"/>
              <a:t>23</a:t>
            </a:fld>
            <a:endParaRPr lang="en-US" dirty="0"/>
          </a:p>
        </p:txBody>
      </p:sp>
    </p:spTree>
    <p:extLst>
      <p:ext uri="{BB962C8B-B14F-4D97-AF65-F5344CB8AC3E}">
        <p14:creationId xmlns:p14="http://schemas.microsoft.com/office/powerpoint/2010/main" val="12596822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1DB9F-4542-2A37-E216-6BBE1970562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CC125C0-03AB-6715-AE68-D940A33A62F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2561129-92CF-FBB1-3159-701574F1DBF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1D5C91C-5CFE-470C-44E1-BDBD57798EEF}"/>
              </a:ext>
            </a:extLst>
          </p:cNvPr>
          <p:cNvSpPr>
            <a:spLocks noGrp="1"/>
          </p:cNvSpPr>
          <p:nvPr>
            <p:ph type="sldNum" sz="quarter" idx="5"/>
          </p:nvPr>
        </p:nvSpPr>
        <p:spPr/>
        <p:txBody>
          <a:bodyPr/>
          <a:lstStyle/>
          <a:p>
            <a:fld id="{802E5CB9-2BE2-4860-85EE-BBFABBF2603A}" type="slidenum">
              <a:rPr lang="en-US" smtClean="0"/>
              <a:t>24</a:t>
            </a:fld>
            <a:endParaRPr lang="en-US" dirty="0"/>
          </a:p>
        </p:txBody>
      </p:sp>
    </p:spTree>
    <p:extLst>
      <p:ext uri="{BB962C8B-B14F-4D97-AF65-F5344CB8AC3E}">
        <p14:creationId xmlns:p14="http://schemas.microsoft.com/office/powerpoint/2010/main" val="12034416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8DBC64-2F85-5B77-A6AA-401D31C1DD6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4BE7B11-48A3-B1AA-65EB-60C86CF6591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2AC887E-15AB-30DE-F40B-2985AEE32D89}"/>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FBC31449-5279-8C6D-1566-F741108F0B7D}"/>
              </a:ext>
            </a:extLst>
          </p:cNvPr>
          <p:cNvSpPr>
            <a:spLocks noGrp="1"/>
          </p:cNvSpPr>
          <p:nvPr>
            <p:ph type="sldNum" sz="quarter" idx="5"/>
          </p:nvPr>
        </p:nvSpPr>
        <p:spPr/>
        <p:txBody>
          <a:bodyPr/>
          <a:lstStyle/>
          <a:p>
            <a:fld id="{802E5CB9-2BE2-4860-85EE-BBFABBF2603A}" type="slidenum">
              <a:rPr lang="en-US" smtClean="0"/>
              <a:t>25</a:t>
            </a:fld>
            <a:endParaRPr lang="en-US" dirty="0"/>
          </a:p>
        </p:txBody>
      </p:sp>
    </p:spTree>
    <p:extLst>
      <p:ext uri="{BB962C8B-B14F-4D97-AF65-F5344CB8AC3E}">
        <p14:creationId xmlns:p14="http://schemas.microsoft.com/office/powerpoint/2010/main" val="2908104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BBB24-71F5-5DD2-4A69-4FBE67100D2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2779238-2F76-9A11-7E3B-5FE296D4D8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0B3880F-5F00-8EE4-0462-E3F2ED0135B5}"/>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26379BA-9DB0-1786-D17C-9FFBE2CC0D5A}"/>
              </a:ext>
            </a:extLst>
          </p:cNvPr>
          <p:cNvSpPr>
            <a:spLocks noGrp="1"/>
          </p:cNvSpPr>
          <p:nvPr>
            <p:ph type="sldNum" sz="quarter" idx="5"/>
          </p:nvPr>
        </p:nvSpPr>
        <p:spPr/>
        <p:txBody>
          <a:bodyPr/>
          <a:lstStyle/>
          <a:p>
            <a:fld id="{802E5CB9-2BE2-4860-85EE-BBFABBF2603A}" type="slidenum">
              <a:rPr lang="en-US" smtClean="0"/>
              <a:t>26</a:t>
            </a:fld>
            <a:endParaRPr lang="en-US" dirty="0"/>
          </a:p>
        </p:txBody>
      </p:sp>
    </p:spTree>
    <p:extLst>
      <p:ext uri="{BB962C8B-B14F-4D97-AF65-F5344CB8AC3E}">
        <p14:creationId xmlns:p14="http://schemas.microsoft.com/office/powerpoint/2010/main" val="3510440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36AD6-4316-0C7E-1F74-8F855362C47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149573B-0AC7-5B7B-6F41-3B37605982B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25CC09C-6DC3-DAEC-5EAF-B887E371BFE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3C521BA-128D-2193-04D4-6B3E579ECF5E}"/>
              </a:ext>
            </a:extLst>
          </p:cNvPr>
          <p:cNvSpPr>
            <a:spLocks noGrp="1"/>
          </p:cNvSpPr>
          <p:nvPr>
            <p:ph type="sldNum" sz="quarter" idx="5"/>
          </p:nvPr>
        </p:nvSpPr>
        <p:spPr/>
        <p:txBody>
          <a:bodyPr/>
          <a:lstStyle/>
          <a:p>
            <a:fld id="{802E5CB9-2BE2-4860-85EE-BBFABBF2603A}" type="slidenum">
              <a:rPr lang="en-US" smtClean="0"/>
              <a:t>27</a:t>
            </a:fld>
            <a:endParaRPr lang="en-US" dirty="0"/>
          </a:p>
        </p:txBody>
      </p:sp>
    </p:spTree>
    <p:extLst>
      <p:ext uri="{BB962C8B-B14F-4D97-AF65-F5344CB8AC3E}">
        <p14:creationId xmlns:p14="http://schemas.microsoft.com/office/powerpoint/2010/main" val="41205892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64513-E649-53E0-87A1-EEFA296BA63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C1C4DF0-78E7-A95A-672D-9C964F6F0E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47BC4DC-F15B-3086-5F79-4531B76DC90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DF4DD12-D8FC-83A5-D1C6-4F7434CEE2A4}"/>
              </a:ext>
            </a:extLst>
          </p:cNvPr>
          <p:cNvSpPr>
            <a:spLocks noGrp="1"/>
          </p:cNvSpPr>
          <p:nvPr>
            <p:ph type="sldNum" sz="quarter" idx="5"/>
          </p:nvPr>
        </p:nvSpPr>
        <p:spPr/>
        <p:txBody>
          <a:bodyPr/>
          <a:lstStyle/>
          <a:p>
            <a:fld id="{802E5CB9-2BE2-4860-85EE-BBFABBF2603A}" type="slidenum">
              <a:rPr lang="en-US" smtClean="0"/>
              <a:t>28</a:t>
            </a:fld>
            <a:endParaRPr lang="en-US"/>
          </a:p>
        </p:txBody>
      </p:sp>
    </p:spTree>
    <p:extLst>
      <p:ext uri="{BB962C8B-B14F-4D97-AF65-F5344CB8AC3E}">
        <p14:creationId xmlns:p14="http://schemas.microsoft.com/office/powerpoint/2010/main" val="1525967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8A9B4-0C42-131E-CE85-BF4EF64DABA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CBC20B2-8866-B03A-C8AC-25D28F91999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C5372CA-C416-F288-70B2-B57A6C9C378B}"/>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FF63C98-59A1-BD8B-7413-681721F4136D}"/>
              </a:ext>
            </a:extLst>
          </p:cNvPr>
          <p:cNvSpPr>
            <a:spLocks noGrp="1"/>
          </p:cNvSpPr>
          <p:nvPr>
            <p:ph type="sldNum" sz="quarter" idx="5"/>
          </p:nvPr>
        </p:nvSpPr>
        <p:spPr/>
        <p:txBody>
          <a:bodyPr/>
          <a:lstStyle/>
          <a:p>
            <a:fld id="{802E5CB9-2BE2-4860-85EE-BBFABBF2603A}" type="slidenum">
              <a:rPr lang="en-US" smtClean="0"/>
              <a:t>29</a:t>
            </a:fld>
            <a:endParaRPr lang="en-US"/>
          </a:p>
        </p:txBody>
      </p:sp>
    </p:spTree>
    <p:extLst>
      <p:ext uri="{BB962C8B-B14F-4D97-AF65-F5344CB8AC3E}">
        <p14:creationId xmlns:p14="http://schemas.microsoft.com/office/powerpoint/2010/main" val="14234465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9AC37-4738-82E6-6A02-5D49FA7A6BB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756A68-02E3-68CB-D0C4-6F4B0D0B37D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70A6161-D964-F45C-2C1D-5BAC7F5A26CC}"/>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1D13887-B21F-FD8A-45EA-A4D26476C309}"/>
              </a:ext>
            </a:extLst>
          </p:cNvPr>
          <p:cNvSpPr>
            <a:spLocks noGrp="1"/>
          </p:cNvSpPr>
          <p:nvPr>
            <p:ph type="sldNum" sz="quarter" idx="5"/>
          </p:nvPr>
        </p:nvSpPr>
        <p:spPr/>
        <p:txBody>
          <a:bodyPr/>
          <a:lstStyle/>
          <a:p>
            <a:fld id="{802E5CB9-2BE2-4860-85EE-BBFABBF2603A}" type="slidenum">
              <a:rPr lang="en-US" smtClean="0"/>
              <a:t>30</a:t>
            </a:fld>
            <a:endParaRPr lang="en-US"/>
          </a:p>
        </p:txBody>
      </p:sp>
    </p:spTree>
    <p:extLst>
      <p:ext uri="{BB962C8B-B14F-4D97-AF65-F5344CB8AC3E}">
        <p14:creationId xmlns:p14="http://schemas.microsoft.com/office/powerpoint/2010/main" val="370289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E4EF5-02E4-932D-2CD6-F123ED9A61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0F5102C-B148-2041-80FA-8B5E44057E9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7A794CC-543B-528C-BB87-EC9ABCFC8D8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5218991-66E1-6375-18C8-8DB669D50BF0}"/>
              </a:ext>
            </a:extLst>
          </p:cNvPr>
          <p:cNvSpPr>
            <a:spLocks noGrp="1"/>
          </p:cNvSpPr>
          <p:nvPr>
            <p:ph type="sldNum" sz="quarter" idx="5"/>
          </p:nvPr>
        </p:nvSpPr>
        <p:spPr/>
        <p:txBody>
          <a:bodyPr/>
          <a:lstStyle/>
          <a:p>
            <a:fld id="{802E5CB9-2BE2-4860-85EE-BBFABBF2603A}" type="slidenum">
              <a:rPr lang="en-US" smtClean="0"/>
              <a:t>4</a:t>
            </a:fld>
            <a:endParaRPr lang="en-US" dirty="0"/>
          </a:p>
        </p:txBody>
      </p:sp>
    </p:spTree>
    <p:extLst>
      <p:ext uri="{BB962C8B-B14F-4D97-AF65-F5344CB8AC3E}">
        <p14:creationId xmlns:p14="http://schemas.microsoft.com/office/powerpoint/2010/main" val="139464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F38DD-55C1-0EC8-5CFD-ACEF7671633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DEB21FD-9643-2EC5-5C96-D073197B6D6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266573E-90DC-C4C5-4C86-CC94D87789F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20091B0-AA0D-E47F-AC4D-DBEA698EC593}"/>
              </a:ext>
            </a:extLst>
          </p:cNvPr>
          <p:cNvSpPr>
            <a:spLocks noGrp="1"/>
          </p:cNvSpPr>
          <p:nvPr>
            <p:ph type="sldNum" sz="quarter" idx="5"/>
          </p:nvPr>
        </p:nvSpPr>
        <p:spPr/>
        <p:txBody>
          <a:bodyPr/>
          <a:lstStyle/>
          <a:p>
            <a:fld id="{802E5CB9-2BE2-4860-85EE-BBFABBF2603A}" type="slidenum">
              <a:rPr lang="en-US" smtClean="0"/>
              <a:t>5</a:t>
            </a:fld>
            <a:endParaRPr lang="en-US" dirty="0"/>
          </a:p>
        </p:txBody>
      </p:sp>
    </p:spTree>
    <p:extLst>
      <p:ext uri="{BB962C8B-B14F-4D97-AF65-F5344CB8AC3E}">
        <p14:creationId xmlns:p14="http://schemas.microsoft.com/office/powerpoint/2010/main" val="53361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E39AD-A6AC-7E81-5B38-EF539E2776F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74F02D1-3BC2-F7AE-F522-2CA560237F3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51CFA15-1FD3-7090-C9AF-7B0CCA9D012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71F9C51D-7AED-C4A1-98A3-4FF197B02CC3}"/>
              </a:ext>
            </a:extLst>
          </p:cNvPr>
          <p:cNvSpPr>
            <a:spLocks noGrp="1"/>
          </p:cNvSpPr>
          <p:nvPr>
            <p:ph type="sldNum" sz="quarter" idx="5"/>
          </p:nvPr>
        </p:nvSpPr>
        <p:spPr/>
        <p:txBody>
          <a:bodyPr/>
          <a:lstStyle/>
          <a:p>
            <a:fld id="{802E5CB9-2BE2-4860-85EE-BBFABBF2603A}" type="slidenum">
              <a:rPr lang="en-US" smtClean="0"/>
              <a:t>6</a:t>
            </a:fld>
            <a:endParaRPr lang="en-US" dirty="0"/>
          </a:p>
        </p:txBody>
      </p:sp>
    </p:spTree>
    <p:extLst>
      <p:ext uri="{BB962C8B-B14F-4D97-AF65-F5344CB8AC3E}">
        <p14:creationId xmlns:p14="http://schemas.microsoft.com/office/powerpoint/2010/main" val="3189773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D04BF-E728-3C22-09E2-C45E56A83FD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2F6B415-8365-A50D-AF53-26272FE239E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33911CF-5457-2EE4-D7B4-EF26CA733F20}"/>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2E5E41EC-EDD9-AE50-6D3E-D16FE1094330}"/>
              </a:ext>
            </a:extLst>
          </p:cNvPr>
          <p:cNvSpPr>
            <a:spLocks noGrp="1"/>
          </p:cNvSpPr>
          <p:nvPr>
            <p:ph type="sldNum" sz="quarter" idx="5"/>
          </p:nvPr>
        </p:nvSpPr>
        <p:spPr/>
        <p:txBody>
          <a:bodyPr/>
          <a:lstStyle/>
          <a:p>
            <a:fld id="{802E5CB9-2BE2-4860-85EE-BBFABBF2603A}" type="slidenum">
              <a:rPr lang="en-US" smtClean="0"/>
              <a:t>7</a:t>
            </a:fld>
            <a:endParaRPr lang="en-US" dirty="0"/>
          </a:p>
        </p:txBody>
      </p:sp>
    </p:spTree>
    <p:extLst>
      <p:ext uri="{BB962C8B-B14F-4D97-AF65-F5344CB8AC3E}">
        <p14:creationId xmlns:p14="http://schemas.microsoft.com/office/powerpoint/2010/main" val="352943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19CB5-783E-B15E-3B2F-CC6361763CC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D78999F-742F-5C24-D4B4-81E3E6CF3A8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DFC7C2E-7FC9-88E3-DB1E-F83903C8D18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4D2725C-EE59-65ED-125D-E9620660CB57}"/>
              </a:ext>
            </a:extLst>
          </p:cNvPr>
          <p:cNvSpPr>
            <a:spLocks noGrp="1"/>
          </p:cNvSpPr>
          <p:nvPr>
            <p:ph type="sldNum" sz="quarter" idx="5"/>
          </p:nvPr>
        </p:nvSpPr>
        <p:spPr/>
        <p:txBody>
          <a:bodyPr/>
          <a:lstStyle/>
          <a:p>
            <a:fld id="{802E5CB9-2BE2-4860-85EE-BBFABBF2603A}" type="slidenum">
              <a:rPr lang="en-US" smtClean="0"/>
              <a:t>8</a:t>
            </a:fld>
            <a:endParaRPr lang="en-US" dirty="0"/>
          </a:p>
        </p:txBody>
      </p:sp>
    </p:spTree>
    <p:extLst>
      <p:ext uri="{BB962C8B-B14F-4D97-AF65-F5344CB8AC3E}">
        <p14:creationId xmlns:p14="http://schemas.microsoft.com/office/powerpoint/2010/main" val="1268996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E3460-B79E-49D4-3BBE-39A82D53A31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5EBADCA-0CB1-DB7F-0537-254A1DC0148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0AEF391-4A75-076E-37CA-3C57C9A246E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62B7CFB-76F4-368E-0B82-53101D76775E}"/>
              </a:ext>
            </a:extLst>
          </p:cNvPr>
          <p:cNvSpPr>
            <a:spLocks noGrp="1"/>
          </p:cNvSpPr>
          <p:nvPr>
            <p:ph type="sldNum" sz="quarter" idx="5"/>
          </p:nvPr>
        </p:nvSpPr>
        <p:spPr/>
        <p:txBody>
          <a:bodyPr/>
          <a:lstStyle/>
          <a:p>
            <a:fld id="{802E5CB9-2BE2-4860-85EE-BBFABBF2603A}" type="slidenum">
              <a:rPr lang="en-US" smtClean="0"/>
              <a:t>9</a:t>
            </a:fld>
            <a:endParaRPr lang="en-US" dirty="0"/>
          </a:p>
        </p:txBody>
      </p:sp>
    </p:spTree>
    <p:extLst>
      <p:ext uri="{BB962C8B-B14F-4D97-AF65-F5344CB8AC3E}">
        <p14:creationId xmlns:p14="http://schemas.microsoft.com/office/powerpoint/2010/main" val="902363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F2159-D1F9-6C87-FF38-73CCE59595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E3B6AA3-509D-0EEF-9767-EF7990D30C4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0E1BBBE-AAE9-335D-F7D7-882C90B080F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5C31F2D9-207C-2BC1-270E-2D2AE40C9AEE}"/>
              </a:ext>
            </a:extLst>
          </p:cNvPr>
          <p:cNvSpPr>
            <a:spLocks noGrp="1"/>
          </p:cNvSpPr>
          <p:nvPr>
            <p:ph type="sldNum" sz="quarter" idx="5"/>
          </p:nvPr>
        </p:nvSpPr>
        <p:spPr/>
        <p:txBody>
          <a:bodyPr/>
          <a:lstStyle/>
          <a:p>
            <a:fld id="{802E5CB9-2BE2-4860-85EE-BBFABBF2603A}" type="slidenum">
              <a:rPr lang="en-US" smtClean="0"/>
              <a:t>10</a:t>
            </a:fld>
            <a:endParaRPr lang="en-US" dirty="0"/>
          </a:p>
        </p:txBody>
      </p:sp>
    </p:spTree>
    <p:extLst>
      <p:ext uri="{BB962C8B-B14F-4D97-AF65-F5344CB8AC3E}">
        <p14:creationId xmlns:p14="http://schemas.microsoft.com/office/powerpoint/2010/main" val="2250386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87F76DB5-5F55-483D-98BE-CFE204FEB514}"/>
              </a:ext>
            </a:extLst>
          </p:cNvPr>
          <p:cNvSpPr/>
          <p:nvPr userDrawn="1"/>
        </p:nvSpPr>
        <p:spPr>
          <a:xfrm>
            <a:off x="0" y="5121734"/>
            <a:ext cx="12192000" cy="1744288"/>
          </a:xfrm>
          <a:prstGeom prst="rect">
            <a:avLst/>
          </a:prstGeom>
          <a:gradFill flip="none" rotWithShape="1">
            <a:gsLst>
              <a:gs pos="100000">
                <a:srgbClr val="64000C"/>
              </a:gs>
              <a:gs pos="2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EI_logo">
            <a:extLst>
              <a:ext uri="{FF2B5EF4-FFF2-40B4-BE49-F238E27FC236}">
                <a16:creationId xmlns:a16="http://schemas.microsoft.com/office/drawing/2014/main" id="{8D3E5C15-8688-4EC0-AB2E-60EA797B68A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8375" y="101197"/>
            <a:ext cx="2472742" cy="16350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6A61492-1A17-44EE-A7E0-419D6685321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79218" y="271429"/>
            <a:ext cx="2940066" cy="1328772"/>
          </a:xfrm>
          <a:prstGeom prst="rect">
            <a:avLst/>
          </a:prstGeom>
          <a:noFill/>
          <a:extLst>
            <a:ext uri="{909E8E84-426E-40DD-AFC4-6F175D3DCCD1}">
              <a14:hiddenFill xmlns:a14="http://schemas.microsoft.com/office/drawing/2010/main">
                <a:solidFill>
                  <a:srgbClr val="FFFFFF"/>
                </a:solidFill>
              </a14:hiddenFill>
            </a:ext>
          </a:extLst>
        </p:spPr>
      </p:pic>
      <p:sp>
        <p:nvSpPr>
          <p:cNvPr id="25" name="Segnaposto testo 24">
            <a:extLst>
              <a:ext uri="{FF2B5EF4-FFF2-40B4-BE49-F238E27FC236}">
                <a16:creationId xmlns:a16="http://schemas.microsoft.com/office/drawing/2014/main" id="{CA3AC1A8-61AE-4F30-8623-2554B80A340F}"/>
              </a:ext>
            </a:extLst>
          </p:cNvPr>
          <p:cNvSpPr>
            <a:spLocks noGrp="1"/>
          </p:cNvSpPr>
          <p:nvPr>
            <p:ph type="body" sz="quarter" idx="10" hasCustomPrompt="1"/>
          </p:nvPr>
        </p:nvSpPr>
        <p:spPr>
          <a:xfrm>
            <a:off x="351465" y="3939363"/>
            <a:ext cx="9866313" cy="951614"/>
          </a:xfrm>
        </p:spPr>
        <p:txBody>
          <a:bodyPr>
            <a:normAutofit/>
          </a:bodyPr>
          <a:lstStyle>
            <a:lvl1pPr marL="0" indent="0">
              <a:buNone/>
              <a:defRPr sz="54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it-IT" dirty="0"/>
              <a:t>Titolo</a:t>
            </a:r>
            <a:endParaRPr lang="en-US" dirty="0"/>
          </a:p>
        </p:txBody>
      </p:sp>
      <p:sp>
        <p:nvSpPr>
          <p:cNvPr id="27" name="Segnaposto testo 26">
            <a:extLst>
              <a:ext uri="{FF2B5EF4-FFF2-40B4-BE49-F238E27FC236}">
                <a16:creationId xmlns:a16="http://schemas.microsoft.com/office/drawing/2014/main" id="{C02D5D6F-EEC6-4452-B840-0DFF54E632B0}"/>
              </a:ext>
            </a:extLst>
          </p:cNvPr>
          <p:cNvSpPr>
            <a:spLocks noGrp="1"/>
          </p:cNvSpPr>
          <p:nvPr>
            <p:ph type="body" sz="quarter" idx="11" hasCustomPrompt="1"/>
          </p:nvPr>
        </p:nvSpPr>
        <p:spPr>
          <a:xfrm>
            <a:off x="7038975" y="5454650"/>
            <a:ext cx="4592638" cy="1013954"/>
          </a:xfrm>
        </p:spPr>
        <p:txBody>
          <a:bodyPr/>
          <a:lstStyle>
            <a:lvl1pPr marL="0" indent="0" algn="r">
              <a:buNone/>
              <a:defRPr>
                <a:solidFill>
                  <a:schemeClr val="bg1"/>
                </a:solidFill>
              </a:defRPr>
            </a:lvl1pPr>
          </a:lstStyle>
          <a:p>
            <a:pPr lvl="0"/>
            <a:r>
              <a:rPr lang="en-US" dirty="0" err="1"/>
              <a:t>Autore</a:t>
            </a:r>
            <a:endParaRPr lang="en-US" dirty="0"/>
          </a:p>
          <a:p>
            <a:pPr lvl="0"/>
            <a:r>
              <a:rPr lang="en-US" dirty="0"/>
              <a:t>Data</a:t>
            </a:r>
          </a:p>
        </p:txBody>
      </p:sp>
    </p:spTree>
    <p:extLst>
      <p:ext uri="{BB962C8B-B14F-4D97-AF65-F5344CB8AC3E}">
        <p14:creationId xmlns:p14="http://schemas.microsoft.com/office/powerpoint/2010/main" val="24008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D12BF9-8369-40E3-B5A2-44F872134FA2}"/>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82259C4-E2CF-4043-8449-702491E521C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F93CD6E-8444-4087-9A62-D62D9BECA139}"/>
              </a:ext>
            </a:extLst>
          </p:cNvPr>
          <p:cNvSpPr>
            <a:spLocks noGrp="1"/>
          </p:cNvSpPr>
          <p:nvPr>
            <p:ph type="dt" sz="half" idx="10"/>
          </p:nvPr>
        </p:nvSpPr>
        <p:spPr/>
        <p:txBody>
          <a:bodyPr/>
          <a:lstStyle/>
          <a:p>
            <a:fld id="{58E4D78B-0F35-4E3B-A0B9-554BA787D8A4}" type="datetime1">
              <a:rPr lang="en-US" smtClean="0"/>
              <a:t>12/6/2024</a:t>
            </a:fld>
            <a:endParaRPr lang="en-US"/>
          </a:p>
        </p:txBody>
      </p:sp>
      <p:sp>
        <p:nvSpPr>
          <p:cNvPr id="5" name="Segnaposto piè di pagina 4">
            <a:extLst>
              <a:ext uri="{FF2B5EF4-FFF2-40B4-BE49-F238E27FC236}">
                <a16:creationId xmlns:a16="http://schemas.microsoft.com/office/drawing/2014/main" id="{69799CD0-E399-4FEA-9FC7-231B97042F4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4AEA980F-5851-481E-A4C7-E31520DEF2FE}"/>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5657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E4C5CCE-C11D-4704-95AC-B52FACDE062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17BA732D-6278-426E-A234-926FE77537A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3C04F4E6-341B-4516-9370-1332D69FEAD5}"/>
              </a:ext>
            </a:extLst>
          </p:cNvPr>
          <p:cNvSpPr>
            <a:spLocks noGrp="1"/>
          </p:cNvSpPr>
          <p:nvPr>
            <p:ph type="dt" sz="half" idx="10"/>
          </p:nvPr>
        </p:nvSpPr>
        <p:spPr/>
        <p:txBody>
          <a:bodyPr/>
          <a:lstStyle/>
          <a:p>
            <a:fld id="{604487E5-BE79-4BAC-AEB7-0CE0533B5E5C}" type="datetime1">
              <a:rPr lang="en-US" smtClean="0"/>
              <a:t>12/6/2024</a:t>
            </a:fld>
            <a:endParaRPr lang="en-US"/>
          </a:p>
        </p:txBody>
      </p:sp>
      <p:sp>
        <p:nvSpPr>
          <p:cNvPr id="5" name="Segnaposto piè di pagina 4">
            <a:extLst>
              <a:ext uri="{FF2B5EF4-FFF2-40B4-BE49-F238E27FC236}">
                <a16:creationId xmlns:a16="http://schemas.microsoft.com/office/drawing/2014/main" id="{DC724EDD-1F48-4F51-B05B-AF207EA048A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10825917-FFB5-48C8-B99B-DF0182A52611}"/>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83920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67EFFC-184C-4BC6-BA11-4883DAB1D5B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E6A3599-E9CA-4D4C-BC73-603E4A01F0D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6EB37C6-4E77-49F7-899E-3DD3227A6134}"/>
              </a:ext>
            </a:extLst>
          </p:cNvPr>
          <p:cNvSpPr>
            <a:spLocks noGrp="1"/>
          </p:cNvSpPr>
          <p:nvPr>
            <p:ph type="dt" sz="half" idx="10"/>
          </p:nvPr>
        </p:nvSpPr>
        <p:spPr/>
        <p:txBody>
          <a:bodyPr/>
          <a:lstStyle/>
          <a:p>
            <a:fld id="{DDA7E0CB-9E21-49FD-99A0-0CD75BBC45F4}" type="datetime1">
              <a:rPr lang="en-US" smtClean="0"/>
              <a:t>12/6/2024</a:t>
            </a:fld>
            <a:endParaRPr lang="en-US"/>
          </a:p>
        </p:txBody>
      </p:sp>
      <p:sp>
        <p:nvSpPr>
          <p:cNvPr id="5" name="Segnaposto piè di pagina 4">
            <a:extLst>
              <a:ext uri="{FF2B5EF4-FFF2-40B4-BE49-F238E27FC236}">
                <a16:creationId xmlns:a16="http://schemas.microsoft.com/office/drawing/2014/main" id="{EF40A76B-F6A6-483B-938F-CCF7E168698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F2BC246D-6617-4F53-9337-EEE734ACC853}"/>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12836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C1C5C4-1798-422E-93B8-17346C37339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6F4BD1B8-CAFC-4A62-8FC8-1FF824FD8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1EA9B4-7E7D-4247-86BA-BEE07203A1BC}"/>
              </a:ext>
            </a:extLst>
          </p:cNvPr>
          <p:cNvSpPr>
            <a:spLocks noGrp="1"/>
          </p:cNvSpPr>
          <p:nvPr>
            <p:ph type="dt" sz="half" idx="10"/>
          </p:nvPr>
        </p:nvSpPr>
        <p:spPr/>
        <p:txBody>
          <a:bodyPr/>
          <a:lstStyle/>
          <a:p>
            <a:fld id="{661D7149-FE96-419A-8F67-9BD351842985}" type="datetime1">
              <a:rPr lang="en-US" smtClean="0"/>
              <a:t>12/6/2024</a:t>
            </a:fld>
            <a:endParaRPr lang="en-US"/>
          </a:p>
        </p:txBody>
      </p:sp>
      <p:sp>
        <p:nvSpPr>
          <p:cNvPr id="5" name="Segnaposto piè di pagina 4">
            <a:extLst>
              <a:ext uri="{FF2B5EF4-FFF2-40B4-BE49-F238E27FC236}">
                <a16:creationId xmlns:a16="http://schemas.microsoft.com/office/drawing/2014/main" id="{ECD68261-3D47-481F-8CB6-8F58C2D1C60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6459D8DD-C13B-4D8B-B056-840A36CE7DB6}"/>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29794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CEBFBF-8C2A-47BE-8579-EB8A93726E9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D0347AF4-9484-4FF7-A605-1A0FCB1A794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F8B59699-371B-4CD4-AACB-37509B6C843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0E956FE3-6EAD-44F6-8A0D-FDC79AA4B131}"/>
              </a:ext>
            </a:extLst>
          </p:cNvPr>
          <p:cNvSpPr>
            <a:spLocks noGrp="1"/>
          </p:cNvSpPr>
          <p:nvPr>
            <p:ph type="dt" sz="half" idx="10"/>
          </p:nvPr>
        </p:nvSpPr>
        <p:spPr/>
        <p:txBody>
          <a:bodyPr/>
          <a:lstStyle/>
          <a:p>
            <a:fld id="{6CA97CEF-DD94-4A20-85BC-5094F3EA8887}" type="datetime1">
              <a:rPr lang="en-US" smtClean="0"/>
              <a:t>12/6/2024</a:t>
            </a:fld>
            <a:endParaRPr lang="en-US"/>
          </a:p>
        </p:txBody>
      </p:sp>
      <p:sp>
        <p:nvSpPr>
          <p:cNvPr id="6" name="Segnaposto piè di pagina 5">
            <a:extLst>
              <a:ext uri="{FF2B5EF4-FFF2-40B4-BE49-F238E27FC236}">
                <a16:creationId xmlns:a16="http://schemas.microsoft.com/office/drawing/2014/main" id="{96632AF7-6D15-46D3-A495-E83C64AB5380}"/>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4EAFB53-A0C1-4B2F-B940-30342F8D6719}"/>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30173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A05C58-0012-4C0C-955C-7A200AFB3ABE}"/>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50CFC820-D208-443A-8075-1EB8A2B0C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A6FCD1-D6B6-4D69-A241-123960BE790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815B0966-AA1A-429C-A3C6-3A8E65262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9FB0890-B4D8-43C0-9CB5-0AB4C786FFC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B0E868F1-880B-482F-B395-38ED8CA581B6}"/>
              </a:ext>
            </a:extLst>
          </p:cNvPr>
          <p:cNvSpPr>
            <a:spLocks noGrp="1"/>
          </p:cNvSpPr>
          <p:nvPr>
            <p:ph type="dt" sz="half" idx="10"/>
          </p:nvPr>
        </p:nvSpPr>
        <p:spPr/>
        <p:txBody>
          <a:bodyPr/>
          <a:lstStyle/>
          <a:p>
            <a:fld id="{9862EB4C-45F8-47BA-B435-B6097D61B684}" type="datetime1">
              <a:rPr lang="en-US" smtClean="0"/>
              <a:t>12/6/2024</a:t>
            </a:fld>
            <a:endParaRPr lang="en-US"/>
          </a:p>
        </p:txBody>
      </p:sp>
      <p:sp>
        <p:nvSpPr>
          <p:cNvPr id="8" name="Segnaposto piè di pagina 7">
            <a:extLst>
              <a:ext uri="{FF2B5EF4-FFF2-40B4-BE49-F238E27FC236}">
                <a16:creationId xmlns:a16="http://schemas.microsoft.com/office/drawing/2014/main" id="{FF26594E-6D2F-4663-ACAD-8A99452C4D8C}"/>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B73871D-B594-4F8E-9281-81C512CB9987}"/>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47147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7044E8-0409-4BEF-BA65-36E29BC3DF9F}"/>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B4301CB9-7559-4213-8BF3-D031C23BC238}"/>
              </a:ext>
            </a:extLst>
          </p:cNvPr>
          <p:cNvSpPr>
            <a:spLocks noGrp="1"/>
          </p:cNvSpPr>
          <p:nvPr>
            <p:ph type="dt" sz="half" idx="10"/>
          </p:nvPr>
        </p:nvSpPr>
        <p:spPr/>
        <p:txBody>
          <a:bodyPr/>
          <a:lstStyle/>
          <a:p>
            <a:fld id="{FA7CD0E2-B7EC-4D81-9389-8F889EE865AB}" type="datetime1">
              <a:rPr lang="en-US" smtClean="0"/>
              <a:t>12/6/2024</a:t>
            </a:fld>
            <a:endParaRPr lang="en-US"/>
          </a:p>
        </p:txBody>
      </p:sp>
      <p:sp>
        <p:nvSpPr>
          <p:cNvPr id="4" name="Segnaposto piè di pagina 3">
            <a:extLst>
              <a:ext uri="{FF2B5EF4-FFF2-40B4-BE49-F238E27FC236}">
                <a16:creationId xmlns:a16="http://schemas.microsoft.com/office/drawing/2014/main" id="{C3C3D6E8-EF9F-4876-91E3-30211E74A9CA}"/>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D2113620-5EC2-4B81-811A-F3490A38700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82978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DBF8B70-3620-4310-99CE-04529E201B73}"/>
              </a:ext>
            </a:extLst>
          </p:cNvPr>
          <p:cNvSpPr>
            <a:spLocks noGrp="1"/>
          </p:cNvSpPr>
          <p:nvPr>
            <p:ph type="dt" sz="half" idx="10"/>
          </p:nvPr>
        </p:nvSpPr>
        <p:spPr/>
        <p:txBody>
          <a:bodyPr/>
          <a:lstStyle/>
          <a:p>
            <a:fld id="{18B47F5C-7FA0-44DA-BF82-413AB90208B7}" type="datetime1">
              <a:rPr lang="en-US" smtClean="0"/>
              <a:t>12/6/2024</a:t>
            </a:fld>
            <a:endParaRPr lang="en-US"/>
          </a:p>
        </p:txBody>
      </p:sp>
      <p:sp>
        <p:nvSpPr>
          <p:cNvPr id="3" name="Segnaposto piè di pagina 2">
            <a:extLst>
              <a:ext uri="{FF2B5EF4-FFF2-40B4-BE49-F238E27FC236}">
                <a16:creationId xmlns:a16="http://schemas.microsoft.com/office/drawing/2014/main" id="{1BD3BB3A-BEFE-4B6E-8C9A-8650EC0CE42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548CE43E-332C-4F00-803E-739CE50095F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58231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BDB5EF-1765-472C-94AB-E28CFF2329F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4F462328-3018-4562-9F3A-C74029453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1910BD41-9666-42DB-BEE1-16228DE5A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B5B709F-545F-428C-9041-6A8C8FCF9F7A}"/>
              </a:ext>
            </a:extLst>
          </p:cNvPr>
          <p:cNvSpPr>
            <a:spLocks noGrp="1"/>
          </p:cNvSpPr>
          <p:nvPr>
            <p:ph type="dt" sz="half" idx="10"/>
          </p:nvPr>
        </p:nvSpPr>
        <p:spPr/>
        <p:txBody>
          <a:bodyPr/>
          <a:lstStyle/>
          <a:p>
            <a:fld id="{403415A8-F8BD-47CC-8D20-53798396961D}" type="datetime1">
              <a:rPr lang="en-US" smtClean="0"/>
              <a:t>12/6/2024</a:t>
            </a:fld>
            <a:endParaRPr lang="en-US"/>
          </a:p>
        </p:txBody>
      </p:sp>
      <p:sp>
        <p:nvSpPr>
          <p:cNvPr id="6" name="Segnaposto piè di pagina 5">
            <a:extLst>
              <a:ext uri="{FF2B5EF4-FFF2-40B4-BE49-F238E27FC236}">
                <a16:creationId xmlns:a16="http://schemas.microsoft.com/office/drawing/2014/main" id="{2E38A51A-C75A-4898-88C4-F9F8B67B0AE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5F51E6D4-50FC-4A75-8F9E-0FC8260450FA}"/>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81617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DD035D-DF3B-4153-99FE-99D91AF04F8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9CA2B6DF-FFEF-4376-BE85-25F925AA5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36DD07F4-26AF-4E13-BEE3-CEC69281F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10F1613-72B3-4F49-A766-A43C42422BDD}"/>
              </a:ext>
            </a:extLst>
          </p:cNvPr>
          <p:cNvSpPr>
            <a:spLocks noGrp="1"/>
          </p:cNvSpPr>
          <p:nvPr>
            <p:ph type="dt" sz="half" idx="10"/>
          </p:nvPr>
        </p:nvSpPr>
        <p:spPr/>
        <p:txBody>
          <a:bodyPr/>
          <a:lstStyle/>
          <a:p>
            <a:fld id="{6A12F5A1-6669-4CDD-B1B4-04FFE5C41ADE}" type="datetime1">
              <a:rPr lang="en-US" smtClean="0"/>
              <a:t>12/6/2024</a:t>
            </a:fld>
            <a:endParaRPr lang="en-US"/>
          </a:p>
        </p:txBody>
      </p:sp>
      <p:sp>
        <p:nvSpPr>
          <p:cNvPr id="6" name="Segnaposto piè di pagina 5">
            <a:extLst>
              <a:ext uri="{FF2B5EF4-FFF2-40B4-BE49-F238E27FC236}">
                <a16:creationId xmlns:a16="http://schemas.microsoft.com/office/drawing/2014/main" id="{59B6BCEC-E6E1-4F7F-9F2E-403A6545C6D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356D2CA8-AD96-433D-B919-B4D1DDCACA9B}"/>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23006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3203DAA-6859-4718-9CD2-4516B3E42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Segnaposto data 3">
            <a:extLst>
              <a:ext uri="{FF2B5EF4-FFF2-40B4-BE49-F238E27FC236}">
                <a16:creationId xmlns:a16="http://schemas.microsoft.com/office/drawing/2014/main" id="{6115B42E-5544-4876-9ACD-500317AAE10F}"/>
              </a:ext>
            </a:extLst>
          </p:cNvPr>
          <p:cNvSpPr>
            <a:spLocks noGrp="1"/>
          </p:cNvSpPr>
          <p:nvPr>
            <p:ph type="dt" sz="half" idx="2"/>
          </p:nvPr>
        </p:nvSpPr>
        <p:spPr>
          <a:xfrm>
            <a:off x="838200" y="639888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21662-C242-4258-8799-9F32C0D7CC75}" type="datetime1">
              <a:rPr lang="en-US" smtClean="0"/>
              <a:t>12/6/2024</a:t>
            </a:fld>
            <a:endParaRPr lang="en-US"/>
          </a:p>
        </p:txBody>
      </p:sp>
      <p:sp>
        <p:nvSpPr>
          <p:cNvPr id="5" name="Segnaposto piè di pagina 4">
            <a:extLst>
              <a:ext uri="{FF2B5EF4-FFF2-40B4-BE49-F238E27FC236}">
                <a16:creationId xmlns:a16="http://schemas.microsoft.com/office/drawing/2014/main" id="{1C12AFE8-BA2D-4E2C-83BD-7C146184549D}"/>
              </a:ext>
            </a:extLst>
          </p:cNvPr>
          <p:cNvSpPr>
            <a:spLocks noGrp="1"/>
          </p:cNvSpPr>
          <p:nvPr>
            <p:ph type="ftr" sz="quarter" idx="3"/>
          </p:nvPr>
        </p:nvSpPr>
        <p:spPr>
          <a:xfrm>
            <a:off x="4038600" y="639888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D17A1F05-1D35-4696-B0DD-6B01E298F808}"/>
              </a:ext>
            </a:extLst>
          </p:cNvPr>
          <p:cNvSpPr>
            <a:spLocks noGrp="1"/>
          </p:cNvSpPr>
          <p:nvPr>
            <p:ph type="sldNum" sz="quarter" idx="4"/>
          </p:nvPr>
        </p:nvSpPr>
        <p:spPr>
          <a:xfrm>
            <a:off x="8610600" y="639888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0223F-D95A-431D-9A71-EDA7FA0C2F5B}" type="slidenum">
              <a:rPr lang="en-US" smtClean="0"/>
              <a:t>‹N›</a:t>
            </a:fld>
            <a:endParaRPr lang="en-US"/>
          </a:p>
        </p:txBody>
      </p:sp>
      <p:sp>
        <p:nvSpPr>
          <p:cNvPr id="7" name="Rettangolo 6">
            <a:extLst>
              <a:ext uri="{FF2B5EF4-FFF2-40B4-BE49-F238E27FC236}">
                <a16:creationId xmlns:a16="http://schemas.microsoft.com/office/drawing/2014/main" id="{F60CB8E7-27F3-4D7F-AC11-6FFCB1475227}"/>
              </a:ext>
            </a:extLst>
          </p:cNvPr>
          <p:cNvSpPr/>
          <p:nvPr userDrawn="1"/>
        </p:nvSpPr>
        <p:spPr>
          <a:xfrm>
            <a:off x="0" y="852"/>
            <a:ext cx="12192000" cy="1370748"/>
          </a:xfrm>
          <a:prstGeom prst="rect">
            <a:avLst/>
          </a:prstGeom>
          <a:gradFill flip="none" rotWithShape="1">
            <a:gsLst>
              <a:gs pos="76000">
                <a:schemeClr val="accent1"/>
              </a:gs>
              <a:gs pos="100000">
                <a:srgbClr val="64000C"/>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egnaposto titolo 1">
            <a:extLst>
              <a:ext uri="{FF2B5EF4-FFF2-40B4-BE49-F238E27FC236}">
                <a16:creationId xmlns:a16="http://schemas.microsoft.com/office/drawing/2014/main" id="{31BEFA3B-6264-4D9C-BF88-AB8560C32074}"/>
              </a:ext>
            </a:extLst>
          </p:cNvPr>
          <p:cNvSpPr>
            <a:spLocks noGrp="1"/>
          </p:cNvSpPr>
          <p:nvPr>
            <p:ph type="title"/>
          </p:nvPr>
        </p:nvSpPr>
        <p:spPr>
          <a:xfrm>
            <a:off x="838200" y="209292"/>
            <a:ext cx="8972550" cy="971551"/>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cxnSp>
        <p:nvCxnSpPr>
          <p:cNvPr id="11" name="Connettore diritto 10">
            <a:extLst>
              <a:ext uri="{FF2B5EF4-FFF2-40B4-BE49-F238E27FC236}">
                <a16:creationId xmlns:a16="http://schemas.microsoft.com/office/drawing/2014/main" id="{F48C0665-6FA4-4037-8F7F-525C1938DBF4}"/>
              </a:ext>
            </a:extLst>
          </p:cNvPr>
          <p:cNvCxnSpPr>
            <a:cxnSpLocks/>
          </p:cNvCxnSpPr>
          <p:nvPr userDrawn="1"/>
        </p:nvCxnSpPr>
        <p:spPr>
          <a:xfrm>
            <a:off x="514184" y="6341537"/>
            <a:ext cx="11163631" cy="0"/>
          </a:xfrm>
          <a:prstGeom prst="line">
            <a:avLst/>
          </a:prstGeom>
          <a:ln w="19050">
            <a:gradFill flip="none" rotWithShape="1">
              <a:gsLst>
                <a:gs pos="0">
                  <a:schemeClr val="bg1"/>
                </a:gs>
                <a:gs pos="18000">
                  <a:srgbClr val="C00000"/>
                </a:gs>
                <a:gs pos="53000">
                  <a:srgbClr val="C00000"/>
                </a:gs>
                <a:gs pos="82000">
                  <a:srgbClr val="C00000"/>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E5A65661-0450-4093-B81F-CAB1CAC02533}"/>
              </a:ext>
            </a:extLst>
          </p:cNvPr>
          <p:cNvPicPr>
            <a:picLocks noChangeAspect="1" noChangeArrowheads="1"/>
          </p:cNvPicPr>
          <p:nvPr userDrawn="1"/>
        </p:nvPicPr>
        <p:blipFill rotWithShape="1">
          <a:blip r:embed="rId13">
            <a:clrChange>
              <a:clrFrom>
                <a:srgbClr val="FFFFFF"/>
              </a:clrFrom>
              <a:clrTo>
                <a:srgbClr val="FFFFFF">
                  <a:alpha val="0"/>
                </a:srgbClr>
              </a:clrTo>
            </a:clrChange>
            <a:biLevel thresh="25000"/>
            <a:extLst>
              <a:ext uri="{BEBA8EAE-BF5A-486C-A8C5-ECC9F3942E4B}">
                <a14:imgProps xmlns:a14="http://schemas.microsoft.com/office/drawing/2010/main">
                  <a14:imgLayer r:embed="rId14">
                    <a14:imgEffect>
                      <a14:colorTemperature colorTemp="6400"/>
                    </a14:imgEffect>
                    <a14:imgEffect>
                      <a14:saturation sat="0"/>
                    </a14:imgEffect>
                  </a14:imgLayer>
                </a14:imgProps>
              </a:ext>
              <a:ext uri="{28A0092B-C50C-407E-A947-70E740481C1C}">
                <a14:useLocalDpi xmlns:a14="http://schemas.microsoft.com/office/drawing/2010/main" val="0"/>
              </a:ext>
            </a:extLst>
          </a:blip>
          <a:srcRect r="77861"/>
          <a:stretch/>
        </p:blipFill>
        <p:spPr bwMode="auto">
          <a:xfrm>
            <a:off x="225271" y="13334"/>
            <a:ext cx="368469" cy="1167509"/>
          </a:xfrm>
          <a:prstGeom prst="rect">
            <a:avLst/>
          </a:prstGeom>
          <a:noFill/>
        </p:spPr>
      </p:pic>
      <p:pic>
        <p:nvPicPr>
          <p:cNvPr id="1030" name="Picture 6" descr="https://lh3.googleusercontent.com/proxy/mzNJqYreb1z1VtRiBhoWp4Hlh1-FDC1nL4QQurvDYL431OuaU1eqH5V15mGmtl9KHbbqssWeTEYd0W1QHdwMdDljiGr_7zYpAHvMFhodpzs">
            <a:extLst>
              <a:ext uri="{FF2B5EF4-FFF2-40B4-BE49-F238E27FC236}">
                <a16:creationId xmlns:a16="http://schemas.microsoft.com/office/drawing/2014/main" id="{313CFE70-AE4F-4B8F-B4BC-4D6798F22DE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871200" y="127860"/>
            <a:ext cx="1095529" cy="108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958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74CB49B5-C59F-4019-B40C-DC3CA3959589}"/>
              </a:ext>
            </a:extLst>
          </p:cNvPr>
          <p:cNvSpPr>
            <a:spLocks noGrp="1"/>
          </p:cNvSpPr>
          <p:nvPr>
            <p:ph type="body" sz="quarter" idx="10"/>
          </p:nvPr>
        </p:nvSpPr>
        <p:spPr>
          <a:xfrm>
            <a:off x="351465" y="2347415"/>
            <a:ext cx="11617622" cy="2543562"/>
          </a:xfrm>
        </p:spPr>
        <p:txBody>
          <a:bodyPr>
            <a:normAutofit/>
          </a:bodyPr>
          <a:lstStyle/>
          <a:p>
            <a:r>
              <a:rPr lang="en-US" sz="4000" dirty="0"/>
              <a:t>Envelope, Template matching and STFT features: recap</a:t>
            </a:r>
          </a:p>
          <a:p>
            <a:endParaRPr lang="en-US" sz="4400" dirty="0"/>
          </a:p>
        </p:txBody>
      </p:sp>
      <p:sp>
        <p:nvSpPr>
          <p:cNvPr id="3" name="Segnaposto testo 2">
            <a:extLst>
              <a:ext uri="{FF2B5EF4-FFF2-40B4-BE49-F238E27FC236}">
                <a16:creationId xmlns:a16="http://schemas.microsoft.com/office/drawing/2014/main" id="{5D0985C3-75B2-4717-A635-A9F1AA69276D}"/>
              </a:ext>
            </a:extLst>
          </p:cNvPr>
          <p:cNvSpPr>
            <a:spLocks noGrp="1"/>
          </p:cNvSpPr>
          <p:nvPr>
            <p:ph type="body" sz="quarter" idx="11"/>
          </p:nvPr>
        </p:nvSpPr>
        <p:spPr/>
        <p:txBody>
          <a:bodyPr/>
          <a:lstStyle/>
          <a:p>
            <a:r>
              <a:rPr lang="en-US" dirty="0"/>
              <a:t>Andrea Corrado</a:t>
            </a:r>
          </a:p>
        </p:txBody>
      </p:sp>
      <p:sp>
        <p:nvSpPr>
          <p:cNvPr id="4" name="Segnaposto testo 2">
            <a:extLst>
              <a:ext uri="{FF2B5EF4-FFF2-40B4-BE49-F238E27FC236}">
                <a16:creationId xmlns:a16="http://schemas.microsoft.com/office/drawing/2014/main" id="{D5686B0F-B25A-4457-BD38-D0A4D2A5E6F3}"/>
              </a:ext>
            </a:extLst>
          </p:cNvPr>
          <p:cNvSpPr txBox="1">
            <a:spLocks/>
          </p:cNvSpPr>
          <p:nvPr/>
        </p:nvSpPr>
        <p:spPr>
          <a:xfrm>
            <a:off x="622788" y="5456048"/>
            <a:ext cx="4592638" cy="101395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solidFill>
                  <a:prstClr val="white"/>
                </a:solidFill>
                <a:latin typeface="Calibri" panose="020F0502020204030204"/>
              </a:rPr>
              <a:t>November</a:t>
            </a:r>
            <a:r>
              <a:rPr kumimoji="0" lang="en-US" sz="28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2024 </a:t>
            </a:r>
          </a:p>
        </p:txBody>
      </p:sp>
    </p:spTree>
    <p:extLst>
      <p:ext uri="{BB962C8B-B14F-4D97-AF65-F5344CB8AC3E}">
        <p14:creationId xmlns:p14="http://schemas.microsoft.com/office/powerpoint/2010/main" val="135497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0725F-3488-AC8F-64ED-EE196072326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5E0F280-CC75-7142-AC72-2ED5E1401702}"/>
              </a:ext>
            </a:extLst>
          </p:cNvPr>
          <p:cNvSpPr>
            <a:spLocks noGrp="1"/>
          </p:cNvSpPr>
          <p:nvPr>
            <p:ph type="title"/>
          </p:nvPr>
        </p:nvSpPr>
        <p:spPr>
          <a:xfrm>
            <a:off x="838200" y="209292"/>
            <a:ext cx="9905460" cy="971551"/>
          </a:xfrm>
        </p:spPr>
        <p:txBody>
          <a:bodyPr>
            <a:normAutofit/>
          </a:bodyPr>
          <a:lstStyle/>
          <a:p>
            <a:r>
              <a:rPr lang="en-US" sz="3600" dirty="0"/>
              <a:t>Envelope peak 1 (highest) position and value</a:t>
            </a:r>
          </a:p>
        </p:txBody>
      </p:sp>
      <p:sp>
        <p:nvSpPr>
          <p:cNvPr id="4" name="Segnaposto numero diapositiva 3">
            <a:extLst>
              <a:ext uri="{FF2B5EF4-FFF2-40B4-BE49-F238E27FC236}">
                <a16:creationId xmlns:a16="http://schemas.microsoft.com/office/drawing/2014/main" id="{4C1A6039-DEFE-511D-9FFC-782069993D95}"/>
              </a:ext>
            </a:extLst>
          </p:cNvPr>
          <p:cNvSpPr>
            <a:spLocks noGrp="1"/>
          </p:cNvSpPr>
          <p:nvPr>
            <p:ph type="sldNum" sz="quarter" idx="12"/>
          </p:nvPr>
        </p:nvSpPr>
        <p:spPr/>
        <p:txBody>
          <a:bodyPr/>
          <a:lstStyle/>
          <a:p>
            <a:fld id="{2FA0223F-D95A-431D-9A71-EDA7FA0C2F5B}" type="slidenum">
              <a:rPr lang="en-US" smtClean="0"/>
              <a:t>10</a:t>
            </a:fld>
            <a:endParaRPr lang="en-US" dirty="0"/>
          </a:p>
        </p:txBody>
      </p:sp>
      <p:sp>
        <p:nvSpPr>
          <p:cNvPr id="12" name="Rettangolo 11">
            <a:extLst>
              <a:ext uri="{FF2B5EF4-FFF2-40B4-BE49-F238E27FC236}">
                <a16:creationId xmlns:a16="http://schemas.microsoft.com/office/drawing/2014/main" id="{2558B221-CA16-F6A6-787A-A40C660EF12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A8F19773-8CD1-E1C4-1E2B-2A12440E038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CDB5A2FC-BBFA-8479-4B80-CC681274E19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5"/>
            <a:ext cx="5333559" cy="3998645"/>
          </a:xfrm>
          <a:prstGeom prst="rect">
            <a:avLst/>
          </a:prstGeom>
        </p:spPr>
      </p:pic>
      <p:sp>
        <p:nvSpPr>
          <p:cNvPr id="10" name="CasellaDiTesto 9">
            <a:extLst>
              <a:ext uri="{FF2B5EF4-FFF2-40B4-BE49-F238E27FC236}">
                <a16:creationId xmlns:a16="http://schemas.microsoft.com/office/drawing/2014/main" id="{43B3C8D7-9D6F-A8EF-355B-6C06D2D0C174}"/>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1997688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DAC92-716C-40B1-A533-C81C329E8B4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99A996A-3A6A-28DD-88FA-E6CCE88774BA}"/>
              </a:ext>
            </a:extLst>
          </p:cNvPr>
          <p:cNvSpPr>
            <a:spLocks noGrp="1"/>
          </p:cNvSpPr>
          <p:nvPr>
            <p:ph type="title"/>
          </p:nvPr>
        </p:nvSpPr>
        <p:spPr>
          <a:xfrm>
            <a:off x="838200" y="209292"/>
            <a:ext cx="9905460" cy="971551"/>
          </a:xfrm>
        </p:spPr>
        <p:txBody>
          <a:bodyPr>
            <a:normAutofit/>
          </a:bodyPr>
          <a:lstStyle/>
          <a:p>
            <a:r>
              <a:rPr lang="en-US" sz="3600" dirty="0"/>
              <a:t>Envelope peak 3 (third highest) position and value</a:t>
            </a:r>
          </a:p>
        </p:txBody>
      </p:sp>
      <p:sp>
        <p:nvSpPr>
          <p:cNvPr id="4" name="Segnaposto numero diapositiva 3">
            <a:extLst>
              <a:ext uri="{FF2B5EF4-FFF2-40B4-BE49-F238E27FC236}">
                <a16:creationId xmlns:a16="http://schemas.microsoft.com/office/drawing/2014/main" id="{8ADE2728-14AA-5524-C32D-F5B435152292}"/>
              </a:ext>
            </a:extLst>
          </p:cNvPr>
          <p:cNvSpPr>
            <a:spLocks noGrp="1"/>
          </p:cNvSpPr>
          <p:nvPr>
            <p:ph type="sldNum" sz="quarter" idx="12"/>
          </p:nvPr>
        </p:nvSpPr>
        <p:spPr/>
        <p:txBody>
          <a:bodyPr/>
          <a:lstStyle/>
          <a:p>
            <a:fld id="{2FA0223F-D95A-431D-9A71-EDA7FA0C2F5B}" type="slidenum">
              <a:rPr lang="en-US" smtClean="0"/>
              <a:t>11</a:t>
            </a:fld>
            <a:endParaRPr lang="en-US" dirty="0"/>
          </a:p>
        </p:txBody>
      </p:sp>
      <p:sp>
        <p:nvSpPr>
          <p:cNvPr id="12" name="Rettangolo 11">
            <a:extLst>
              <a:ext uri="{FF2B5EF4-FFF2-40B4-BE49-F238E27FC236}">
                <a16:creationId xmlns:a16="http://schemas.microsoft.com/office/drawing/2014/main" id="{CEAF1126-8E74-8281-5D5B-D126397FAA55}"/>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a:extLst>
              <a:ext uri="{FF2B5EF4-FFF2-40B4-BE49-F238E27FC236}">
                <a16:creationId xmlns:a16="http://schemas.microsoft.com/office/drawing/2014/main" id="{7044E0E3-DBC4-F24A-0FE7-5138A6392E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AB3DFCD1-2CD0-5BE4-CF11-F008343EDC5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6"/>
            <a:ext cx="5333559" cy="3998645"/>
          </a:xfrm>
          <a:prstGeom prst="rect">
            <a:avLst/>
          </a:prstGeom>
        </p:spPr>
      </p:pic>
      <p:sp>
        <p:nvSpPr>
          <p:cNvPr id="6" name="CasellaDiTesto 5">
            <a:extLst>
              <a:ext uri="{FF2B5EF4-FFF2-40B4-BE49-F238E27FC236}">
                <a16:creationId xmlns:a16="http://schemas.microsoft.com/office/drawing/2014/main" id="{31E5F181-17A5-5F9E-5654-945DCF589331}"/>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1711136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F99F0-4142-9179-CCC4-A6C39CCA5E9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E0F7807-6EA1-A1CE-6779-17A29808B27C}"/>
              </a:ext>
            </a:extLst>
          </p:cNvPr>
          <p:cNvSpPr>
            <a:spLocks noGrp="1"/>
          </p:cNvSpPr>
          <p:nvPr>
            <p:ph type="title"/>
          </p:nvPr>
        </p:nvSpPr>
        <p:spPr>
          <a:xfrm>
            <a:off x="838200" y="209292"/>
            <a:ext cx="9905460" cy="971551"/>
          </a:xfrm>
        </p:spPr>
        <p:txBody>
          <a:bodyPr>
            <a:normAutofit fontScale="90000"/>
          </a:bodyPr>
          <a:lstStyle/>
          <a:p>
            <a:r>
              <a:rPr lang="en-US" sz="3600" dirty="0"/>
              <a:t>Signals absolute peak 1 (highest) position and value</a:t>
            </a:r>
          </a:p>
        </p:txBody>
      </p:sp>
      <p:sp>
        <p:nvSpPr>
          <p:cNvPr id="4" name="Segnaposto numero diapositiva 3">
            <a:extLst>
              <a:ext uri="{FF2B5EF4-FFF2-40B4-BE49-F238E27FC236}">
                <a16:creationId xmlns:a16="http://schemas.microsoft.com/office/drawing/2014/main" id="{F27D396C-7BFB-BE7A-7408-7A69AE9DA91A}"/>
              </a:ext>
            </a:extLst>
          </p:cNvPr>
          <p:cNvSpPr>
            <a:spLocks noGrp="1"/>
          </p:cNvSpPr>
          <p:nvPr>
            <p:ph type="sldNum" sz="quarter" idx="12"/>
          </p:nvPr>
        </p:nvSpPr>
        <p:spPr/>
        <p:txBody>
          <a:bodyPr/>
          <a:lstStyle/>
          <a:p>
            <a:fld id="{2FA0223F-D95A-431D-9A71-EDA7FA0C2F5B}" type="slidenum">
              <a:rPr lang="en-US" smtClean="0"/>
              <a:t>12</a:t>
            </a:fld>
            <a:endParaRPr lang="en-US" dirty="0"/>
          </a:p>
        </p:txBody>
      </p:sp>
      <p:sp>
        <p:nvSpPr>
          <p:cNvPr id="12" name="Rettangolo 11">
            <a:extLst>
              <a:ext uri="{FF2B5EF4-FFF2-40B4-BE49-F238E27FC236}">
                <a16:creationId xmlns:a16="http://schemas.microsoft.com/office/drawing/2014/main" id="{EB59E14C-0AA4-B233-7EA9-0B4EF9F082FD}"/>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07F30A83-4E1E-9304-AE04-8C52FD5B4E1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68DA2A39-9218-80BC-AC1E-DFF83223B5F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5"/>
            <a:ext cx="5333559" cy="3998645"/>
          </a:xfrm>
          <a:prstGeom prst="rect">
            <a:avLst/>
          </a:prstGeom>
        </p:spPr>
      </p:pic>
      <p:sp>
        <p:nvSpPr>
          <p:cNvPr id="6" name="CasellaDiTesto 5">
            <a:extLst>
              <a:ext uri="{FF2B5EF4-FFF2-40B4-BE49-F238E27FC236}">
                <a16:creationId xmlns:a16="http://schemas.microsoft.com/office/drawing/2014/main" id="{E53CB16B-FD6E-6339-F531-6DA26A7E76F9}"/>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4253844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7D67D-B02C-B7A2-E9F7-F46214ED0D8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44E944E-C4D6-F807-30E2-91A5AC9C3BD3}"/>
              </a:ext>
            </a:extLst>
          </p:cNvPr>
          <p:cNvSpPr>
            <a:spLocks noGrp="1"/>
          </p:cNvSpPr>
          <p:nvPr>
            <p:ph type="title"/>
          </p:nvPr>
        </p:nvSpPr>
        <p:spPr>
          <a:xfrm>
            <a:off x="838200" y="209292"/>
            <a:ext cx="9905460" cy="971551"/>
          </a:xfrm>
        </p:spPr>
        <p:txBody>
          <a:bodyPr>
            <a:normAutofit fontScale="90000"/>
          </a:bodyPr>
          <a:lstStyle/>
          <a:p>
            <a:r>
              <a:rPr lang="en-US" sz="3600" dirty="0"/>
              <a:t>Signal absolute peak 3 (third highest) position and value</a:t>
            </a:r>
          </a:p>
        </p:txBody>
      </p:sp>
      <p:sp>
        <p:nvSpPr>
          <p:cNvPr id="4" name="Segnaposto numero diapositiva 3">
            <a:extLst>
              <a:ext uri="{FF2B5EF4-FFF2-40B4-BE49-F238E27FC236}">
                <a16:creationId xmlns:a16="http://schemas.microsoft.com/office/drawing/2014/main" id="{5E8CBEAE-193F-2C86-1CD5-82F165BDBBE8}"/>
              </a:ext>
            </a:extLst>
          </p:cNvPr>
          <p:cNvSpPr>
            <a:spLocks noGrp="1"/>
          </p:cNvSpPr>
          <p:nvPr>
            <p:ph type="sldNum" sz="quarter" idx="12"/>
          </p:nvPr>
        </p:nvSpPr>
        <p:spPr/>
        <p:txBody>
          <a:bodyPr/>
          <a:lstStyle/>
          <a:p>
            <a:fld id="{2FA0223F-D95A-431D-9A71-EDA7FA0C2F5B}" type="slidenum">
              <a:rPr lang="en-US" smtClean="0"/>
              <a:t>13</a:t>
            </a:fld>
            <a:endParaRPr lang="en-US" dirty="0"/>
          </a:p>
        </p:txBody>
      </p:sp>
      <p:sp>
        <p:nvSpPr>
          <p:cNvPr id="12" name="Rettangolo 11">
            <a:extLst>
              <a:ext uri="{FF2B5EF4-FFF2-40B4-BE49-F238E27FC236}">
                <a16:creationId xmlns:a16="http://schemas.microsoft.com/office/drawing/2014/main" id="{169C84C6-63D8-F390-954A-EB6F7A88A9FC}"/>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a:extLst>
              <a:ext uri="{FF2B5EF4-FFF2-40B4-BE49-F238E27FC236}">
                <a16:creationId xmlns:a16="http://schemas.microsoft.com/office/drawing/2014/main" id="{0796B358-711F-88E7-3355-87158EBDD93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49182FE3-FDC4-0741-06BE-D3E044B5F42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6"/>
            <a:ext cx="5333559" cy="3998645"/>
          </a:xfrm>
          <a:prstGeom prst="rect">
            <a:avLst/>
          </a:prstGeom>
        </p:spPr>
      </p:pic>
      <p:sp>
        <p:nvSpPr>
          <p:cNvPr id="6" name="CasellaDiTesto 5">
            <a:extLst>
              <a:ext uri="{FF2B5EF4-FFF2-40B4-BE49-F238E27FC236}">
                <a16:creationId xmlns:a16="http://schemas.microsoft.com/office/drawing/2014/main" id="{51704A11-6E7D-0CA8-820D-1E7FB94209B3}"/>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775034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6795D-B100-C9FC-039E-E525C7F3BA9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AFF99B5-EB51-CAB4-A96A-A4781A10FCA6}"/>
              </a:ext>
            </a:extLst>
          </p:cNvPr>
          <p:cNvSpPr>
            <a:spLocks noGrp="1"/>
          </p:cNvSpPr>
          <p:nvPr>
            <p:ph type="title"/>
          </p:nvPr>
        </p:nvSpPr>
        <p:spPr>
          <a:xfrm>
            <a:off x="838200" y="209292"/>
            <a:ext cx="9905460" cy="971551"/>
          </a:xfrm>
        </p:spPr>
        <p:txBody>
          <a:bodyPr>
            <a:normAutofit/>
          </a:bodyPr>
          <a:lstStyle/>
          <a:p>
            <a:r>
              <a:rPr lang="en-US" sz="3600" dirty="0"/>
              <a:t>Atrial-to-ventricular envelope peaks ratio</a:t>
            </a:r>
          </a:p>
        </p:txBody>
      </p:sp>
      <p:sp>
        <p:nvSpPr>
          <p:cNvPr id="4" name="Segnaposto numero diapositiva 3">
            <a:extLst>
              <a:ext uri="{FF2B5EF4-FFF2-40B4-BE49-F238E27FC236}">
                <a16:creationId xmlns:a16="http://schemas.microsoft.com/office/drawing/2014/main" id="{317F5A57-2537-AE14-E2DF-7FF760E3C7B0}"/>
              </a:ext>
            </a:extLst>
          </p:cNvPr>
          <p:cNvSpPr>
            <a:spLocks noGrp="1"/>
          </p:cNvSpPr>
          <p:nvPr>
            <p:ph type="sldNum" sz="quarter" idx="12"/>
          </p:nvPr>
        </p:nvSpPr>
        <p:spPr/>
        <p:txBody>
          <a:bodyPr/>
          <a:lstStyle/>
          <a:p>
            <a:fld id="{2FA0223F-D95A-431D-9A71-EDA7FA0C2F5B}" type="slidenum">
              <a:rPr lang="en-US" smtClean="0"/>
              <a:t>14</a:t>
            </a:fld>
            <a:endParaRPr lang="en-US" dirty="0"/>
          </a:p>
        </p:txBody>
      </p:sp>
      <p:sp>
        <p:nvSpPr>
          <p:cNvPr id="12" name="Rettangolo 11">
            <a:extLst>
              <a:ext uri="{FF2B5EF4-FFF2-40B4-BE49-F238E27FC236}">
                <a16:creationId xmlns:a16="http://schemas.microsoft.com/office/drawing/2014/main" id="{F85B6080-DA1A-76A1-C5C8-BFD77B745B6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582713CB-2C95-19AE-0311-6DA8A4CB2A1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14458" y="1429677"/>
            <a:ext cx="5333559" cy="3998645"/>
          </a:xfrm>
          <a:prstGeom prst="rect">
            <a:avLst/>
          </a:prstGeom>
        </p:spPr>
      </p:pic>
      <p:sp>
        <p:nvSpPr>
          <p:cNvPr id="3" name="CasellaDiTesto 2">
            <a:extLst>
              <a:ext uri="{FF2B5EF4-FFF2-40B4-BE49-F238E27FC236}">
                <a16:creationId xmlns:a16="http://schemas.microsoft.com/office/drawing/2014/main" id="{EEB9E917-0BEF-A9A9-1F3C-E0622A50B440}"/>
              </a:ext>
            </a:extLst>
          </p:cNvPr>
          <p:cNvSpPr txBox="1"/>
          <p:nvPr/>
        </p:nvSpPr>
        <p:spPr>
          <a:xfrm>
            <a:off x="278978" y="5557902"/>
            <a:ext cx="4157472" cy="769441"/>
          </a:xfrm>
          <a:prstGeom prst="rect">
            <a:avLst/>
          </a:prstGeom>
          <a:noFill/>
        </p:spPr>
        <p:txBody>
          <a:bodyPr wrap="square">
            <a:spAutoFit/>
          </a:bodyPr>
          <a:lstStyle/>
          <a:p>
            <a:r>
              <a:rPr lang="en-GB" sz="1100" b="1" i="1" dirty="0">
                <a:solidFill>
                  <a:schemeClr val="tx1">
                    <a:lumMod val="50000"/>
                    <a:lumOff val="50000"/>
                  </a:schemeClr>
                </a:solidFill>
              </a:rPr>
              <a:t>NB: in case of single peak detection, the second one was found before or after the detected one as the maximum of the signal (in modulus) into the segment of signal following or preceding the peak detected.</a:t>
            </a:r>
            <a:endParaRPr lang="en-GB" sz="1100" dirty="0">
              <a:solidFill>
                <a:schemeClr val="tx1">
                  <a:lumMod val="50000"/>
                  <a:lumOff val="50000"/>
                </a:schemeClr>
              </a:solidFill>
            </a:endParaRPr>
          </a:p>
        </p:txBody>
      </p:sp>
      <p:pic>
        <p:nvPicPr>
          <p:cNvPr id="8" name="Immagine 7" descr="Immagine che contiene testo, diagramma, schermata, Parallelo&#10;&#10;Descrizione generata automaticamente">
            <a:extLst>
              <a:ext uri="{FF2B5EF4-FFF2-40B4-BE49-F238E27FC236}">
                <a16:creationId xmlns:a16="http://schemas.microsoft.com/office/drawing/2014/main" id="{D0B2E332-A2DA-D088-8FE2-DCA9C04AEA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441" y="1429677"/>
            <a:ext cx="5333559" cy="3998645"/>
          </a:xfrm>
          <a:prstGeom prst="rect">
            <a:avLst/>
          </a:prstGeom>
        </p:spPr>
      </p:pic>
      <p:sp>
        <p:nvSpPr>
          <p:cNvPr id="10" name="CasellaDiTesto 9">
            <a:extLst>
              <a:ext uri="{FF2B5EF4-FFF2-40B4-BE49-F238E27FC236}">
                <a16:creationId xmlns:a16="http://schemas.microsoft.com/office/drawing/2014/main" id="{479FEA63-C75C-E038-C322-ED3D07A07018}"/>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1189488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8F0E9-7326-8E34-B7A4-50BE8C99F4F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DD9902B-73CE-3B9C-B8FF-EE7BE025A31E}"/>
              </a:ext>
            </a:extLst>
          </p:cNvPr>
          <p:cNvSpPr>
            <a:spLocks noGrp="1"/>
          </p:cNvSpPr>
          <p:nvPr>
            <p:ph type="title"/>
          </p:nvPr>
        </p:nvSpPr>
        <p:spPr>
          <a:xfrm>
            <a:off x="838200" y="209292"/>
            <a:ext cx="9905460" cy="971551"/>
          </a:xfrm>
        </p:spPr>
        <p:txBody>
          <a:bodyPr>
            <a:normAutofit/>
          </a:bodyPr>
          <a:lstStyle/>
          <a:p>
            <a:r>
              <a:rPr lang="en-US" sz="3600" dirty="0"/>
              <a:t>Active phase duration and silent phase duration</a:t>
            </a:r>
          </a:p>
        </p:txBody>
      </p:sp>
      <p:sp>
        <p:nvSpPr>
          <p:cNvPr id="4" name="Segnaposto numero diapositiva 3">
            <a:extLst>
              <a:ext uri="{FF2B5EF4-FFF2-40B4-BE49-F238E27FC236}">
                <a16:creationId xmlns:a16="http://schemas.microsoft.com/office/drawing/2014/main" id="{5AA606BF-F24E-2897-B265-E2436781DA6E}"/>
              </a:ext>
            </a:extLst>
          </p:cNvPr>
          <p:cNvSpPr>
            <a:spLocks noGrp="1"/>
          </p:cNvSpPr>
          <p:nvPr>
            <p:ph type="sldNum" sz="quarter" idx="12"/>
          </p:nvPr>
        </p:nvSpPr>
        <p:spPr/>
        <p:txBody>
          <a:bodyPr/>
          <a:lstStyle/>
          <a:p>
            <a:fld id="{2FA0223F-D95A-431D-9A71-EDA7FA0C2F5B}" type="slidenum">
              <a:rPr lang="en-US" smtClean="0"/>
              <a:t>15</a:t>
            </a:fld>
            <a:endParaRPr lang="en-US" dirty="0"/>
          </a:p>
        </p:txBody>
      </p:sp>
      <p:sp>
        <p:nvSpPr>
          <p:cNvPr id="12" name="Rettangolo 11">
            <a:extLst>
              <a:ext uri="{FF2B5EF4-FFF2-40B4-BE49-F238E27FC236}">
                <a16:creationId xmlns:a16="http://schemas.microsoft.com/office/drawing/2014/main" id="{6FB6DE13-5493-9C94-19BE-D181B662775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F911FE87-315C-EEF4-E378-2301DD9D0FD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59721" y="1429677"/>
            <a:ext cx="5333559" cy="3998645"/>
          </a:xfrm>
          <a:prstGeom prst="rect">
            <a:avLst/>
          </a:prstGeom>
        </p:spPr>
      </p:pic>
      <p:pic>
        <p:nvPicPr>
          <p:cNvPr id="7" name="Immagine 6">
            <a:extLst>
              <a:ext uri="{FF2B5EF4-FFF2-40B4-BE49-F238E27FC236}">
                <a16:creationId xmlns:a16="http://schemas.microsoft.com/office/drawing/2014/main" id="{66A7D028-37B4-FF66-BB75-B7EB6D942EF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7"/>
            <a:ext cx="5333559" cy="3998645"/>
          </a:xfrm>
          <a:prstGeom prst="rect">
            <a:avLst/>
          </a:prstGeom>
        </p:spPr>
      </p:pic>
      <p:sp>
        <p:nvSpPr>
          <p:cNvPr id="10" name="CasellaDiTesto 9">
            <a:extLst>
              <a:ext uri="{FF2B5EF4-FFF2-40B4-BE49-F238E27FC236}">
                <a16:creationId xmlns:a16="http://schemas.microsoft.com/office/drawing/2014/main" id="{A8714713-93B6-AA11-29CA-D7E5F756E356}"/>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361920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965DA-4BBF-03AD-481C-04719B7CF75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82D62ED-BE8C-CDB9-6BDA-30DA3F6DE6B8}"/>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42F84805-2A5C-21A3-52B4-BAB0E8537200}"/>
              </a:ext>
            </a:extLst>
          </p:cNvPr>
          <p:cNvSpPr>
            <a:spLocks noGrp="1"/>
          </p:cNvSpPr>
          <p:nvPr>
            <p:ph idx="1"/>
          </p:nvPr>
        </p:nvSpPr>
        <p:spPr>
          <a:xfrm>
            <a:off x="664464" y="2041496"/>
            <a:ext cx="10098024" cy="3851303"/>
          </a:xfrm>
        </p:spPr>
        <p:txBody>
          <a:bodyPr>
            <a:noAutofit/>
          </a:bodyPr>
          <a:lstStyle/>
          <a:p>
            <a:r>
              <a:rPr lang="en-US" sz="2000" dirty="0">
                <a:solidFill>
                  <a:schemeClr val="bg1">
                    <a:lumMod val="75000"/>
                  </a:schemeClr>
                </a:solidFill>
              </a:rPr>
              <a:t>Envelope definition and analysis</a:t>
            </a:r>
          </a:p>
          <a:p>
            <a:r>
              <a:rPr lang="en-US" sz="2000" dirty="0">
                <a:solidFill>
                  <a:schemeClr val="bg1">
                    <a:lumMod val="75000"/>
                  </a:schemeClr>
                </a:solidFill>
              </a:rPr>
              <a:t>Envelope features</a:t>
            </a:r>
          </a:p>
          <a:p>
            <a:r>
              <a:rPr lang="en-US" sz="2000" dirty="0"/>
              <a:t>Template matching definition and analysis</a:t>
            </a:r>
          </a:p>
          <a:p>
            <a:r>
              <a:rPr lang="en-US" sz="2000" dirty="0">
                <a:solidFill>
                  <a:schemeClr val="bg1">
                    <a:lumMod val="75000"/>
                  </a:schemeClr>
                </a:solidFill>
              </a:rPr>
              <a:t>Template matching features</a:t>
            </a:r>
          </a:p>
          <a:p>
            <a:r>
              <a:rPr lang="en-US" sz="2000" dirty="0">
                <a:solidFill>
                  <a:schemeClr val="bg1">
                    <a:lumMod val="75000"/>
                  </a:schemeClr>
                </a:solidFill>
              </a:rPr>
              <a:t>Short time Fourier transformation definition and analysis</a:t>
            </a:r>
          </a:p>
          <a:p>
            <a:r>
              <a:rPr lang="en-US" sz="2000" dirty="0">
                <a:solidFill>
                  <a:schemeClr val="bg1">
                    <a:lumMod val="75000"/>
                  </a:schemeClr>
                </a:solidFill>
              </a:rPr>
              <a:t>Conclusions</a:t>
            </a:r>
          </a:p>
        </p:txBody>
      </p:sp>
      <p:sp>
        <p:nvSpPr>
          <p:cNvPr id="4" name="Segnaposto numero diapositiva 3">
            <a:extLst>
              <a:ext uri="{FF2B5EF4-FFF2-40B4-BE49-F238E27FC236}">
                <a16:creationId xmlns:a16="http://schemas.microsoft.com/office/drawing/2014/main" id="{366C6F80-FF60-EB3F-8DA9-2C91B8E499FB}"/>
              </a:ext>
            </a:extLst>
          </p:cNvPr>
          <p:cNvSpPr>
            <a:spLocks noGrp="1"/>
          </p:cNvSpPr>
          <p:nvPr>
            <p:ph type="sldNum" sz="quarter" idx="12"/>
          </p:nvPr>
        </p:nvSpPr>
        <p:spPr/>
        <p:txBody>
          <a:bodyPr/>
          <a:lstStyle/>
          <a:p>
            <a:fld id="{2FA0223F-D95A-431D-9A71-EDA7FA0C2F5B}" type="slidenum">
              <a:rPr lang="en-US" smtClean="0"/>
              <a:t>16</a:t>
            </a:fld>
            <a:endParaRPr lang="en-US" dirty="0"/>
          </a:p>
        </p:txBody>
      </p:sp>
    </p:spTree>
    <p:extLst>
      <p:ext uri="{BB962C8B-B14F-4D97-AF65-F5344CB8AC3E}">
        <p14:creationId xmlns:p14="http://schemas.microsoft.com/office/powerpoint/2010/main" val="3522201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D76BE-FC67-94AB-75FF-17A5899ED76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F0C1AAF-8C1B-C7B0-D9EF-865219BAE19D}"/>
              </a:ext>
            </a:extLst>
          </p:cNvPr>
          <p:cNvSpPr>
            <a:spLocks noGrp="1"/>
          </p:cNvSpPr>
          <p:nvPr>
            <p:ph type="title"/>
          </p:nvPr>
        </p:nvSpPr>
        <p:spPr>
          <a:xfrm>
            <a:off x="838200" y="209292"/>
            <a:ext cx="9905460" cy="971551"/>
          </a:xfrm>
        </p:spPr>
        <p:txBody>
          <a:bodyPr>
            <a:normAutofit/>
          </a:bodyPr>
          <a:lstStyle/>
          <a:p>
            <a:r>
              <a:rPr lang="en-US" sz="3600" dirty="0"/>
              <a:t>Template matching definition </a:t>
            </a:r>
          </a:p>
        </p:txBody>
      </p:sp>
      <p:sp>
        <p:nvSpPr>
          <p:cNvPr id="4" name="Segnaposto numero diapositiva 3">
            <a:extLst>
              <a:ext uri="{FF2B5EF4-FFF2-40B4-BE49-F238E27FC236}">
                <a16:creationId xmlns:a16="http://schemas.microsoft.com/office/drawing/2014/main" id="{359F2159-FD04-AFF0-5936-2135B181233B}"/>
              </a:ext>
            </a:extLst>
          </p:cNvPr>
          <p:cNvSpPr>
            <a:spLocks noGrp="1"/>
          </p:cNvSpPr>
          <p:nvPr>
            <p:ph type="sldNum" sz="quarter" idx="12"/>
          </p:nvPr>
        </p:nvSpPr>
        <p:spPr/>
        <p:txBody>
          <a:bodyPr/>
          <a:lstStyle/>
          <a:p>
            <a:fld id="{2FA0223F-D95A-431D-9A71-EDA7FA0C2F5B}" type="slidenum">
              <a:rPr lang="en-US" smtClean="0"/>
              <a:t>17</a:t>
            </a:fld>
            <a:endParaRPr lang="en-US" dirty="0"/>
          </a:p>
        </p:txBody>
      </p:sp>
      <p:sp>
        <p:nvSpPr>
          <p:cNvPr id="12" name="Rettangolo 11">
            <a:extLst>
              <a:ext uri="{FF2B5EF4-FFF2-40B4-BE49-F238E27FC236}">
                <a16:creationId xmlns:a16="http://schemas.microsoft.com/office/drawing/2014/main" id="{E514200B-B058-3E1B-0E6F-8C60C932ECE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9" name="Segnaposto contenuto 2">
                <a:extLst>
                  <a:ext uri="{FF2B5EF4-FFF2-40B4-BE49-F238E27FC236}">
                    <a16:creationId xmlns:a16="http://schemas.microsoft.com/office/drawing/2014/main" id="{A566FD2A-DF1B-874E-9421-E7B5DD57DD34}"/>
                  </a:ext>
                </a:extLst>
              </p:cNvPr>
              <p:cNvSpPr>
                <a:spLocks noGrp="1"/>
              </p:cNvSpPr>
              <p:nvPr>
                <p:ph idx="1"/>
              </p:nvPr>
            </p:nvSpPr>
            <p:spPr>
              <a:xfrm>
                <a:off x="454151" y="1470463"/>
                <a:ext cx="5484957" cy="4747457"/>
              </a:xfrm>
              <a:ln w="19050">
                <a:noFill/>
              </a:ln>
            </p:spPr>
            <p:txBody>
              <a:bodyPr>
                <a:noAutofit/>
              </a:bodyPr>
              <a:lstStyle/>
              <a:p>
                <a:pPr marL="0" indent="0">
                  <a:buNone/>
                </a:pPr>
                <a:r>
                  <a:rPr lang="en-GB" sz="1100" dirty="0"/>
                  <a:t>The aim of the analysis is finding </a:t>
                </a:r>
                <a:r>
                  <a:rPr lang="en-GB" sz="1100" b="1" dirty="0"/>
                  <a:t>where</a:t>
                </a:r>
                <a:r>
                  <a:rPr lang="en-GB" sz="1100" dirty="0"/>
                  <a:t> a signal has a </a:t>
                </a:r>
                <a:r>
                  <a:rPr lang="en-GB" sz="1100" b="1" dirty="0"/>
                  <a:t>“simple and biphasic” behaviour</a:t>
                </a:r>
                <a:r>
                  <a:rPr lang="en-GB" sz="1100" dirty="0"/>
                  <a:t>. To do it, the cross-correlated signal between a template and the signal has been evaluated. </a:t>
                </a:r>
              </a:p>
              <a:p>
                <a:pPr marL="0" indent="0">
                  <a:buNone/>
                </a:pPr>
                <a:r>
                  <a:rPr lang="en-GB" sz="1200" b="1" dirty="0">
                    <a:solidFill>
                      <a:srgbClr val="002060"/>
                    </a:solidFill>
                  </a:rPr>
                  <a:t>Template definition</a:t>
                </a:r>
                <a:r>
                  <a:rPr lang="en-GB" sz="1200" dirty="0">
                    <a:solidFill>
                      <a:srgbClr val="002060"/>
                    </a:solidFill>
                  </a:rPr>
                  <a:t>: a single period of length T=0.05 seconds of the sinus function</a:t>
                </a:r>
                <a:r>
                  <a:rPr lang="en-GB" sz="1100" dirty="0"/>
                  <a:t>. </a:t>
                </a:r>
              </a:p>
              <a:p>
                <a:pPr marL="0" indent="0">
                  <a:buNone/>
                </a:pPr>
                <a:r>
                  <a:rPr lang="en-GB" sz="1100" dirty="0"/>
                  <a:t>Once defined the template the </a:t>
                </a:r>
                <a:r>
                  <a:rPr lang="en-GB" sz="1100" b="1" dirty="0"/>
                  <a:t>cross-correlation</a:t>
                </a:r>
                <a:r>
                  <a:rPr lang="en-GB" sz="1100" dirty="0"/>
                  <a:t> </a:t>
                </a:r>
                <a:r>
                  <a:rPr lang="en-GB" sz="1100" b="1" dirty="0"/>
                  <a:t>signal</a:t>
                </a:r>
                <a:r>
                  <a:rPr lang="en-GB" sz="1100" dirty="0"/>
                  <a:t> has been computed as convolution between the template (reversed) and the roving signal:</a:t>
                </a:r>
              </a:p>
              <a:p>
                <a:pPr marL="0" indent="0">
                  <a:buNone/>
                </a:pPr>
                <a:endParaRPr lang="en-GB" sz="1100" dirty="0"/>
              </a:p>
              <a:p>
                <a:pPr marL="0" indent="0">
                  <a:buNone/>
                </a:pPr>
                <a14:m>
                  <m:oMathPara xmlns:m="http://schemas.openxmlformats.org/officeDocument/2006/math">
                    <m:oMathParaPr>
                      <m:jc m:val="centerGroup"/>
                    </m:oMathParaPr>
                    <m:oMath xmlns:m="http://schemas.openxmlformats.org/officeDocument/2006/math">
                      <m:r>
                        <a:rPr lang="en-GB" sz="1100" b="0" i="1" smtClean="0">
                          <a:solidFill>
                            <a:srgbClr val="0070C0"/>
                          </a:solidFill>
                          <a:latin typeface="Cambria Math" panose="02040503050406030204" pitchFamily="18" charset="0"/>
                        </a:rPr>
                        <m:t>𝐶𝐶</m:t>
                      </m:r>
                      <m:d>
                        <m:dPr>
                          <m:ctrlPr>
                            <a:rPr lang="en-GB" sz="1100" b="0" i="1" smtClean="0">
                              <a:solidFill>
                                <a:srgbClr val="0070C0"/>
                              </a:solidFill>
                              <a:latin typeface="Cambria Math" panose="02040503050406030204" pitchFamily="18" charset="0"/>
                            </a:rPr>
                          </m:ctrlPr>
                        </m:dPr>
                        <m:e>
                          <m:r>
                            <a:rPr lang="en-GB" sz="1100" b="0" i="1" smtClean="0">
                              <a:solidFill>
                                <a:srgbClr val="0070C0"/>
                              </a:solidFill>
                              <a:latin typeface="Cambria Math" panose="02040503050406030204" pitchFamily="18" charset="0"/>
                            </a:rPr>
                            <m:t>𝑘</m:t>
                          </m:r>
                        </m:e>
                      </m:d>
                      <m:r>
                        <a:rPr lang="en-GB" sz="1100" b="0" i="1" smtClean="0">
                          <a:solidFill>
                            <a:srgbClr val="0070C0"/>
                          </a:solidFill>
                          <a:latin typeface="Cambria Math" panose="02040503050406030204" pitchFamily="18" charset="0"/>
                        </a:rPr>
                        <m:t>=</m:t>
                      </m:r>
                      <m:nary>
                        <m:naryPr>
                          <m:chr m:val="∑"/>
                          <m:ctrlPr>
                            <a:rPr lang="en-GB" sz="1100" b="0" i="1" smtClean="0">
                              <a:solidFill>
                                <a:srgbClr val="0070C0"/>
                              </a:solidFill>
                              <a:latin typeface="Cambria Math" panose="02040503050406030204" pitchFamily="18" charset="0"/>
                            </a:rPr>
                          </m:ctrlPr>
                        </m:naryPr>
                        <m:sub>
                          <m:r>
                            <a:rPr lang="en-GB" sz="1100" b="0" i="1" smtClean="0">
                              <a:solidFill>
                                <a:srgbClr val="0070C0"/>
                              </a:solidFill>
                              <a:latin typeface="Cambria Math" panose="02040503050406030204" pitchFamily="18" charset="0"/>
                            </a:rPr>
                            <m:t>𝑛</m:t>
                          </m:r>
                          <m:r>
                            <a:rPr lang="en-GB" sz="1100" b="0" i="1" smtClean="0">
                              <a:solidFill>
                                <a:srgbClr val="0070C0"/>
                              </a:solidFill>
                              <a:latin typeface="Cambria Math" panose="02040503050406030204" pitchFamily="18" charset="0"/>
                            </a:rPr>
                            <m:t>=0</m:t>
                          </m:r>
                        </m:sub>
                        <m:sup>
                          <m:r>
                            <a:rPr lang="en-GB" sz="1100" b="0" i="1" smtClean="0">
                              <a:solidFill>
                                <a:srgbClr val="0070C0"/>
                              </a:solidFill>
                              <a:latin typeface="Cambria Math" panose="02040503050406030204" pitchFamily="18" charset="0"/>
                            </a:rPr>
                            <m:t>𝑁</m:t>
                          </m:r>
                          <m:r>
                            <a:rPr lang="en-GB" sz="1100" b="0" i="1" smtClean="0">
                              <a:solidFill>
                                <a:srgbClr val="0070C0"/>
                              </a:solidFill>
                              <a:latin typeface="Cambria Math" panose="02040503050406030204" pitchFamily="18" charset="0"/>
                            </a:rPr>
                            <m:t>−1</m:t>
                          </m:r>
                        </m:sup>
                        <m:e>
                          <m:r>
                            <a:rPr lang="en-GB" sz="1100" b="0" i="1" smtClean="0">
                              <a:solidFill>
                                <a:srgbClr val="0070C0"/>
                              </a:solidFill>
                              <a:latin typeface="Cambria Math" panose="02040503050406030204" pitchFamily="18" charset="0"/>
                            </a:rPr>
                            <m:t>𝑟𝑜𝑣𝑇𝑟𝑎𝑐𝑒</m:t>
                          </m:r>
                          <m:d>
                            <m:dPr>
                              <m:ctrlPr>
                                <a:rPr lang="en-GB" sz="1100" b="0" i="1" smtClean="0">
                                  <a:solidFill>
                                    <a:srgbClr val="0070C0"/>
                                  </a:solidFill>
                                  <a:latin typeface="Cambria Math" panose="02040503050406030204" pitchFamily="18" charset="0"/>
                                </a:rPr>
                              </m:ctrlPr>
                            </m:dPr>
                            <m:e>
                              <m:r>
                                <a:rPr lang="en-GB" sz="1100" b="0" i="1" smtClean="0">
                                  <a:solidFill>
                                    <a:srgbClr val="0070C0"/>
                                  </a:solidFill>
                                  <a:latin typeface="Cambria Math" panose="02040503050406030204" pitchFamily="18" charset="0"/>
                                </a:rPr>
                                <m:t>𝑛</m:t>
                              </m:r>
                            </m:e>
                          </m:d>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𝑡𝑒𝑚𝑝𝑙𝑎𝑡𝑒</m:t>
                          </m:r>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𝑁</m:t>
                          </m:r>
                          <m:r>
                            <a:rPr lang="en-GB" sz="1100" b="0" i="1" smtClean="0">
                              <a:solidFill>
                                <a:srgbClr val="0070C0"/>
                              </a:solidFill>
                              <a:latin typeface="Cambria Math" panose="02040503050406030204" pitchFamily="18" charset="0"/>
                            </a:rPr>
                            <m:t>−1−</m:t>
                          </m:r>
                          <m:r>
                            <a:rPr lang="en-GB" sz="1100" b="0" i="1" smtClean="0">
                              <a:solidFill>
                                <a:srgbClr val="0070C0"/>
                              </a:solidFill>
                              <a:latin typeface="Cambria Math" panose="02040503050406030204" pitchFamily="18" charset="0"/>
                            </a:rPr>
                            <m:t>𝑛</m:t>
                          </m:r>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𝑘</m:t>
                          </m:r>
                          <m:r>
                            <a:rPr lang="en-GB" sz="1100" b="0" i="1" smtClean="0">
                              <a:solidFill>
                                <a:srgbClr val="0070C0"/>
                              </a:solidFill>
                              <a:latin typeface="Cambria Math" panose="02040503050406030204" pitchFamily="18" charset="0"/>
                            </a:rPr>
                            <m:t>)</m:t>
                          </m:r>
                        </m:e>
                      </m:nary>
                    </m:oMath>
                  </m:oMathPara>
                </a14:m>
                <a:endParaRPr lang="en-GB" sz="1100" b="0" dirty="0"/>
              </a:p>
              <a:p>
                <a:pPr marL="0" indent="0">
                  <a:buNone/>
                </a:pPr>
                <a:r>
                  <a:rPr lang="en-GB" sz="1100" dirty="0"/>
                  <a:t>where:</a:t>
                </a:r>
              </a:p>
              <a:p>
                <a:r>
                  <a:rPr lang="en-GB" sz="1100" dirty="0"/>
                  <a:t>both </a:t>
                </a:r>
                <a:r>
                  <a:rPr lang="en-GB" sz="1100" b="1" dirty="0"/>
                  <a:t>roving trace and template have been normalised </a:t>
                </a:r>
                <a:r>
                  <a:rPr lang="en-GB" sz="1100" dirty="0"/>
                  <a:t>to exclude the amplitude contribution to the cross-correlation signal. </a:t>
                </a:r>
              </a:p>
              <a:p>
                <a:r>
                  <a:rPr lang="en-GB" sz="1100" dirty="0"/>
                  <a:t>Before TM application, </a:t>
                </a:r>
                <a:r>
                  <a:rPr lang="en-GB" sz="1100" b="1" dirty="0"/>
                  <a:t>roving trace has been smoothed </a:t>
                </a:r>
                <a:r>
                  <a:rPr lang="en-GB" sz="1100" dirty="0"/>
                  <a:t>with a moving average on 50 points to reduce noise contribution.</a:t>
                </a:r>
              </a:p>
              <a:p>
                <a:r>
                  <a:rPr lang="en-GB" sz="1100" dirty="0"/>
                  <a:t>Even the </a:t>
                </a:r>
                <a:r>
                  <a:rPr lang="en-GB" sz="1100" b="1" dirty="0"/>
                  <a:t>cross-correlated signal has been smoothed </a:t>
                </a:r>
                <a:r>
                  <a:rPr lang="en-GB" sz="1100" dirty="0"/>
                  <a:t>in the same way as the roving trace.</a:t>
                </a:r>
              </a:p>
              <a:p>
                <a:pPr marL="0" indent="0">
                  <a:buNone/>
                </a:pPr>
                <a:r>
                  <a:rPr lang="en-GB" sz="1100" dirty="0"/>
                  <a:t>Then, </a:t>
                </a:r>
                <a:r>
                  <a:rPr lang="en-GB" sz="1100" b="1" dirty="0">
                    <a:solidFill>
                      <a:srgbClr val="C00000"/>
                    </a:solidFill>
                  </a:rPr>
                  <a:t>the peak (in modulus) of cross-correlation and its location have been used as features</a:t>
                </a:r>
                <a:r>
                  <a:rPr lang="en-GB" sz="1100" dirty="0"/>
                  <a:t>.</a:t>
                </a:r>
              </a:p>
              <a:p>
                <a:pPr marL="0" indent="0">
                  <a:buNone/>
                </a:pPr>
                <a:r>
                  <a:rPr lang="en-GB" sz="1200" dirty="0"/>
                  <a:t>Moreover, from literature we know that the </a:t>
                </a:r>
                <a:r>
                  <a:rPr lang="en-GB" sz="1200" dirty="0">
                    <a:solidFill>
                      <a:schemeClr val="accent2"/>
                    </a:solidFill>
                  </a:rPr>
                  <a:t>atrial</a:t>
                </a:r>
                <a:r>
                  <a:rPr lang="en-GB" sz="1200" dirty="0"/>
                  <a:t> </a:t>
                </a:r>
                <a:r>
                  <a:rPr lang="en-GB" sz="1200" dirty="0">
                    <a:solidFill>
                      <a:schemeClr val="accent2"/>
                    </a:solidFill>
                  </a:rPr>
                  <a:t>phase</a:t>
                </a:r>
                <a:r>
                  <a:rPr lang="en-GB" sz="1200" dirty="0"/>
                  <a:t> of an </a:t>
                </a:r>
                <a:r>
                  <a:rPr lang="en-GB" sz="1200" dirty="0">
                    <a:solidFill>
                      <a:schemeClr val="accent2"/>
                    </a:solidFill>
                  </a:rPr>
                  <a:t>indifferent</a:t>
                </a:r>
                <a:r>
                  <a:rPr lang="en-GB" sz="1200" dirty="0"/>
                  <a:t> </a:t>
                </a:r>
                <a:r>
                  <a:rPr lang="en-GB" sz="1200" dirty="0">
                    <a:solidFill>
                      <a:schemeClr val="accent2"/>
                    </a:solidFill>
                  </a:rPr>
                  <a:t>signal</a:t>
                </a:r>
                <a:r>
                  <a:rPr lang="en-GB" sz="1200" dirty="0"/>
                  <a:t> should present a </a:t>
                </a:r>
                <a:r>
                  <a:rPr lang="en-GB" sz="1200" dirty="0">
                    <a:solidFill>
                      <a:schemeClr val="accent2"/>
                    </a:solidFill>
                  </a:rPr>
                  <a:t>simple</a:t>
                </a:r>
                <a:r>
                  <a:rPr lang="en-GB" sz="1200" dirty="0"/>
                  <a:t> and </a:t>
                </a:r>
                <a:r>
                  <a:rPr lang="en-GB" sz="1200" dirty="0">
                    <a:solidFill>
                      <a:schemeClr val="accent2"/>
                    </a:solidFill>
                  </a:rPr>
                  <a:t>biphasic</a:t>
                </a:r>
                <a:r>
                  <a:rPr lang="en-GB" sz="1200" dirty="0"/>
                  <a:t> shape, while into an </a:t>
                </a:r>
                <a:r>
                  <a:rPr lang="en-GB" sz="1200" dirty="0">
                    <a:solidFill>
                      <a:schemeClr val="accent6">
                        <a:lumMod val="75000"/>
                      </a:schemeClr>
                    </a:solidFill>
                  </a:rPr>
                  <a:t>effective</a:t>
                </a:r>
                <a:r>
                  <a:rPr lang="en-GB" sz="1200" dirty="0"/>
                  <a:t> </a:t>
                </a:r>
                <a:r>
                  <a:rPr lang="en-GB" sz="1200" dirty="0">
                    <a:solidFill>
                      <a:schemeClr val="accent6">
                        <a:lumMod val="75000"/>
                      </a:schemeClr>
                    </a:solidFill>
                  </a:rPr>
                  <a:t>signal</a:t>
                </a:r>
                <a:r>
                  <a:rPr lang="en-GB" sz="1200" dirty="0"/>
                  <a:t>, should </a:t>
                </a:r>
                <a:r>
                  <a:rPr lang="en-GB" sz="1200" dirty="0">
                    <a:solidFill>
                      <a:schemeClr val="accent6">
                        <a:lumMod val="75000"/>
                      </a:schemeClr>
                    </a:solidFill>
                  </a:rPr>
                  <a:t>exhibit</a:t>
                </a:r>
                <a:r>
                  <a:rPr lang="en-GB" sz="1200" dirty="0"/>
                  <a:t> a </a:t>
                </a:r>
                <a:r>
                  <a:rPr lang="en-GB" sz="1200" dirty="0">
                    <a:solidFill>
                      <a:schemeClr val="accent6">
                        <a:lumMod val="75000"/>
                      </a:schemeClr>
                    </a:solidFill>
                  </a:rPr>
                  <a:t>complex</a:t>
                </a:r>
                <a:r>
                  <a:rPr lang="en-GB" sz="1200" dirty="0"/>
                  <a:t> </a:t>
                </a:r>
                <a:r>
                  <a:rPr lang="en-GB" sz="1200" dirty="0">
                    <a:solidFill>
                      <a:schemeClr val="accent6">
                        <a:lumMod val="75000"/>
                      </a:schemeClr>
                    </a:solidFill>
                  </a:rPr>
                  <a:t>shape</a:t>
                </a:r>
                <a:r>
                  <a:rPr lang="en-GB" sz="1200" dirty="0"/>
                  <a:t>. So, </a:t>
                </a:r>
                <a:r>
                  <a:rPr lang="en-GB" sz="1200" b="1" dirty="0">
                    <a:solidFill>
                      <a:srgbClr val="C00000"/>
                    </a:solidFill>
                  </a:rPr>
                  <a:t>what</a:t>
                </a:r>
                <a:r>
                  <a:rPr lang="en-GB" sz="1200" dirty="0"/>
                  <a:t> </a:t>
                </a:r>
                <a:r>
                  <a:rPr lang="en-GB" sz="1200" b="1" dirty="0">
                    <a:solidFill>
                      <a:srgbClr val="C00000"/>
                    </a:solidFill>
                  </a:rPr>
                  <a:t>if</a:t>
                </a:r>
                <a:r>
                  <a:rPr lang="en-GB" sz="1200" dirty="0"/>
                  <a:t> the </a:t>
                </a:r>
                <a:r>
                  <a:rPr lang="en-GB" sz="1200" b="1" dirty="0">
                    <a:solidFill>
                      <a:srgbClr val="C00000"/>
                    </a:solidFill>
                  </a:rPr>
                  <a:t>cross-correlation</a:t>
                </a:r>
                <a:r>
                  <a:rPr lang="en-GB" sz="1200" dirty="0"/>
                  <a:t> signal is </a:t>
                </a:r>
                <a:r>
                  <a:rPr lang="en-GB" sz="1200" b="1" dirty="0">
                    <a:solidFill>
                      <a:srgbClr val="C00000"/>
                    </a:solidFill>
                  </a:rPr>
                  <a:t>evaluated</a:t>
                </a:r>
                <a:r>
                  <a:rPr lang="en-GB" sz="1200" dirty="0"/>
                  <a:t> </a:t>
                </a:r>
                <a:r>
                  <a:rPr lang="en-GB" sz="1200" b="1" dirty="0">
                    <a:solidFill>
                      <a:srgbClr val="C00000"/>
                    </a:solidFill>
                  </a:rPr>
                  <a:t>specifically</a:t>
                </a:r>
                <a:r>
                  <a:rPr lang="en-GB" sz="1200" dirty="0"/>
                  <a:t> </a:t>
                </a:r>
                <a:r>
                  <a:rPr lang="en-GB" sz="1200" b="1" dirty="0">
                    <a:solidFill>
                      <a:srgbClr val="C00000"/>
                    </a:solidFill>
                  </a:rPr>
                  <a:t>into</a:t>
                </a:r>
                <a:r>
                  <a:rPr lang="en-GB" sz="1200" dirty="0"/>
                  <a:t> </a:t>
                </a:r>
                <a:r>
                  <a:rPr lang="en-GB" sz="1200" b="1" dirty="0">
                    <a:solidFill>
                      <a:srgbClr val="C00000"/>
                    </a:solidFill>
                  </a:rPr>
                  <a:t>these</a:t>
                </a:r>
                <a:r>
                  <a:rPr lang="en-GB" sz="1200" dirty="0"/>
                  <a:t> </a:t>
                </a:r>
                <a:r>
                  <a:rPr lang="en-GB" sz="1200" b="1" dirty="0">
                    <a:solidFill>
                      <a:srgbClr val="C00000"/>
                    </a:solidFill>
                  </a:rPr>
                  <a:t>phases</a:t>
                </a:r>
                <a:r>
                  <a:rPr lang="en-GB" sz="1200" dirty="0"/>
                  <a:t> </a:t>
                </a:r>
                <a:r>
                  <a:rPr lang="en-GB" sz="1200" b="1" dirty="0">
                    <a:solidFill>
                      <a:srgbClr val="C00000"/>
                    </a:solidFill>
                  </a:rPr>
                  <a:t>using</a:t>
                </a:r>
                <a:r>
                  <a:rPr lang="en-GB" sz="1200" dirty="0"/>
                  <a:t> what learned from </a:t>
                </a:r>
                <a:r>
                  <a:rPr lang="en-GB" sz="1200" b="1" dirty="0">
                    <a:solidFill>
                      <a:srgbClr val="C00000"/>
                    </a:solidFill>
                  </a:rPr>
                  <a:t>envelope</a:t>
                </a:r>
                <a:r>
                  <a:rPr lang="en-GB" sz="1200" dirty="0"/>
                  <a:t> in terms of </a:t>
                </a:r>
                <a:r>
                  <a:rPr lang="en-GB" sz="1200" b="1" dirty="0">
                    <a:solidFill>
                      <a:srgbClr val="C00000"/>
                    </a:solidFill>
                  </a:rPr>
                  <a:t>active</a:t>
                </a:r>
                <a:r>
                  <a:rPr lang="en-GB" sz="1200" dirty="0"/>
                  <a:t> </a:t>
                </a:r>
                <a:r>
                  <a:rPr lang="en-GB" sz="1200" b="1" dirty="0">
                    <a:solidFill>
                      <a:srgbClr val="C00000"/>
                    </a:solidFill>
                  </a:rPr>
                  <a:t>areas</a:t>
                </a:r>
                <a:r>
                  <a:rPr lang="en-GB" sz="1200" dirty="0"/>
                  <a:t>?</a:t>
                </a:r>
                <a:endParaRPr lang="en-GB" sz="1200" b="0" dirty="0"/>
              </a:p>
              <a:p>
                <a:pPr marL="0" indent="0">
                  <a:buNone/>
                </a:pPr>
                <a:endParaRPr lang="en-GB" sz="1100" dirty="0"/>
              </a:p>
              <a:p>
                <a:pPr marL="0" indent="0">
                  <a:buNone/>
                </a:pPr>
                <a:endParaRPr lang="en-GB" sz="800" dirty="0"/>
              </a:p>
              <a:p>
                <a:pPr>
                  <a:buFont typeface="+mj-lt"/>
                  <a:buAutoNum type="arabicPeriod"/>
                </a:pPr>
                <a:endParaRPr lang="en-GB" sz="300" dirty="0"/>
              </a:p>
              <a:p>
                <a:pPr marL="0" indent="0">
                  <a:buNone/>
                </a:pPr>
                <a:endParaRPr lang="en-GB" sz="1100" dirty="0"/>
              </a:p>
            </p:txBody>
          </p:sp>
        </mc:Choice>
        <mc:Fallback xmlns="">
          <p:sp>
            <p:nvSpPr>
              <p:cNvPr id="9" name="Segnaposto contenuto 2">
                <a:extLst>
                  <a:ext uri="{FF2B5EF4-FFF2-40B4-BE49-F238E27FC236}">
                    <a16:creationId xmlns:a16="http://schemas.microsoft.com/office/drawing/2014/main" id="{A566FD2A-DF1B-874E-9421-E7B5DD57DD34}"/>
                  </a:ext>
                </a:extLst>
              </p:cNvPr>
              <p:cNvSpPr>
                <a:spLocks noGrp="1" noRot="1" noChangeAspect="1" noMove="1" noResize="1" noEditPoints="1" noAdjustHandles="1" noChangeArrowheads="1" noChangeShapeType="1" noTextEdit="1"/>
              </p:cNvSpPr>
              <p:nvPr>
                <p:ph idx="1"/>
              </p:nvPr>
            </p:nvSpPr>
            <p:spPr>
              <a:xfrm>
                <a:off x="454151" y="1470463"/>
                <a:ext cx="5484957" cy="4747457"/>
              </a:xfrm>
              <a:blipFill>
                <a:blip r:embed="rId3"/>
                <a:stretch>
                  <a:fillRect t="-385"/>
                </a:stretch>
              </a:blipFill>
              <a:ln w="19050">
                <a:noFill/>
              </a:ln>
            </p:spPr>
            <p:txBody>
              <a:bodyPr/>
              <a:lstStyle/>
              <a:p>
                <a:r>
                  <a:rPr lang="it-IT">
                    <a:noFill/>
                  </a:rPr>
                  <a:t> </a:t>
                </a:r>
              </a:p>
            </p:txBody>
          </p:sp>
        </mc:Fallback>
      </mc:AlternateContent>
      <p:pic>
        <p:nvPicPr>
          <p:cNvPr id="7" name="Immagine 6">
            <a:extLst>
              <a:ext uri="{FF2B5EF4-FFF2-40B4-BE49-F238E27FC236}">
                <a16:creationId xmlns:a16="http://schemas.microsoft.com/office/drawing/2014/main" id="{D4EC3702-26B5-B499-3A2F-D11592AD619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62938" y="1866100"/>
            <a:ext cx="5274909" cy="3956182"/>
          </a:xfrm>
          <a:prstGeom prst="rect">
            <a:avLst/>
          </a:prstGeom>
        </p:spPr>
      </p:pic>
      <p:grpSp>
        <p:nvGrpSpPr>
          <p:cNvPr id="14" name="Gruppo 13">
            <a:extLst>
              <a:ext uri="{FF2B5EF4-FFF2-40B4-BE49-F238E27FC236}">
                <a16:creationId xmlns:a16="http://schemas.microsoft.com/office/drawing/2014/main" id="{9ED69D27-F015-2085-5EE0-CFFA6F595D96}"/>
              </a:ext>
            </a:extLst>
          </p:cNvPr>
          <p:cNvGrpSpPr/>
          <p:nvPr/>
        </p:nvGrpSpPr>
        <p:grpSpPr>
          <a:xfrm>
            <a:off x="5989320" y="1866100"/>
            <a:ext cx="5935980" cy="3475246"/>
            <a:chOff x="5989320" y="1866100"/>
            <a:chExt cx="5935980" cy="3475246"/>
          </a:xfrm>
        </p:grpSpPr>
        <p:pic>
          <p:nvPicPr>
            <p:cNvPr id="10" name="Immagine 9" descr="Immagine che contiene testo, linea, diagramma, schermata&#10;&#10;Descrizione generata automaticamente">
              <a:extLst>
                <a:ext uri="{FF2B5EF4-FFF2-40B4-BE49-F238E27FC236}">
                  <a16:creationId xmlns:a16="http://schemas.microsoft.com/office/drawing/2014/main" id="{17EA69EC-C721-4BEE-633A-1EB0FD402877}"/>
                </a:ext>
              </a:extLst>
            </p:cNvPr>
            <p:cNvPicPr>
              <a:picLocks noChangeAspect="1"/>
            </p:cNvPicPr>
            <p:nvPr/>
          </p:nvPicPr>
          <p:blipFill>
            <a:blip r:embed="rId5">
              <a:extLst>
                <a:ext uri="{28A0092B-C50C-407E-A947-70E740481C1C}">
                  <a14:useLocalDpi xmlns:a14="http://schemas.microsoft.com/office/drawing/2010/main" val="0"/>
                </a:ext>
              </a:extLst>
            </a:blip>
            <a:srcRect l="8925" t="471" r="8575" b="5438"/>
            <a:stretch/>
          </p:blipFill>
          <p:spPr>
            <a:xfrm>
              <a:off x="5989320" y="1866100"/>
              <a:ext cx="5935980" cy="3475246"/>
            </a:xfrm>
            <a:prstGeom prst="rect">
              <a:avLst/>
            </a:prstGeom>
          </p:spPr>
        </p:pic>
        <p:sp>
          <p:nvSpPr>
            <p:cNvPr id="11" name="Ovale 10">
              <a:extLst>
                <a:ext uri="{FF2B5EF4-FFF2-40B4-BE49-F238E27FC236}">
                  <a16:creationId xmlns:a16="http://schemas.microsoft.com/office/drawing/2014/main" id="{8E5017C0-94BB-383E-D40D-70FC5682C0CC}"/>
                </a:ext>
              </a:extLst>
            </p:cNvPr>
            <p:cNvSpPr/>
            <p:nvPr/>
          </p:nvSpPr>
          <p:spPr>
            <a:xfrm>
              <a:off x="8402320" y="3870960"/>
              <a:ext cx="81280" cy="8128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B6A0C8E6-C41C-3881-ED33-E89B884492B7}"/>
                    </a:ext>
                  </a:extLst>
                </p:cNvPr>
                <p:cNvSpPr txBox="1"/>
                <p:nvPr/>
              </p:nvSpPr>
              <p:spPr>
                <a:xfrm>
                  <a:off x="7418751" y="3660942"/>
                  <a:ext cx="1115060" cy="2912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200" b="0" i="1" smtClean="0">
                            <a:solidFill>
                              <a:srgbClr val="C00000"/>
                            </a:solidFill>
                            <a:latin typeface="Cambria Math" panose="02040503050406030204" pitchFamily="18" charset="0"/>
                          </a:rPr>
                          <m:t>(</m:t>
                        </m:r>
                        <m:r>
                          <a:rPr lang="it-IT" sz="1200" b="0" i="1" smtClean="0">
                            <a:solidFill>
                              <a:srgbClr val="C00000"/>
                            </a:solidFill>
                            <a:latin typeface="Cambria Math" panose="02040503050406030204" pitchFamily="18" charset="0"/>
                          </a:rPr>
                          <m:t>𝑝𝑒𝑎𝑘</m:t>
                        </m:r>
                        <m:r>
                          <a:rPr lang="it-IT" sz="1200" b="0" i="1" smtClean="0">
                            <a:solidFill>
                              <a:srgbClr val="C00000"/>
                            </a:solidFill>
                            <a:latin typeface="Cambria Math" panose="02040503050406030204" pitchFamily="18" charset="0"/>
                          </a:rPr>
                          <m:t>,</m:t>
                        </m:r>
                        <m:sSub>
                          <m:sSubPr>
                            <m:ctrlPr>
                              <a:rPr lang="it-IT" sz="1200" b="0" i="1" smtClean="0">
                                <a:solidFill>
                                  <a:srgbClr val="C00000"/>
                                </a:solidFill>
                                <a:latin typeface="Cambria Math" panose="02040503050406030204" pitchFamily="18" charset="0"/>
                              </a:rPr>
                            </m:ctrlPr>
                          </m:sSubPr>
                          <m:e>
                            <m:r>
                              <a:rPr lang="it-IT" sz="1200" b="0" i="1" smtClean="0">
                                <a:solidFill>
                                  <a:srgbClr val="C00000"/>
                                </a:solidFill>
                                <a:latin typeface="Cambria Math" panose="02040503050406030204" pitchFamily="18" charset="0"/>
                              </a:rPr>
                              <m:t>𝑡</m:t>
                            </m:r>
                          </m:e>
                          <m:sub>
                            <m:r>
                              <a:rPr lang="it-IT" sz="1200" b="0" i="1" smtClean="0">
                                <a:solidFill>
                                  <a:srgbClr val="C00000"/>
                                </a:solidFill>
                                <a:latin typeface="Cambria Math" panose="02040503050406030204" pitchFamily="18" charset="0"/>
                              </a:rPr>
                              <m:t>𝑝𝑒𝑎𝑘</m:t>
                            </m:r>
                          </m:sub>
                        </m:sSub>
                        <m:r>
                          <a:rPr lang="it-IT" sz="1200" b="0" i="1" smtClean="0">
                            <a:solidFill>
                              <a:srgbClr val="C00000"/>
                            </a:solidFill>
                            <a:latin typeface="Cambria Math" panose="02040503050406030204" pitchFamily="18" charset="0"/>
                          </a:rPr>
                          <m:t>)</m:t>
                        </m:r>
                      </m:oMath>
                    </m:oMathPara>
                  </a14:m>
                  <a:endParaRPr lang="en-GB" sz="1200" dirty="0">
                    <a:solidFill>
                      <a:srgbClr val="C00000"/>
                    </a:solidFill>
                  </a:endParaRPr>
                </a:p>
              </p:txBody>
            </p:sp>
          </mc:Choice>
          <mc:Fallback xmlns="">
            <p:sp>
              <p:nvSpPr>
                <p:cNvPr id="13" name="CasellaDiTesto 12">
                  <a:extLst>
                    <a:ext uri="{FF2B5EF4-FFF2-40B4-BE49-F238E27FC236}">
                      <a16:creationId xmlns:a16="http://schemas.microsoft.com/office/drawing/2014/main" id="{B6A0C8E6-C41C-3881-ED33-E89B884492B7}"/>
                    </a:ext>
                  </a:extLst>
                </p:cNvPr>
                <p:cNvSpPr txBox="1">
                  <a:spLocks noRot="1" noChangeAspect="1" noMove="1" noResize="1" noEditPoints="1" noAdjustHandles="1" noChangeArrowheads="1" noChangeShapeType="1" noTextEdit="1"/>
                </p:cNvSpPr>
                <p:nvPr/>
              </p:nvSpPr>
              <p:spPr>
                <a:xfrm>
                  <a:off x="7418751" y="3660942"/>
                  <a:ext cx="1115060" cy="291298"/>
                </a:xfrm>
                <a:prstGeom prst="rect">
                  <a:avLst/>
                </a:prstGeom>
                <a:blipFill>
                  <a:blip r:embed="rId6"/>
                  <a:stretch>
                    <a:fillRect b="-6383"/>
                  </a:stretch>
                </a:blipFill>
              </p:spPr>
              <p:txBody>
                <a:bodyPr/>
                <a:lstStyle/>
                <a:p>
                  <a:r>
                    <a:rPr lang="it-IT">
                      <a:noFill/>
                    </a:rPr>
                    <a:t> </a:t>
                  </a:r>
                </a:p>
              </p:txBody>
            </p:sp>
          </mc:Fallback>
        </mc:AlternateContent>
      </p:grpSp>
    </p:spTree>
    <p:extLst>
      <p:ext uri="{BB962C8B-B14F-4D97-AF65-F5344CB8AC3E}">
        <p14:creationId xmlns:p14="http://schemas.microsoft.com/office/powerpoint/2010/main" val="201309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anim calcmode="lin" valueType="num">
                                      <p:cBhvr>
                                        <p:cTn id="8"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9">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fade">
                                      <p:cBhvr>
                                        <p:cTn id="12" dur="500"/>
                                        <p:tgtEl>
                                          <p:spTgt spid="9">
                                            <p:txEl>
                                              <p:pRg st="4" end="4"/>
                                            </p:txEl>
                                          </p:spTgt>
                                        </p:tgtEl>
                                      </p:cBhvr>
                                    </p:animEffect>
                                    <p:anim calcmode="lin" valueType="num">
                                      <p:cBhvr>
                                        <p:cTn id="1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9">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fade">
                                      <p:cBhvr>
                                        <p:cTn id="17" dur="500"/>
                                        <p:tgtEl>
                                          <p:spTgt spid="9">
                                            <p:txEl>
                                              <p:pRg st="5" end="5"/>
                                            </p:txEl>
                                          </p:spTgt>
                                        </p:tgtEl>
                                      </p:cBhvr>
                                    </p:animEffect>
                                    <p:anim calcmode="lin" valueType="num">
                                      <p:cBhvr>
                                        <p:cTn id="18"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19" dur="500" fill="hold"/>
                                        <p:tgtEl>
                                          <p:spTgt spid="9">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fade">
                                      <p:cBhvr>
                                        <p:cTn id="22" dur="500"/>
                                        <p:tgtEl>
                                          <p:spTgt spid="9">
                                            <p:txEl>
                                              <p:pRg st="6" end="6"/>
                                            </p:txEl>
                                          </p:spTgt>
                                        </p:tgtEl>
                                      </p:cBhvr>
                                    </p:animEffect>
                                    <p:anim calcmode="lin" valueType="num">
                                      <p:cBhvr>
                                        <p:cTn id="2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24" dur="500" fill="hold"/>
                                        <p:tgtEl>
                                          <p:spTgt spid="9">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fade">
                                      <p:cBhvr>
                                        <p:cTn id="27" dur="500"/>
                                        <p:tgtEl>
                                          <p:spTgt spid="9">
                                            <p:txEl>
                                              <p:pRg st="7" end="7"/>
                                            </p:txEl>
                                          </p:spTgt>
                                        </p:tgtEl>
                                      </p:cBhvr>
                                    </p:animEffect>
                                    <p:anim calcmode="lin" valueType="num">
                                      <p:cBhvr>
                                        <p:cTn id="28"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29" dur="500" fill="hold"/>
                                        <p:tgtEl>
                                          <p:spTgt spid="9">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fade">
                                      <p:cBhvr>
                                        <p:cTn id="32" dur="500"/>
                                        <p:tgtEl>
                                          <p:spTgt spid="9">
                                            <p:txEl>
                                              <p:pRg st="8" end="8"/>
                                            </p:txEl>
                                          </p:spTgt>
                                        </p:tgtEl>
                                      </p:cBhvr>
                                    </p:animEffect>
                                    <p:anim calcmode="lin" valueType="num">
                                      <p:cBhvr>
                                        <p:cTn id="3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34" dur="500" fill="hold"/>
                                        <p:tgtEl>
                                          <p:spTgt spid="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animEffect transition="in" filter="fade">
                                      <p:cBhvr>
                                        <p:cTn id="39" dur="500"/>
                                        <p:tgtEl>
                                          <p:spTgt spid="9">
                                            <p:txEl>
                                              <p:pRg st="9" end="9"/>
                                            </p:txEl>
                                          </p:spTgt>
                                        </p:tgtEl>
                                      </p:cBhvr>
                                    </p:animEffect>
                                    <p:anim calcmode="lin" valueType="num">
                                      <p:cBhvr>
                                        <p:cTn id="40"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41" dur="500" fill="hold"/>
                                        <p:tgtEl>
                                          <p:spTgt spid="9">
                                            <p:txEl>
                                              <p:pRg st="9" end="9"/>
                                            </p:txEl>
                                          </p:spTgt>
                                        </p:tgtEl>
                                        <p:attrNameLst>
                                          <p:attrName>ppt_y</p:attrName>
                                        </p:attrNameLst>
                                      </p:cBhvr>
                                      <p:tavLst>
                                        <p:tav tm="0">
                                          <p:val>
                                            <p:strVal val="#ppt_y+.1"/>
                                          </p:val>
                                        </p:tav>
                                        <p:tav tm="100000">
                                          <p:val>
                                            <p:strVal val="#ppt_y"/>
                                          </p:val>
                                        </p:tav>
                                      </p:tavLst>
                                    </p:anim>
                                  </p:childTnLst>
                                </p:cTn>
                              </p:par>
                              <p:par>
                                <p:cTn id="42" presetID="10" presetClass="exit" presetSubtype="0" fill="hold" nodeType="with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childTnLst>
                          </p:cTn>
                        </p:par>
                        <p:par>
                          <p:cTn id="45" fill="hold">
                            <p:stCondLst>
                              <p:cond delay="500"/>
                            </p:stCondLst>
                            <p:childTnLst>
                              <p:par>
                                <p:cTn id="46" presetID="16" presetClass="entr" presetSubtype="21" fill="hold"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arn(inVertical)">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9">
                                            <p:txEl>
                                              <p:pRg st="10" end="10"/>
                                            </p:txEl>
                                          </p:spTgt>
                                        </p:tgtEl>
                                        <p:attrNameLst>
                                          <p:attrName>style.visibility</p:attrName>
                                        </p:attrNameLst>
                                      </p:cBhvr>
                                      <p:to>
                                        <p:strVal val="visible"/>
                                      </p:to>
                                    </p:set>
                                    <p:animEffect transition="in" filter="fade">
                                      <p:cBhvr>
                                        <p:cTn id="53" dur="500"/>
                                        <p:tgtEl>
                                          <p:spTgt spid="9">
                                            <p:txEl>
                                              <p:pRg st="10" end="10"/>
                                            </p:txEl>
                                          </p:spTgt>
                                        </p:tgtEl>
                                      </p:cBhvr>
                                    </p:animEffect>
                                    <p:anim calcmode="lin" valueType="num">
                                      <p:cBhvr>
                                        <p:cTn id="54"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55" dur="500" fill="hold"/>
                                        <p:tgtEl>
                                          <p:spTgt spid="9">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22DAB-12A5-8BBE-D3C8-D70D72840E5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71C6EE2-8901-48A0-280E-4C0AB142A223}"/>
              </a:ext>
            </a:extLst>
          </p:cNvPr>
          <p:cNvSpPr>
            <a:spLocks noGrp="1"/>
          </p:cNvSpPr>
          <p:nvPr>
            <p:ph type="title"/>
          </p:nvPr>
        </p:nvSpPr>
        <p:spPr>
          <a:xfrm>
            <a:off x="838200" y="209292"/>
            <a:ext cx="9905460" cy="971551"/>
          </a:xfrm>
        </p:spPr>
        <p:txBody>
          <a:bodyPr>
            <a:normAutofit/>
          </a:bodyPr>
          <a:lstStyle/>
          <a:p>
            <a:r>
              <a:rPr lang="en-US" sz="3600" dirty="0"/>
              <a:t>Template matching analysis into active areas</a:t>
            </a:r>
          </a:p>
        </p:txBody>
      </p:sp>
      <p:sp>
        <p:nvSpPr>
          <p:cNvPr id="4" name="Segnaposto numero diapositiva 3">
            <a:extLst>
              <a:ext uri="{FF2B5EF4-FFF2-40B4-BE49-F238E27FC236}">
                <a16:creationId xmlns:a16="http://schemas.microsoft.com/office/drawing/2014/main" id="{786B0C62-7461-2164-C85B-DAF44E091AE9}"/>
              </a:ext>
            </a:extLst>
          </p:cNvPr>
          <p:cNvSpPr>
            <a:spLocks noGrp="1"/>
          </p:cNvSpPr>
          <p:nvPr>
            <p:ph type="sldNum" sz="quarter" idx="12"/>
          </p:nvPr>
        </p:nvSpPr>
        <p:spPr/>
        <p:txBody>
          <a:bodyPr/>
          <a:lstStyle/>
          <a:p>
            <a:fld id="{2FA0223F-D95A-431D-9A71-EDA7FA0C2F5B}" type="slidenum">
              <a:rPr lang="en-US" smtClean="0"/>
              <a:t>18</a:t>
            </a:fld>
            <a:endParaRPr lang="en-US" dirty="0"/>
          </a:p>
        </p:txBody>
      </p:sp>
      <p:sp>
        <p:nvSpPr>
          <p:cNvPr id="12" name="Rettangolo 11">
            <a:extLst>
              <a:ext uri="{FF2B5EF4-FFF2-40B4-BE49-F238E27FC236}">
                <a16:creationId xmlns:a16="http://schemas.microsoft.com/office/drawing/2014/main" id="{8406AD45-A062-103D-36B1-7F8BC7016AF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Segnaposto contenuto 2">
            <a:extLst>
              <a:ext uri="{FF2B5EF4-FFF2-40B4-BE49-F238E27FC236}">
                <a16:creationId xmlns:a16="http://schemas.microsoft.com/office/drawing/2014/main" id="{C2C30B28-8B47-DCB8-50D1-62E83D8488E2}"/>
              </a:ext>
            </a:extLst>
          </p:cNvPr>
          <p:cNvSpPr>
            <a:spLocks noGrp="1"/>
          </p:cNvSpPr>
          <p:nvPr>
            <p:ph idx="1"/>
          </p:nvPr>
        </p:nvSpPr>
        <p:spPr>
          <a:xfrm>
            <a:off x="483027" y="1525327"/>
            <a:ext cx="5484957" cy="4747457"/>
          </a:xfrm>
          <a:ln w="19050">
            <a:noFill/>
          </a:ln>
        </p:spPr>
        <p:txBody>
          <a:bodyPr>
            <a:noAutofit/>
          </a:bodyPr>
          <a:lstStyle/>
          <a:p>
            <a:pPr marL="0" indent="0">
              <a:buNone/>
            </a:pPr>
            <a:r>
              <a:rPr lang="en-GB" sz="1100" dirty="0"/>
              <a:t>Following what has been done into envelope analysis, TM has been done into the active areas of signal with the following pipeline:</a:t>
            </a:r>
          </a:p>
          <a:p>
            <a:pPr>
              <a:buFont typeface="+mj-lt"/>
              <a:buAutoNum type="arabicPeriod"/>
            </a:pPr>
            <a:r>
              <a:rPr lang="en-GB" sz="1100" dirty="0"/>
              <a:t>Using envelope, </a:t>
            </a:r>
            <a:r>
              <a:rPr lang="en-GB" sz="1100" b="1" dirty="0"/>
              <a:t>atrial</a:t>
            </a:r>
            <a:r>
              <a:rPr lang="en-GB" sz="1100" dirty="0"/>
              <a:t> </a:t>
            </a:r>
            <a:r>
              <a:rPr lang="en-GB" sz="1100" b="1" dirty="0"/>
              <a:t>phase</a:t>
            </a:r>
            <a:r>
              <a:rPr lang="en-GB" sz="1100" dirty="0"/>
              <a:t> has been </a:t>
            </a:r>
            <a:r>
              <a:rPr lang="en-GB" sz="1100" b="1" dirty="0"/>
              <a:t>detected</a:t>
            </a:r>
            <a:r>
              <a:rPr lang="en-GB" sz="1100" dirty="0"/>
              <a:t>, and </a:t>
            </a:r>
            <a:r>
              <a:rPr lang="en-GB" sz="1100" b="1" dirty="0"/>
              <a:t>TM</a:t>
            </a:r>
            <a:r>
              <a:rPr lang="en-GB" sz="1100" dirty="0"/>
              <a:t> has been </a:t>
            </a:r>
            <a:r>
              <a:rPr lang="en-GB" sz="1100" b="1" dirty="0"/>
              <a:t>computed</a:t>
            </a:r>
            <a:r>
              <a:rPr lang="en-GB" sz="1100" dirty="0"/>
              <a:t> </a:t>
            </a:r>
            <a:r>
              <a:rPr lang="en-GB" sz="1100" b="1" dirty="0"/>
              <a:t>into</a:t>
            </a:r>
            <a:r>
              <a:rPr lang="en-GB" sz="1100" dirty="0"/>
              <a:t> </a:t>
            </a:r>
            <a:r>
              <a:rPr lang="en-GB" sz="1100" b="1" dirty="0"/>
              <a:t>this</a:t>
            </a:r>
            <a:r>
              <a:rPr lang="en-GB" sz="1100" dirty="0"/>
              <a:t> </a:t>
            </a:r>
            <a:r>
              <a:rPr lang="en-GB" sz="1100" b="1" dirty="0"/>
              <a:t>phase</a:t>
            </a:r>
          </a:p>
          <a:p>
            <a:pPr>
              <a:buFont typeface="+mj-lt"/>
              <a:buAutoNum type="arabicPeriod"/>
            </a:pPr>
            <a:r>
              <a:rPr lang="en-GB" sz="1100" b="1" dirty="0"/>
              <a:t>Cross-correlation</a:t>
            </a:r>
            <a:r>
              <a:rPr lang="en-GB" sz="1100" dirty="0"/>
              <a:t> signal </a:t>
            </a:r>
            <a:r>
              <a:rPr lang="en-GB" sz="1100" b="1" dirty="0"/>
              <a:t>derivative</a:t>
            </a:r>
            <a:r>
              <a:rPr lang="en-GB" sz="1100" dirty="0"/>
              <a:t> has been used, together with a threshold, to find areas of positive and negative slopes</a:t>
            </a:r>
          </a:p>
          <a:p>
            <a:pPr>
              <a:buFont typeface="+mj-lt"/>
              <a:buAutoNum type="arabicPeriod"/>
            </a:pPr>
            <a:r>
              <a:rPr lang="en-GB" sz="1100" b="1" dirty="0"/>
              <a:t>Maps</a:t>
            </a:r>
            <a:r>
              <a:rPr lang="en-GB" sz="1100" dirty="0"/>
              <a:t> have been </a:t>
            </a:r>
            <a:r>
              <a:rPr lang="en-GB" sz="1100" b="1" dirty="0"/>
              <a:t>corrected</a:t>
            </a:r>
            <a:r>
              <a:rPr lang="en-GB" sz="1100" dirty="0"/>
              <a:t> using logical rules:</a:t>
            </a:r>
          </a:p>
          <a:p>
            <a:pPr lvl="1">
              <a:buFont typeface="+mj-lt"/>
              <a:buAutoNum type="arabicPeriod"/>
            </a:pPr>
            <a:r>
              <a:rPr lang="en-GB" sz="1050" dirty="0"/>
              <a:t>A  peak begin with a positive slopes and ends with a negative one</a:t>
            </a:r>
          </a:p>
          <a:p>
            <a:pPr lvl="1">
              <a:buFont typeface="+mj-lt"/>
              <a:buAutoNum type="arabicPeriod"/>
            </a:pPr>
            <a:r>
              <a:rPr lang="en-GB" sz="1050" dirty="0"/>
              <a:t>Multiple runs of positive slopes (or negative) are false peaks.</a:t>
            </a:r>
          </a:p>
          <a:p>
            <a:pPr>
              <a:buFont typeface="+mj-lt"/>
              <a:buAutoNum type="arabicPeriod"/>
            </a:pPr>
            <a:r>
              <a:rPr lang="en-GB" sz="1100" dirty="0"/>
              <a:t>The </a:t>
            </a:r>
            <a:r>
              <a:rPr lang="en-GB" sz="1100" b="1" dirty="0">
                <a:solidFill>
                  <a:srgbClr val="C00000"/>
                </a:solidFill>
              </a:rPr>
              <a:t>total number of positive peaks into the atrial phase, their values, the energy of the cross-correlation signal into this phase have been computed as features, together with ratios between them</a:t>
            </a:r>
            <a:r>
              <a:rPr lang="en-GB" sz="1100" dirty="0"/>
              <a:t>.</a:t>
            </a:r>
          </a:p>
          <a:p>
            <a:pPr marL="0" indent="0">
              <a:buNone/>
            </a:pPr>
            <a:endParaRPr lang="en-GB" sz="1200" dirty="0"/>
          </a:p>
          <a:p>
            <a:pPr marL="0" indent="0">
              <a:buNone/>
            </a:pPr>
            <a:r>
              <a:rPr lang="en-GB" sz="1200" dirty="0"/>
              <a:t>The </a:t>
            </a:r>
            <a:r>
              <a:rPr lang="en-GB" sz="1200" b="1" dirty="0"/>
              <a:t>same</a:t>
            </a:r>
            <a:r>
              <a:rPr lang="en-GB" sz="1200" dirty="0"/>
              <a:t> </a:t>
            </a:r>
            <a:r>
              <a:rPr lang="en-GB" sz="1200" b="1" dirty="0"/>
              <a:t>analysis</a:t>
            </a:r>
            <a:r>
              <a:rPr lang="en-GB" sz="1200" dirty="0"/>
              <a:t> has been done with the </a:t>
            </a:r>
            <a:r>
              <a:rPr lang="en-GB" sz="1200" b="1" dirty="0"/>
              <a:t>ventricular</a:t>
            </a:r>
            <a:r>
              <a:rPr lang="en-GB" sz="1200" dirty="0"/>
              <a:t> phase.</a:t>
            </a:r>
            <a:endParaRPr lang="en-GB" sz="1100" dirty="0"/>
          </a:p>
          <a:p>
            <a:pPr marL="0" indent="0">
              <a:buNone/>
            </a:pPr>
            <a:endParaRPr lang="en-GB" sz="800" dirty="0"/>
          </a:p>
          <a:p>
            <a:pPr>
              <a:buFont typeface="+mj-lt"/>
              <a:buAutoNum type="arabicPeriod"/>
            </a:pPr>
            <a:endParaRPr lang="en-GB" sz="300" dirty="0"/>
          </a:p>
          <a:p>
            <a:pPr marL="0" indent="0">
              <a:buNone/>
            </a:pPr>
            <a:endParaRPr lang="en-GB" sz="1100" dirty="0"/>
          </a:p>
        </p:txBody>
      </p:sp>
      <p:pic>
        <p:nvPicPr>
          <p:cNvPr id="7" name="Immagine 6">
            <a:extLst>
              <a:ext uri="{FF2B5EF4-FFF2-40B4-BE49-F238E27FC236}">
                <a16:creationId xmlns:a16="http://schemas.microsoft.com/office/drawing/2014/main" id="{B08844BB-3A30-3FB3-77ED-98113D60C9F0}"/>
              </a:ext>
            </a:extLst>
          </p:cNvPr>
          <p:cNvPicPr>
            <a:picLocks noChangeAspect="1"/>
          </p:cNvPicPr>
          <p:nvPr/>
        </p:nvPicPr>
        <p:blipFill>
          <a:blip r:embed="rId3">
            <a:extLst>
              <a:ext uri="{28A0092B-C50C-407E-A947-70E740481C1C}">
                <a14:useLocalDpi xmlns:a14="http://schemas.microsoft.com/office/drawing/2010/main" val="0"/>
              </a:ext>
            </a:extLst>
          </a:blip>
          <a:srcRect l="8976" r="8580" b="3534"/>
          <a:stretch/>
        </p:blipFill>
        <p:spPr>
          <a:xfrm>
            <a:off x="5967984" y="1677924"/>
            <a:ext cx="6078695" cy="3689604"/>
          </a:xfrm>
          <a:prstGeom prst="rect">
            <a:avLst/>
          </a:prstGeom>
        </p:spPr>
      </p:pic>
    </p:spTree>
    <p:extLst>
      <p:ext uri="{BB962C8B-B14F-4D97-AF65-F5344CB8AC3E}">
        <p14:creationId xmlns:p14="http://schemas.microsoft.com/office/powerpoint/2010/main" val="247144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anim calcmode="lin" valueType="num">
                                      <p:cBhvr additive="base">
                                        <p:cTn id="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F2F1B-6C76-B12A-33AE-854C7DFA4FC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C6B82E1-6BB6-4E9B-2BED-54EB5D209592}"/>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2BB93C2A-2E9D-59BA-6ECA-FB875D1D9384}"/>
              </a:ext>
            </a:extLst>
          </p:cNvPr>
          <p:cNvSpPr>
            <a:spLocks noGrp="1"/>
          </p:cNvSpPr>
          <p:nvPr>
            <p:ph idx="1"/>
          </p:nvPr>
        </p:nvSpPr>
        <p:spPr>
          <a:xfrm>
            <a:off x="664464" y="2041496"/>
            <a:ext cx="10098024" cy="3851303"/>
          </a:xfrm>
        </p:spPr>
        <p:txBody>
          <a:bodyPr>
            <a:noAutofit/>
          </a:bodyPr>
          <a:lstStyle/>
          <a:p>
            <a:r>
              <a:rPr lang="en-US" sz="2000" dirty="0">
                <a:solidFill>
                  <a:schemeClr val="bg1">
                    <a:lumMod val="75000"/>
                  </a:schemeClr>
                </a:solidFill>
              </a:rPr>
              <a:t>Envelope definition and analysis</a:t>
            </a:r>
          </a:p>
          <a:p>
            <a:r>
              <a:rPr lang="en-US" sz="2000" dirty="0">
                <a:solidFill>
                  <a:schemeClr val="bg1">
                    <a:lumMod val="75000"/>
                  </a:schemeClr>
                </a:solidFill>
              </a:rPr>
              <a:t>Envelope features</a:t>
            </a:r>
          </a:p>
          <a:p>
            <a:r>
              <a:rPr lang="en-US" sz="2000" dirty="0">
                <a:solidFill>
                  <a:schemeClr val="bg1">
                    <a:lumMod val="75000"/>
                  </a:schemeClr>
                </a:solidFill>
              </a:rPr>
              <a:t>Template matching definition and analysis</a:t>
            </a:r>
          </a:p>
          <a:p>
            <a:r>
              <a:rPr lang="en-US" sz="2000" dirty="0"/>
              <a:t>Template matching features</a:t>
            </a:r>
          </a:p>
          <a:p>
            <a:r>
              <a:rPr lang="en-US" sz="2000" dirty="0">
                <a:solidFill>
                  <a:schemeClr val="bg1">
                    <a:lumMod val="75000"/>
                  </a:schemeClr>
                </a:solidFill>
              </a:rPr>
              <a:t>Short time Fourier transformation definition and analysis</a:t>
            </a:r>
          </a:p>
          <a:p>
            <a:r>
              <a:rPr lang="en-US" sz="2000" dirty="0">
                <a:solidFill>
                  <a:schemeClr val="bg1">
                    <a:lumMod val="75000"/>
                  </a:schemeClr>
                </a:solidFill>
              </a:rPr>
              <a:t>Conclusions</a:t>
            </a:r>
          </a:p>
        </p:txBody>
      </p:sp>
      <p:sp>
        <p:nvSpPr>
          <p:cNvPr id="4" name="Segnaposto numero diapositiva 3">
            <a:extLst>
              <a:ext uri="{FF2B5EF4-FFF2-40B4-BE49-F238E27FC236}">
                <a16:creationId xmlns:a16="http://schemas.microsoft.com/office/drawing/2014/main" id="{C4546719-86B3-F5AC-FFB5-FA7C2A343475}"/>
              </a:ext>
            </a:extLst>
          </p:cNvPr>
          <p:cNvSpPr>
            <a:spLocks noGrp="1"/>
          </p:cNvSpPr>
          <p:nvPr>
            <p:ph type="sldNum" sz="quarter" idx="12"/>
          </p:nvPr>
        </p:nvSpPr>
        <p:spPr/>
        <p:txBody>
          <a:bodyPr/>
          <a:lstStyle/>
          <a:p>
            <a:fld id="{2FA0223F-D95A-431D-9A71-EDA7FA0C2F5B}" type="slidenum">
              <a:rPr lang="en-US" smtClean="0"/>
              <a:t>19</a:t>
            </a:fld>
            <a:endParaRPr lang="en-US" dirty="0"/>
          </a:p>
        </p:txBody>
      </p:sp>
    </p:spTree>
    <p:extLst>
      <p:ext uri="{BB962C8B-B14F-4D97-AF65-F5344CB8AC3E}">
        <p14:creationId xmlns:p14="http://schemas.microsoft.com/office/powerpoint/2010/main" val="4026909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F15E2B-BA08-01CF-BB0A-8442229BD83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3687A18-6DBB-83F9-B37F-1CC5848F6875}"/>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6F2C1095-92E8-DA1D-277B-C9726212C382}"/>
              </a:ext>
            </a:extLst>
          </p:cNvPr>
          <p:cNvSpPr>
            <a:spLocks noGrp="1"/>
          </p:cNvSpPr>
          <p:nvPr>
            <p:ph idx="1"/>
          </p:nvPr>
        </p:nvSpPr>
        <p:spPr>
          <a:xfrm>
            <a:off x="664464" y="2041496"/>
            <a:ext cx="10098024" cy="3851303"/>
          </a:xfrm>
        </p:spPr>
        <p:txBody>
          <a:bodyPr>
            <a:noAutofit/>
          </a:bodyPr>
          <a:lstStyle/>
          <a:p>
            <a:r>
              <a:rPr lang="en-US" sz="2000" dirty="0"/>
              <a:t>Envelope definition and analysis</a:t>
            </a:r>
          </a:p>
          <a:p>
            <a:r>
              <a:rPr lang="en-US" sz="2000" dirty="0"/>
              <a:t>Envelope features</a:t>
            </a:r>
          </a:p>
          <a:p>
            <a:r>
              <a:rPr lang="en-US" sz="2000" dirty="0"/>
              <a:t>Template matching definition and analysis</a:t>
            </a:r>
          </a:p>
          <a:p>
            <a:r>
              <a:rPr lang="en-US" sz="2000" dirty="0"/>
              <a:t>Template matching features</a:t>
            </a:r>
          </a:p>
          <a:p>
            <a:r>
              <a:rPr lang="en-US" sz="2000" dirty="0"/>
              <a:t>Short time Fourier transformation definition and analysis</a:t>
            </a:r>
          </a:p>
          <a:p>
            <a:r>
              <a:rPr lang="en-US" sz="2000" dirty="0"/>
              <a:t>Conclusions</a:t>
            </a:r>
          </a:p>
        </p:txBody>
      </p:sp>
      <p:sp>
        <p:nvSpPr>
          <p:cNvPr id="4" name="Segnaposto numero diapositiva 3">
            <a:extLst>
              <a:ext uri="{FF2B5EF4-FFF2-40B4-BE49-F238E27FC236}">
                <a16:creationId xmlns:a16="http://schemas.microsoft.com/office/drawing/2014/main" id="{D1B68BD2-BB37-00C3-17B7-E7D5FA42B585}"/>
              </a:ext>
            </a:extLst>
          </p:cNvPr>
          <p:cNvSpPr>
            <a:spLocks noGrp="1"/>
          </p:cNvSpPr>
          <p:nvPr>
            <p:ph type="sldNum" sz="quarter" idx="12"/>
          </p:nvPr>
        </p:nvSpPr>
        <p:spPr/>
        <p:txBody>
          <a:bodyPr/>
          <a:lstStyle/>
          <a:p>
            <a:fld id="{2FA0223F-D95A-431D-9A71-EDA7FA0C2F5B}" type="slidenum">
              <a:rPr lang="en-US" smtClean="0"/>
              <a:t>2</a:t>
            </a:fld>
            <a:endParaRPr lang="en-US" dirty="0"/>
          </a:p>
        </p:txBody>
      </p:sp>
    </p:spTree>
    <p:extLst>
      <p:ext uri="{BB962C8B-B14F-4D97-AF65-F5344CB8AC3E}">
        <p14:creationId xmlns:p14="http://schemas.microsoft.com/office/powerpoint/2010/main" val="764955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957B2-890B-5F2B-F433-F888BF7BCBC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F8F1984-5F36-4464-322F-5D7DAE704B98}"/>
              </a:ext>
            </a:extLst>
          </p:cNvPr>
          <p:cNvSpPr>
            <a:spLocks noGrp="1"/>
          </p:cNvSpPr>
          <p:nvPr>
            <p:ph type="title"/>
          </p:nvPr>
        </p:nvSpPr>
        <p:spPr>
          <a:xfrm>
            <a:off x="838200" y="209292"/>
            <a:ext cx="9905460" cy="971551"/>
          </a:xfrm>
        </p:spPr>
        <p:txBody>
          <a:bodyPr>
            <a:normAutofit/>
          </a:bodyPr>
          <a:lstStyle/>
          <a:p>
            <a:r>
              <a:rPr lang="en-US" sz="3600" dirty="0"/>
              <a:t>Cross correlation peak position and value</a:t>
            </a:r>
          </a:p>
        </p:txBody>
      </p:sp>
      <p:sp>
        <p:nvSpPr>
          <p:cNvPr id="4" name="Segnaposto numero diapositiva 3">
            <a:extLst>
              <a:ext uri="{FF2B5EF4-FFF2-40B4-BE49-F238E27FC236}">
                <a16:creationId xmlns:a16="http://schemas.microsoft.com/office/drawing/2014/main" id="{5B8A867F-96C0-F708-B8D7-1A60C2BBEA66}"/>
              </a:ext>
            </a:extLst>
          </p:cNvPr>
          <p:cNvSpPr>
            <a:spLocks noGrp="1"/>
          </p:cNvSpPr>
          <p:nvPr>
            <p:ph type="sldNum" sz="quarter" idx="12"/>
          </p:nvPr>
        </p:nvSpPr>
        <p:spPr/>
        <p:txBody>
          <a:bodyPr/>
          <a:lstStyle/>
          <a:p>
            <a:fld id="{2FA0223F-D95A-431D-9A71-EDA7FA0C2F5B}" type="slidenum">
              <a:rPr lang="en-US" smtClean="0"/>
              <a:t>20</a:t>
            </a:fld>
            <a:endParaRPr lang="en-US" dirty="0"/>
          </a:p>
        </p:txBody>
      </p:sp>
      <p:sp>
        <p:nvSpPr>
          <p:cNvPr id="12" name="Rettangolo 11">
            <a:extLst>
              <a:ext uri="{FF2B5EF4-FFF2-40B4-BE49-F238E27FC236}">
                <a16:creationId xmlns:a16="http://schemas.microsoft.com/office/drawing/2014/main" id="{0FD96FD8-243A-0D62-0103-39626A3D480B}"/>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6C5AA477-C5CA-4AC1-8AAE-B9142399892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6C63B45F-7915-9375-6019-932ECA3F5D1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5"/>
            <a:ext cx="5333559" cy="3998645"/>
          </a:xfrm>
          <a:prstGeom prst="rect">
            <a:avLst/>
          </a:prstGeom>
        </p:spPr>
      </p:pic>
      <p:sp>
        <p:nvSpPr>
          <p:cNvPr id="10" name="CasellaDiTesto 9">
            <a:extLst>
              <a:ext uri="{FF2B5EF4-FFF2-40B4-BE49-F238E27FC236}">
                <a16:creationId xmlns:a16="http://schemas.microsoft.com/office/drawing/2014/main" id="{4FAC38CB-58B1-6FA3-A9FA-86C3CAF18F4B}"/>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1855142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CD286-A9E5-79C8-2743-6330AAFEB72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D7D2E90-B652-E33D-67F8-B1C4A6766A62}"/>
              </a:ext>
            </a:extLst>
          </p:cNvPr>
          <p:cNvSpPr>
            <a:spLocks noGrp="1"/>
          </p:cNvSpPr>
          <p:nvPr>
            <p:ph type="title"/>
          </p:nvPr>
        </p:nvSpPr>
        <p:spPr>
          <a:xfrm>
            <a:off x="838200" y="209292"/>
            <a:ext cx="9905460" cy="971551"/>
          </a:xfrm>
        </p:spPr>
        <p:txBody>
          <a:bodyPr>
            <a:normAutofit/>
          </a:bodyPr>
          <a:lstStyle/>
          <a:p>
            <a:r>
              <a:rPr lang="en-US" sz="3600" dirty="0"/>
              <a:t>Atrial and ventricular cross peak value</a:t>
            </a:r>
          </a:p>
        </p:txBody>
      </p:sp>
      <p:sp>
        <p:nvSpPr>
          <p:cNvPr id="4" name="Segnaposto numero diapositiva 3">
            <a:extLst>
              <a:ext uri="{FF2B5EF4-FFF2-40B4-BE49-F238E27FC236}">
                <a16:creationId xmlns:a16="http://schemas.microsoft.com/office/drawing/2014/main" id="{D9EB3FA0-3E8E-31AC-953A-58681DA8E5DA}"/>
              </a:ext>
            </a:extLst>
          </p:cNvPr>
          <p:cNvSpPr>
            <a:spLocks noGrp="1"/>
          </p:cNvSpPr>
          <p:nvPr>
            <p:ph type="sldNum" sz="quarter" idx="12"/>
          </p:nvPr>
        </p:nvSpPr>
        <p:spPr/>
        <p:txBody>
          <a:bodyPr/>
          <a:lstStyle/>
          <a:p>
            <a:fld id="{2FA0223F-D95A-431D-9A71-EDA7FA0C2F5B}" type="slidenum">
              <a:rPr lang="en-US" smtClean="0"/>
              <a:t>21</a:t>
            </a:fld>
            <a:endParaRPr lang="en-US" dirty="0"/>
          </a:p>
        </p:txBody>
      </p:sp>
      <p:sp>
        <p:nvSpPr>
          <p:cNvPr id="12" name="Rettangolo 11">
            <a:extLst>
              <a:ext uri="{FF2B5EF4-FFF2-40B4-BE49-F238E27FC236}">
                <a16:creationId xmlns:a16="http://schemas.microsoft.com/office/drawing/2014/main" id="{D1E18A86-1B84-3F59-DE1D-CA168375A8A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a:extLst>
              <a:ext uri="{FF2B5EF4-FFF2-40B4-BE49-F238E27FC236}">
                <a16:creationId xmlns:a16="http://schemas.microsoft.com/office/drawing/2014/main" id="{645C5CF1-49FF-D4B1-F62C-8845E4DBE39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27A90FB3-1F0A-E50D-7648-5069031DACA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6"/>
            <a:ext cx="5333559" cy="3998645"/>
          </a:xfrm>
          <a:prstGeom prst="rect">
            <a:avLst/>
          </a:prstGeom>
        </p:spPr>
      </p:pic>
      <p:sp>
        <p:nvSpPr>
          <p:cNvPr id="6" name="CasellaDiTesto 5">
            <a:extLst>
              <a:ext uri="{FF2B5EF4-FFF2-40B4-BE49-F238E27FC236}">
                <a16:creationId xmlns:a16="http://schemas.microsoft.com/office/drawing/2014/main" id="{95EAF717-9F07-6365-DA13-1A4E976A8EF7}"/>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3080021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6E3BE-5EE5-0452-BCC3-FA4291E0E12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0044E30-3616-4945-F8EC-C4D67A5D1108}"/>
              </a:ext>
            </a:extLst>
          </p:cNvPr>
          <p:cNvSpPr>
            <a:spLocks noGrp="1"/>
          </p:cNvSpPr>
          <p:nvPr>
            <p:ph type="title"/>
          </p:nvPr>
        </p:nvSpPr>
        <p:spPr>
          <a:xfrm>
            <a:off x="838200" y="209292"/>
            <a:ext cx="9905460" cy="971551"/>
          </a:xfrm>
        </p:spPr>
        <p:txBody>
          <a:bodyPr>
            <a:normAutofit fontScale="90000"/>
          </a:bodyPr>
          <a:lstStyle/>
          <a:p>
            <a:r>
              <a:rPr lang="en-US" sz="3600" dirty="0"/>
              <a:t>Atrial (and ventricular) cross peak to cross peak ratio</a:t>
            </a:r>
          </a:p>
        </p:txBody>
      </p:sp>
      <p:sp>
        <p:nvSpPr>
          <p:cNvPr id="4" name="Segnaposto numero diapositiva 3">
            <a:extLst>
              <a:ext uri="{FF2B5EF4-FFF2-40B4-BE49-F238E27FC236}">
                <a16:creationId xmlns:a16="http://schemas.microsoft.com/office/drawing/2014/main" id="{00A98C7E-824D-C895-2B64-4A2C253B6B45}"/>
              </a:ext>
            </a:extLst>
          </p:cNvPr>
          <p:cNvSpPr>
            <a:spLocks noGrp="1"/>
          </p:cNvSpPr>
          <p:nvPr>
            <p:ph type="sldNum" sz="quarter" idx="12"/>
          </p:nvPr>
        </p:nvSpPr>
        <p:spPr/>
        <p:txBody>
          <a:bodyPr/>
          <a:lstStyle/>
          <a:p>
            <a:fld id="{2FA0223F-D95A-431D-9A71-EDA7FA0C2F5B}" type="slidenum">
              <a:rPr lang="en-US" smtClean="0"/>
              <a:t>22</a:t>
            </a:fld>
            <a:endParaRPr lang="en-US" dirty="0"/>
          </a:p>
        </p:txBody>
      </p:sp>
      <p:sp>
        <p:nvSpPr>
          <p:cNvPr id="12" name="Rettangolo 11">
            <a:extLst>
              <a:ext uri="{FF2B5EF4-FFF2-40B4-BE49-F238E27FC236}">
                <a16:creationId xmlns:a16="http://schemas.microsoft.com/office/drawing/2014/main" id="{53DE87E8-9975-7FEE-0E24-22104634627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8" name="Immagine 7">
            <a:extLst>
              <a:ext uri="{FF2B5EF4-FFF2-40B4-BE49-F238E27FC236}">
                <a16:creationId xmlns:a16="http://schemas.microsoft.com/office/drawing/2014/main" id="{4C6F5BD1-F352-3B49-BE71-75A2388FDE9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84248" y="1429676"/>
            <a:ext cx="5333559" cy="3998645"/>
          </a:xfrm>
          <a:prstGeom prst="rect">
            <a:avLst/>
          </a:prstGeom>
        </p:spPr>
      </p:pic>
      <p:pic>
        <p:nvPicPr>
          <p:cNvPr id="5" name="Immagine 4">
            <a:extLst>
              <a:ext uri="{FF2B5EF4-FFF2-40B4-BE49-F238E27FC236}">
                <a16:creationId xmlns:a16="http://schemas.microsoft.com/office/drawing/2014/main" id="{900CF288-D3CE-04E5-9ADB-EE8FAA904A1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5"/>
            <a:ext cx="5333559" cy="3998645"/>
          </a:xfrm>
          <a:prstGeom prst="rect">
            <a:avLst/>
          </a:prstGeom>
        </p:spPr>
      </p:pic>
      <p:sp>
        <p:nvSpPr>
          <p:cNvPr id="6" name="CasellaDiTesto 5">
            <a:extLst>
              <a:ext uri="{FF2B5EF4-FFF2-40B4-BE49-F238E27FC236}">
                <a16:creationId xmlns:a16="http://schemas.microsoft.com/office/drawing/2014/main" id="{ECC781FB-2573-8EC6-0768-25469FE262C3}"/>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3005239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CCAC9-FEAF-51AC-4DD4-CAB7D00ACD7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D58D7A9-1C76-06F7-C88D-FFDBAC3FC5F6}"/>
              </a:ext>
            </a:extLst>
          </p:cNvPr>
          <p:cNvSpPr>
            <a:spLocks noGrp="1"/>
          </p:cNvSpPr>
          <p:nvPr>
            <p:ph type="title"/>
          </p:nvPr>
        </p:nvSpPr>
        <p:spPr>
          <a:xfrm>
            <a:off x="838200" y="209292"/>
            <a:ext cx="9905460" cy="971551"/>
          </a:xfrm>
        </p:spPr>
        <p:txBody>
          <a:bodyPr>
            <a:normAutofit fontScale="90000"/>
          </a:bodyPr>
          <a:lstStyle/>
          <a:p>
            <a:r>
              <a:rPr lang="en-US" sz="3600" dirty="0"/>
              <a:t>Energy of whole cross signal, atrial and ventricular phases</a:t>
            </a:r>
          </a:p>
        </p:txBody>
      </p:sp>
      <p:sp>
        <p:nvSpPr>
          <p:cNvPr id="4" name="Segnaposto numero diapositiva 3">
            <a:extLst>
              <a:ext uri="{FF2B5EF4-FFF2-40B4-BE49-F238E27FC236}">
                <a16:creationId xmlns:a16="http://schemas.microsoft.com/office/drawing/2014/main" id="{56B0FE87-54AA-0B69-2C08-3D42A281AE10}"/>
              </a:ext>
            </a:extLst>
          </p:cNvPr>
          <p:cNvSpPr>
            <a:spLocks noGrp="1"/>
          </p:cNvSpPr>
          <p:nvPr>
            <p:ph type="sldNum" sz="quarter" idx="12"/>
          </p:nvPr>
        </p:nvSpPr>
        <p:spPr/>
        <p:txBody>
          <a:bodyPr/>
          <a:lstStyle/>
          <a:p>
            <a:fld id="{2FA0223F-D95A-431D-9A71-EDA7FA0C2F5B}" type="slidenum">
              <a:rPr lang="en-US" smtClean="0"/>
              <a:t>23</a:t>
            </a:fld>
            <a:endParaRPr lang="en-US" dirty="0"/>
          </a:p>
        </p:txBody>
      </p:sp>
      <p:sp>
        <p:nvSpPr>
          <p:cNvPr id="12" name="Rettangolo 11">
            <a:extLst>
              <a:ext uri="{FF2B5EF4-FFF2-40B4-BE49-F238E27FC236}">
                <a16:creationId xmlns:a16="http://schemas.microsoft.com/office/drawing/2014/main" id="{B402C155-56BE-2702-4F98-7FDD70395E6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 name="Immagine 2">
            <a:extLst>
              <a:ext uri="{FF2B5EF4-FFF2-40B4-BE49-F238E27FC236}">
                <a16:creationId xmlns:a16="http://schemas.microsoft.com/office/drawing/2014/main" id="{DDFC9745-2C70-BDFD-1B0A-67D9BD6B2D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 y="1528637"/>
            <a:ext cx="4241292" cy="3179756"/>
          </a:xfrm>
          <a:prstGeom prst="rect">
            <a:avLst/>
          </a:prstGeom>
        </p:spPr>
      </p:pic>
      <p:pic>
        <p:nvPicPr>
          <p:cNvPr id="7" name="Immagine 6">
            <a:extLst>
              <a:ext uri="{FF2B5EF4-FFF2-40B4-BE49-F238E27FC236}">
                <a16:creationId xmlns:a16="http://schemas.microsoft.com/office/drawing/2014/main" id="{CC6028D8-8CCC-BEB4-BC07-119197D7D14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880207" y="1457303"/>
            <a:ext cx="4431586" cy="3322423"/>
          </a:xfrm>
          <a:prstGeom prst="rect">
            <a:avLst/>
          </a:prstGeom>
        </p:spPr>
      </p:pic>
      <p:pic>
        <p:nvPicPr>
          <p:cNvPr id="5" name="Immagine 4">
            <a:extLst>
              <a:ext uri="{FF2B5EF4-FFF2-40B4-BE49-F238E27FC236}">
                <a16:creationId xmlns:a16="http://schemas.microsoft.com/office/drawing/2014/main" id="{D1BF80CA-44E1-6D7A-0381-E18B5F48471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950708" y="1528637"/>
            <a:ext cx="4241292" cy="3179756"/>
          </a:xfrm>
          <a:prstGeom prst="rect">
            <a:avLst/>
          </a:prstGeom>
        </p:spPr>
      </p:pic>
      <p:sp>
        <p:nvSpPr>
          <p:cNvPr id="6" name="CasellaDiTesto 5">
            <a:extLst>
              <a:ext uri="{FF2B5EF4-FFF2-40B4-BE49-F238E27FC236}">
                <a16:creationId xmlns:a16="http://schemas.microsoft.com/office/drawing/2014/main" id="{7089B3A2-2F45-38C4-696D-8D76C1744F99}"/>
              </a:ext>
            </a:extLst>
          </p:cNvPr>
          <p:cNvSpPr txBox="1"/>
          <p:nvPr/>
        </p:nvSpPr>
        <p:spPr>
          <a:xfrm>
            <a:off x="2880360" y="5329363"/>
            <a:ext cx="6431280" cy="1102244"/>
          </a:xfrm>
          <a:prstGeom prst="rect">
            <a:avLst/>
          </a:prstGeom>
          <a:noFill/>
        </p:spPr>
        <p:txBody>
          <a:bodyPr wrap="square" numCol="3">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4163154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D4C73-4BC3-C49D-9730-CC5B90E03B4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853F09B-D0C6-D2D9-2CCC-41AE1DCB0A9A}"/>
              </a:ext>
            </a:extLst>
          </p:cNvPr>
          <p:cNvSpPr>
            <a:spLocks noGrp="1"/>
          </p:cNvSpPr>
          <p:nvPr>
            <p:ph type="title"/>
          </p:nvPr>
        </p:nvSpPr>
        <p:spPr>
          <a:xfrm>
            <a:off x="838200" y="209292"/>
            <a:ext cx="9905460" cy="971551"/>
          </a:xfrm>
        </p:spPr>
        <p:txBody>
          <a:bodyPr>
            <a:normAutofit/>
          </a:bodyPr>
          <a:lstStyle/>
          <a:p>
            <a:r>
              <a:rPr lang="en-US" sz="3600" dirty="0"/>
              <a:t>Atrial-to-ventricular cross peaks (and energy) ratio</a:t>
            </a:r>
          </a:p>
        </p:txBody>
      </p:sp>
      <p:sp>
        <p:nvSpPr>
          <p:cNvPr id="4" name="Segnaposto numero diapositiva 3">
            <a:extLst>
              <a:ext uri="{FF2B5EF4-FFF2-40B4-BE49-F238E27FC236}">
                <a16:creationId xmlns:a16="http://schemas.microsoft.com/office/drawing/2014/main" id="{AEBE4A63-5D44-F5F6-CAA4-8A53EDE0C572}"/>
              </a:ext>
            </a:extLst>
          </p:cNvPr>
          <p:cNvSpPr>
            <a:spLocks noGrp="1"/>
          </p:cNvSpPr>
          <p:nvPr>
            <p:ph type="sldNum" sz="quarter" idx="12"/>
          </p:nvPr>
        </p:nvSpPr>
        <p:spPr/>
        <p:txBody>
          <a:bodyPr/>
          <a:lstStyle/>
          <a:p>
            <a:fld id="{2FA0223F-D95A-431D-9A71-EDA7FA0C2F5B}" type="slidenum">
              <a:rPr lang="en-US" smtClean="0"/>
              <a:t>24</a:t>
            </a:fld>
            <a:endParaRPr lang="en-US" dirty="0"/>
          </a:p>
        </p:txBody>
      </p:sp>
      <p:sp>
        <p:nvSpPr>
          <p:cNvPr id="12" name="Rettangolo 11">
            <a:extLst>
              <a:ext uri="{FF2B5EF4-FFF2-40B4-BE49-F238E27FC236}">
                <a16:creationId xmlns:a16="http://schemas.microsoft.com/office/drawing/2014/main" id="{B3AE5388-DB28-7A6F-DB98-2D88C2302D2E}"/>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5" name="Immagine 4">
            <a:extLst>
              <a:ext uri="{FF2B5EF4-FFF2-40B4-BE49-F238E27FC236}">
                <a16:creationId xmlns:a16="http://schemas.microsoft.com/office/drawing/2014/main" id="{D60EB72F-D1CA-45C1-274A-0C79AAC3635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14458" y="1429677"/>
            <a:ext cx="5333559" cy="3998645"/>
          </a:xfrm>
          <a:prstGeom prst="rect">
            <a:avLst/>
          </a:prstGeom>
        </p:spPr>
      </p:pic>
      <p:sp>
        <p:nvSpPr>
          <p:cNvPr id="3" name="CasellaDiTesto 2">
            <a:extLst>
              <a:ext uri="{FF2B5EF4-FFF2-40B4-BE49-F238E27FC236}">
                <a16:creationId xmlns:a16="http://schemas.microsoft.com/office/drawing/2014/main" id="{FBEC9846-D1F6-6ACE-DB38-FB81BA4C0C86}"/>
              </a:ext>
            </a:extLst>
          </p:cNvPr>
          <p:cNvSpPr txBox="1"/>
          <p:nvPr/>
        </p:nvSpPr>
        <p:spPr>
          <a:xfrm>
            <a:off x="278978" y="5557902"/>
            <a:ext cx="4157472" cy="769441"/>
          </a:xfrm>
          <a:prstGeom prst="rect">
            <a:avLst/>
          </a:prstGeom>
          <a:noFill/>
        </p:spPr>
        <p:txBody>
          <a:bodyPr wrap="square">
            <a:spAutoFit/>
          </a:bodyPr>
          <a:lstStyle/>
          <a:p>
            <a:r>
              <a:rPr lang="en-GB" sz="1100" b="1" i="1" dirty="0">
                <a:solidFill>
                  <a:schemeClr val="tx1">
                    <a:lumMod val="50000"/>
                    <a:lumOff val="50000"/>
                  </a:schemeClr>
                </a:solidFill>
              </a:rPr>
              <a:t>NB: in case of single peak detection, the second one was found before or after the detected one as the maximum of the signal (in modulus) into the segment of signal following or preceding the peak detected.</a:t>
            </a:r>
            <a:endParaRPr lang="en-GB" sz="1100" dirty="0">
              <a:solidFill>
                <a:schemeClr val="tx1">
                  <a:lumMod val="50000"/>
                  <a:lumOff val="50000"/>
                </a:schemeClr>
              </a:solidFill>
            </a:endParaRPr>
          </a:p>
        </p:txBody>
      </p:sp>
      <p:pic>
        <p:nvPicPr>
          <p:cNvPr id="8" name="Immagine 7">
            <a:extLst>
              <a:ext uri="{FF2B5EF4-FFF2-40B4-BE49-F238E27FC236}">
                <a16:creationId xmlns:a16="http://schemas.microsoft.com/office/drawing/2014/main" id="{D4B17AD0-576B-DA7F-410B-C73702EBC43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58441" y="1429677"/>
            <a:ext cx="5333559" cy="3998645"/>
          </a:xfrm>
          <a:prstGeom prst="rect">
            <a:avLst/>
          </a:prstGeom>
        </p:spPr>
      </p:pic>
      <p:sp>
        <p:nvSpPr>
          <p:cNvPr id="10" name="CasellaDiTesto 9">
            <a:extLst>
              <a:ext uri="{FF2B5EF4-FFF2-40B4-BE49-F238E27FC236}">
                <a16:creationId xmlns:a16="http://schemas.microsoft.com/office/drawing/2014/main" id="{8E32DCEE-E0BA-A763-ABC4-3CCDF966F406}"/>
              </a:ext>
            </a:extLst>
          </p:cNvPr>
          <p:cNvSpPr txBox="1"/>
          <p:nvPr/>
        </p:nvSpPr>
        <p:spPr>
          <a:xfrm>
            <a:off x="106680" y="1429677"/>
            <a:ext cx="1986280" cy="2970044"/>
          </a:xfrm>
          <a:prstGeom prst="rect">
            <a:avLst/>
          </a:prstGeom>
          <a:noFill/>
        </p:spPr>
        <p:txBody>
          <a:bodyPr wrap="square">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2012056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C84B5-8705-2422-5ECB-2BB16818B16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B8ADF37-85BD-3E53-4922-C1F597A32705}"/>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BBA7CC12-1D47-3335-5449-445C76483C95}"/>
              </a:ext>
            </a:extLst>
          </p:cNvPr>
          <p:cNvSpPr>
            <a:spLocks noGrp="1"/>
          </p:cNvSpPr>
          <p:nvPr>
            <p:ph idx="1"/>
          </p:nvPr>
        </p:nvSpPr>
        <p:spPr>
          <a:xfrm>
            <a:off x="664464" y="2041496"/>
            <a:ext cx="10098024" cy="3851303"/>
          </a:xfrm>
        </p:spPr>
        <p:txBody>
          <a:bodyPr>
            <a:noAutofit/>
          </a:bodyPr>
          <a:lstStyle/>
          <a:p>
            <a:r>
              <a:rPr lang="en-US" sz="2000" dirty="0">
                <a:solidFill>
                  <a:schemeClr val="bg1">
                    <a:lumMod val="75000"/>
                  </a:schemeClr>
                </a:solidFill>
              </a:rPr>
              <a:t>Envelope definition and analysis</a:t>
            </a:r>
          </a:p>
          <a:p>
            <a:r>
              <a:rPr lang="en-US" sz="2000" dirty="0">
                <a:solidFill>
                  <a:schemeClr val="bg1">
                    <a:lumMod val="75000"/>
                  </a:schemeClr>
                </a:solidFill>
              </a:rPr>
              <a:t>Envelope features</a:t>
            </a:r>
          </a:p>
          <a:p>
            <a:r>
              <a:rPr lang="en-US" sz="2000" dirty="0">
                <a:solidFill>
                  <a:schemeClr val="bg1">
                    <a:lumMod val="75000"/>
                  </a:schemeClr>
                </a:solidFill>
              </a:rPr>
              <a:t>Template matching definition and analysis</a:t>
            </a:r>
          </a:p>
          <a:p>
            <a:r>
              <a:rPr lang="en-US" sz="2000" dirty="0">
                <a:solidFill>
                  <a:schemeClr val="bg1">
                    <a:lumMod val="75000"/>
                  </a:schemeClr>
                </a:solidFill>
              </a:rPr>
              <a:t>Template matching features</a:t>
            </a:r>
          </a:p>
          <a:p>
            <a:r>
              <a:rPr lang="en-US" sz="2000" dirty="0"/>
              <a:t>Short time Fourier transformation definition and analysis</a:t>
            </a:r>
          </a:p>
          <a:p>
            <a:r>
              <a:rPr lang="en-US" sz="2000" dirty="0">
                <a:solidFill>
                  <a:schemeClr val="bg1">
                    <a:lumMod val="75000"/>
                  </a:schemeClr>
                </a:solidFill>
              </a:rPr>
              <a:t>Conclusions</a:t>
            </a:r>
          </a:p>
        </p:txBody>
      </p:sp>
      <p:sp>
        <p:nvSpPr>
          <p:cNvPr id="4" name="Segnaposto numero diapositiva 3">
            <a:extLst>
              <a:ext uri="{FF2B5EF4-FFF2-40B4-BE49-F238E27FC236}">
                <a16:creationId xmlns:a16="http://schemas.microsoft.com/office/drawing/2014/main" id="{A5269672-B2FC-A263-39F5-AA86E722F042}"/>
              </a:ext>
            </a:extLst>
          </p:cNvPr>
          <p:cNvSpPr>
            <a:spLocks noGrp="1"/>
          </p:cNvSpPr>
          <p:nvPr>
            <p:ph type="sldNum" sz="quarter" idx="12"/>
          </p:nvPr>
        </p:nvSpPr>
        <p:spPr/>
        <p:txBody>
          <a:bodyPr/>
          <a:lstStyle/>
          <a:p>
            <a:fld id="{2FA0223F-D95A-431D-9A71-EDA7FA0C2F5B}" type="slidenum">
              <a:rPr lang="en-US" smtClean="0"/>
              <a:t>25</a:t>
            </a:fld>
            <a:endParaRPr lang="en-US" dirty="0"/>
          </a:p>
        </p:txBody>
      </p:sp>
    </p:spTree>
    <p:extLst>
      <p:ext uri="{BB962C8B-B14F-4D97-AF65-F5344CB8AC3E}">
        <p14:creationId xmlns:p14="http://schemas.microsoft.com/office/powerpoint/2010/main" val="562223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35422-469F-1E6F-F0FB-DE22179DA5E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B832DBF-8CF7-E9C0-7787-963F6D199B43}"/>
              </a:ext>
            </a:extLst>
          </p:cNvPr>
          <p:cNvSpPr>
            <a:spLocks noGrp="1"/>
          </p:cNvSpPr>
          <p:nvPr>
            <p:ph type="title"/>
          </p:nvPr>
        </p:nvSpPr>
        <p:spPr>
          <a:xfrm>
            <a:off x="838200" y="209292"/>
            <a:ext cx="9905460" cy="971551"/>
          </a:xfrm>
        </p:spPr>
        <p:txBody>
          <a:bodyPr>
            <a:normAutofit/>
          </a:bodyPr>
          <a:lstStyle/>
          <a:p>
            <a:r>
              <a:rPr lang="en-US" sz="3600" dirty="0"/>
              <a:t>STFT definition</a:t>
            </a:r>
          </a:p>
        </p:txBody>
      </p:sp>
      <p:sp>
        <p:nvSpPr>
          <p:cNvPr id="4" name="Segnaposto numero diapositiva 3">
            <a:extLst>
              <a:ext uri="{FF2B5EF4-FFF2-40B4-BE49-F238E27FC236}">
                <a16:creationId xmlns:a16="http://schemas.microsoft.com/office/drawing/2014/main" id="{E716D4BB-F762-E714-AC34-B0C45A72CF26}"/>
              </a:ext>
            </a:extLst>
          </p:cNvPr>
          <p:cNvSpPr>
            <a:spLocks noGrp="1"/>
          </p:cNvSpPr>
          <p:nvPr>
            <p:ph type="sldNum" sz="quarter" idx="12"/>
          </p:nvPr>
        </p:nvSpPr>
        <p:spPr/>
        <p:txBody>
          <a:bodyPr/>
          <a:lstStyle/>
          <a:p>
            <a:fld id="{2FA0223F-D95A-431D-9A71-EDA7FA0C2F5B}" type="slidenum">
              <a:rPr lang="en-US" smtClean="0"/>
              <a:t>26</a:t>
            </a:fld>
            <a:endParaRPr lang="en-US" dirty="0"/>
          </a:p>
        </p:txBody>
      </p:sp>
      <p:sp>
        <p:nvSpPr>
          <p:cNvPr id="12" name="Rettangolo 11">
            <a:extLst>
              <a:ext uri="{FF2B5EF4-FFF2-40B4-BE49-F238E27FC236}">
                <a16:creationId xmlns:a16="http://schemas.microsoft.com/office/drawing/2014/main" id="{6188EDBD-4EB2-EA31-5F85-F341AB964035}"/>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mc:Choice xmlns:a14="http://schemas.microsoft.com/office/drawing/2010/main" Requires="a14">
          <p:sp>
            <p:nvSpPr>
              <p:cNvPr id="9" name="Segnaposto contenuto 2">
                <a:extLst>
                  <a:ext uri="{FF2B5EF4-FFF2-40B4-BE49-F238E27FC236}">
                    <a16:creationId xmlns:a16="http://schemas.microsoft.com/office/drawing/2014/main" id="{90133908-5951-4751-DDEC-B0C613729431}"/>
                  </a:ext>
                </a:extLst>
              </p:cNvPr>
              <p:cNvSpPr>
                <a:spLocks noGrp="1"/>
              </p:cNvSpPr>
              <p:nvPr>
                <p:ph idx="1"/>
              </p:nvPr>
            </p:nvSpPr>
            <p:spPr>
              <a:xfrm>
                <a:off x="454151" y="1470463"/>
                <a:ext cx="5014693" cy="4747457"/>
              </a:xfrm>
              <a:ln w="19050">
                <a:noFill/>
              </a:ln>
            </p:spPr>
            <p:txBody>
              <a:bodyPr>
                <a:noAutofit/>
              </a:bodyPr>
              <a:lstStyle/>
              <a:p>
                <a:pPr marL="0" indent="0">
                  <a:buNone/>
                </a:pPr>
                <a:r>
                  <a:rPr lang="en-GB" sz="1100" dirty="0"/>
                  <a:t>The aim of the analysis is finding if signals have different time-frequency behaviours. To do it, Short Time Fourier Transformation has been evaluated on roving signals to obtain a 2-dimensional representation of them. </a:t>
                </a:r>
              </a:p>
              <a:p>
                <a:pPr marL="0" indent="0">
                  <a:buNone/>
                </a:pPr>
                <a:r>
                  <a:rPr lang="en-GB" sz="1100" b="1" dirty="0"/>
                  <a:t>STFT is defined </a:t>
                </a:r>
                <a:r>
                  <a:rPr lang="en-GB" sz="1100" dirty="0"/>
                  <a:t>as: </a:t>
                </a:r>
              </a:p>
              <a:p>
                <a:pPr marL="0" indent="0">
                  <a:buNone/>
                </a:pPr>
                <a14:m>
                  <m:oMathPara xmlns:m="http://schemas.openxmlformats.org/officeDocument/2006/math">
                    <m:oMathParaPr>
                      <m:jc m:val="centerGroup"/>
                    </m:oMathParaPr>
                    <m:oMath xmlns:m="http://schemas.openxmlformats.org/officeDocument/2006/math">
                      <m:r>
                        <a:rPr lang="it-IT" sz="1100" b="0" i="1" smtClean="0">
                          <a:solidFill>
                            <a:srgbClr val="0070C0"/>
                          </a:solidFill>
                          <a:latin typeface="Cambria Math" panose="02040503050406030204" pitchFamily="18" charset="0"/>
                        </a:rPr>
                        <m:t>𝑆𝑇𝐹𝑇</m:t>
                      </m:r>
                      <m:d>
                        <m:dPr>
                          <m:ctrlPr>
                            <a:rPr lang="en-GB" sz="1100" i="1">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𝑚</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𝑓</m:t>
                          </m:r>
                        </m:e>
                      </m:d>
                      <m:r>
                        <a:rPr lang="en-GB" sz="1100" i="1">
                          <a:solidFill>
                            <a:srgbClr val="0070C0"/>
                          </a:solidFill>
                          <a:latin typeface="Cambria Math" panose="02040503050406030204" pitchFamily="18" charset="0"/>
                        </a:rPr>
                        <m:t>=</m:t>
                      </m:r>
                      <m:nary>
                        <m:naryPr>
                          <m:chr m:val="∑"/>
                          <m:ctrlPr>
                            <a:rPr lang="en-GB" sz="1100" i="1">
                              <a:solidFill>
                                <a:srgbClr val="0070C0"/>
                              </a:solidFill>
                              <a:latin typeface="Cambria Math" panose="02040503050406030204" pitchFamily="18" charset="0"/>
                            </a:rPr>
                          </m:ctrlPr>
                        </m:naryPr>
                        <m:sub>
                          <m:r>
                            <a:rPr lang="en-GB" sz="1100" i="1">
                              <a:solidFill>
                                <a:srgbClr val="0070C0"/>
                              </a:solidFill>
                              <a:latin typeface="Cambria Math" panose="02040503050406030204" pitchFamily="18" charset="0"/>
                            </a:rPr>
                            <m:t>𝑛</m:t>
                          </m:r>
                          <m:r>
                            <a:rPr lang="en-GB" sz="1100" i="1">
                              <a:solidFill>
                                <a:srgbClr val="0070C0"/>
                              </a:solidFill>
                              <a:latin typeface="Cambria Math" panose="02040503050406030204" pitchFamily="18" charset="0"/>
                            </a:rPr>
                            <m:t>=0</m:t>
                          </m:r>
                        </m:sub>
                        <m:sup>
                          <m:r>
                            <a:rPr lang="en-GB" sz="1100" i="1">
                              <a:solidFill>
                                <a:srgbClr val="0070C0"/>
                              </a:solidFill>
                              <a:latin typeface="Cambria Math" panose="02040503050406030204" pitchFamily="18" charset="0"/>
                            </a:rPr>
                            <m:t>𝑁</m:t>
                          </m:r>
                          <m:r>
                            <a:rPr lang="en-GB" sz="1100" i="1">
                              <a:solidFill>
                                <a:srgbClr val="0070C0"/>
                              </a:solidFill>
                              <a:latin typeface="Cambria Math" panose="02040503050406030204" pitchFamily="18" charset="0"/>
                            </a:rPr>
                            <m:t>−1</m:t>
                          </m:r>
                        </m:sup>
                        <m:e>
                          <m:r>
                            <a:rPr lang="en-GB" sz="1100" i="1">
                              <a:solidFill>
                                <a:srgbClr val="0070C0"/>
                              </a:solidFill>
                              <a:latin typeface="Cambria Math" panose="02040503050406030204" pitchFamily="18" charset="0"/>
                            </a:rPr>
                            <m:t>𝑟𝑜𝑣𝑇𝑟𝑎𝑐𝑒</m:t>
                          </m:r>
                          <m:d>
                            <m:dPr>
                              <m:ctrlPr>
                                <a:rPr lang="en-GB" sz="1100" i="1">
                                  <a:solidFill>
                                    <a:srgbClr val="0070C0"/>
                                  </a:solidFill>
                                  <a:latin typeface="Cambria Math" panose="02040503050406030204" pitchFamily="18" charset="0"/>
                                </a:rPr>
                              </m:ctrlPr>
                            </m:dPr>
                            <m:e>
                              <m:r>
                                <a:rPr lang="en-GB" sz="1100" i="1">
                                  <a:solidFill>
                                    <a:srgbClr val="0070C0"/>
                                  </a:solidFill>
                                  <a:latin typeface="Cambria Math" panose="02040503050406030204" pitchFamily="18" charset="0"/>
                                </a:rPr>
                                <m:t>𝑛</m:t>
                              </m:r>
                            </m:e>
                          </m:d>
                          <m:r>
                            <a:rPr lang="en-GB" sz="1100" i="1">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𝑊</m:t>
                          </m:r>
                          <m:d>
                            <m:dPr>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𝑛</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𝑚</m:t>
                              </m:r>
                            </m:e>
                          </m:d>
                          <m:r>
                            <a:rPr lang="it-IT" sz="1100" b="0" i="1" smtClean="0">
                              <a:solidFill>
                                <a:srgbClr val="0070C0"/>
                              </a:solidFill>
                              <a:latin typeface="Cambria Math" panose="02040503050406030204" pitchFamily="18" charset="0"/>
                            </a:rPr>
                            <m:t>∗</m:t>
                          </m:r>
                          <m:sSup>
                            <m:sSupPr>
                              <m:ctrlPr>
                                <a:rPr lang="it-IT" sz="1100" b="0" i="1" smtClean="0">
                                  <a:solidFill>
                                    <a:srgbClr val="0070C0"/>
                                  </a:solidFill>
                                  <a:latin typeface="Cambria Math" panose="02040503050406030204" pitchFamily="18" charset="0"/>
                                </a:rPr>
                              </m:ctrlPr>
                            </m:sSupPr>
                            <m:e>
                              <m:r>
                                <a:rPr lang="it-IT" sz="1100" b="0" i="1" smtClean="0">
                                  <a:solidFill>
                                    <a:srgbClr val="0070C0"/>
                                  </a:solidFill>
                                  <a:latin typeface="Cambria Math" panose="02040503050406030204" pitchFamily="18" charset="0"/>
                                </a:rPr>
                                <m:t>𝑒</m:t>
                              </m:r>
                            </m:e>
                            <m:sup>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𝑗</m:t>
                              </m:r>
                              <m:r>
                                <a:rPr lang="it-IT" sz="1100" b="0" i="1" smtClean="0">
                                  <a:solidFill>
                                    <a:srgbClr val="0070C0"/>
                                  </a:solidFill>
                                  <a:latin typeface="Cambria Math" panose="02040503050406030204" pitchFamily="18" charset="0"/>
                                </a:rPr>
                                <m:t>2</m:t>
                              </m:r>
                              <m:r>
                                <a:rPr lang="it-IT" sz="1100" b="0" i="1" smtClean="0">
                                  <a:solidFill>
                                    <a:srgbClr val="0070C0"/>
                                  </a:solidFill>
                                  <a:latin typeface="Cambria Math" panose="02040503050406030204" pitchFamily="18" charset="0"/>
                                </a:rPr>
                                <m:t>𝜋</m:t>
                              </m:r>
                              <m:r>
                                <a:rPr lang="it-IT" sz="1100" b="0" i="1" smtClean="0">
                                  <a:solidFill>
                                    <a:srgbClr val="0070C0"/>
                                  </a:solidFill>
                                  <a:latin typeface="Cambria Math" panose="02040503050406030204" pitchFamily="18" charset="0"/>
                                </a:rPr>
                                <m:t>𝑓𝑛</m:t>
                              </m:r>
                            </m:sup>
                          </m:sSup>
                          <m:r>
                            <a:rPr lang="it-IT" sz="1100" b="0" i="1" smtClean="0">
                              <a:solidFill>
                                <a:srgbClr val="0070C0"/>
                              </a:solidFill>
                              <a:latin typeface="Cambria Math" panose="02040503050406030204" pitchFamily="18" charset="0"/>
                            </a:rPr>
                            <m:t>  </m:t>
                          </m:r>
                        </m:e>
                      </m:nary>
                    </m:oMath>
                  </m:oMathPara>
                </a14:m>
                <a:endParaRPr lang="en-GB" sz="1100" dirty="0"/>
              </a:p>
              <a:p>
                <a:pPr marL="0" indent="0">
                  <a:buNone/>
                </a:pPr>
                <a:r>
                  <a:rPr lang="en-GB" sz="1100" dirty="0">
                    <a:solidFill>
                      <a:schemeClr val="tx1"/>
                    </a:solidFill>
                  </a:rPr>
                  <a:t>Where:</a:t>
                </a:r>
              </a:p>
              <a:p>
                <a14:m>
                  <m:oMath xmlns:m="http://schemas.openxmlformats.org/officeDocument/2006/math">
                    <m:r>
                      <a:rPr lang="it-IT" sz="1100" i="1">
                        <a:solidFill>
                          <a:schemeClr val="tx1"/>
                        </a:solidFill>
                        <a:latin typeface="Cambria Math" panose="02040503050406030204" pitchFamily="18" charset="0"/>
                      </a:rPr>
                      <m:t>𝑊</m:t>
                    </m:r>
                    <m:d>
                      <m:dPr>
                        <m:ctrlPr>
                          <a:rPr lang="it-IT" sz="1100" i="1">
                            <a:solidFill>
                              <a:schemeClr val="tx1"/>
                            </a:solidFill>
                            <a:latin typeface="Cambria Math" panose="02040503050406030204" pitchFamily="18" charset="0"/>
                          </a:rPr>
                        </m:ctrlPr>
                      </m:dPr>
                      <m:e>
                        <m:r>
                          <a:rPr lang="it-IT" sz="1100" i="1">
                            <a:solidFill>
                              <a:schemeClr val="tx1"/>
                            </a:solidFill>
                            <a:latin typeface="Cambria Math" panose="02040503050406030204" pitchFamily="18" charset="0"/>
                          </a:rPr>
                          <m:t>𝑛</m:t>
                        </m:r>
                        <m:r>
                          <a:rPr lang="it-IT" sz="1100" i="1">
                            <a:solidFill>
                              <a:schemeClr val="tx1"/>
                            </a:solidFill>
                            <a:latin typeface="Cambria Math" panose="02040503050406030204" pitchFamily="18" charset="0"/>
                          </a:rPr>
                          <m:t>−</m:t>
                        </m:r>
                        <m:r>
                          <a:rPr lang="it-IT" sz="1100" i="1">
                            <a:solidFill>
                              <a:schemeClr val="tx1"/>
                            </a:solidFill>
                            <a:latin typeface="Cambria Math" panose="02040503050406030204" pitchFamily="18" charset="0"/>
                          </a:rPr>
                          <m:t>𝑚</m:t>
                        </m:r>
                      </m:e>
                    </m:d>
                  </m:oMath>
                </a14:m>
                <a:r>
                  <a:rPr lang="en-GB" sz="1100" dirty="0">
                    <a:solidFill>
                      <a:schemeClr val="tx1"/>
                    </a:solidFill>
                  </a:rPr>
                  <a:t> is the </a:t>
                </a:r>
                <a:r>
                  <a:rPr lang="en-GB" sz="1100" b="1" dirty="0">
                    <a:solidFill>
                      <a:schemeClr val="tx1"/>
                    </a:solidFill>
                  </a:rPr>
                  <a:t>Hamming window </a:t>
                </a:r>
                <a:r>
                  <a:rPr lang="en-GB" sz="1100" dirty="0">
                    <a:solidFill>
                      <a:schemeClr val="tx1"/>
                    </a:solidFill>
                  </a:rPr>
                  <a:t>of length </a:t>
                </a:r>
                <a:r>
                  <a:rPr lang="en-GB" sz="1100" i="1" dirty="0">
                    <a:solidFill>
                      <a:schemeClr val="tx1"/>
                    </a:solidFill>
                  </a:rPr>
                  <a:t>M=64, </a:t>
                </a:r>
                <a:r>
                  <a:rPr lang="en-GB" sz="1100" dirty="0" err="1">
                    <a:solidFill>
                      <a:schemeClr val="tx1"/>
                    </a:solidFill>
                  </a:rPr>
                  <a:t>c</a:t>
                </a:r>
                <a:r>
                  <a:rPr lang="en-GB" sz="1100" dirty="0" err="1"/>
                  <a:t>e</a:t>
                </a:r>
                <a:r>
                  <a:rPr lang="en-GB" sz="1100" dirty="0" err="1">
                    <a:solidFill>
                      <a:schemeClr val="tx1"/>
                    </a:solidFill>
                  </a:rPr>
                  <a:t>ntered</a:t>
                </a:r>
                <a:r>
                  <a:rPr lang="en-GB" sz="1100" dirty="0">
                    <a:solidFill>
                      <a:schemeClr val="tx1"/>
                    </a:solidFill>
                  </a:rPr>
                  <a:t> into </a:t>
                </a:r>
                <a:r>
                  <a:rPr lang="en-GB" sz="1100" i="1" dirty="0">
                    <a:solidFill>
                      <a:schemeClr val="tx1"/>
                    </a:solidFill>
                  </a:rPr>
                  <a:t>m</a:t>
                </a:r>
                <a:r>
                  <a:rPr lang="en-GB" sz="1100" dirty="0">
                    <a:solidFill>
                      <a:schemeClr val="tx1"/>
                    </a:solidFill>
                  </a:rPr>
                  <a:t>. The overlapping between windows has been fixed as </a:t>
                </a:r>
                <a:r>
                  <a:rPr lang="en-GB" sz="1100" i="1" dirty="0">
                    <a:solidFill>
                      <a:schemeClr val="tx1"/>
                    </a:solidFill>
                  </a:rPr>
                  <a:t>30%</a:t>
                </a:r>
                <a:r>
                  <a:rPr lang="en-GB" sz="1100" dirty="0">
                    <a:solidFill>
                      <a:schemeClr val="tx1"/>
                    </a:solidFill>
                  </a:rPr>
                  <a:t>.</a:t>
                </a:r>
              </a:p>
              <a:p>
                <a:pPr marL="0" indent="0">
                  <a:buNone/>
                </a:pPr>
                <a:endParaRPr lang="en-GB" sz="800" dirty="0"/>
              </a:p>
              <a:p>
                <a:pPr marL="0" indent="0">
                  <a:buNone/>
                </a:pPr>
                <a:r>
                  <a:rPr lang="en-GB" sz="1100" dirty="0"/>
                  <a:t>The main problem with STFT is that </a:t>
                </a:r>
                <a:r>
                  <a:rPr lang="en-GB" sz="1100" b="1" dirty="0"/>
                  <a:t>in literature is widely used as input of deep-learning algorithms</a:t>
                </a:r>
                <a:r>
                  <a:rPr lang="en-GB" sz="1100" dirty="0"/>
                  <a:t>:</a:t>
                </a:r>
              </a:p>
              <a:p>
                <a:r>
                  <a:rPr lang="en-GB" sz="1100" dirty="0"/>
                  <a:t>there’s a </a:t>
                </a:r>
                <a:r>
                  <a:rPr lang="en-GB" sz="1100" b="1" dirty="0"/>
                  <a:t>lack of information about the type of features that could be used </a:t>
                </a:r>
                <a:r>
                  <a:rPr lang="en-GB" sz="1100" dirty="0"/>
                  <a:t>to describe these images. </a:t>
                </a:r>
              </a:p>
              <a:p>
                <a:r>
                  <a:rPr lang="en-GB" sz="1100" dirty="0"/>
                  <a:t>Moreover</a:t>
                </a:r>
                <a:r>
                  <a:rPr lang="en-GB" sz="1100" b="1" dirty="0"/>
                  <a:t>, even ex-novo defined features must be carefully chosen </a:t>
                </a:r>
                <a:r>
                  <a:rPr lang="en-GB" sz="1100" dirty="0"/>
                  <a:t>to ensure </a:t>
                </a:r>
                <a:r>
                  <a:rPr lang="en-US" sz="1100" dirty="0"/>
                  <a:t>that they are not duplicative of those already introduced so far</a:t>
                </a:r>
                <a:endParaRPr lang="en-GB" sz="1100" dirty="0"/>
              </a:p>
              <a:p>
                <a:pPr>
                  <a:buFont typeface="+mj-lt"/>
                  <a:buAutoNum type="arabicPeriod"/>
                </a:pPr>
                <a:endParaRPr lang="en-GB" sz="300" dirty="0"/>
              </a:p>
              <a:p>
                <a:pPr marL="0" indent="0">
                  <a:buNone/>
                </a:pPr>
                <a:endParaRPr lang="en-GB" sz="1100" dirty="0"/>
              </a:p>
            </p:txBody>
          </p:sp>
        </mc:Choice>
        <mc:Fallback>
          <p:sp>
            <p:nvSpPr>
              <p:cNvPr id="9" name="Segnaposto contenuto 2">
                <a:extLst>
                  <a:ext uri="{FF2B5EF4-FFF2-40B4-BE49-F238E27FC236}">
                    <a16:creationId xmlns:a16="http://schemas.microsoft.com/office/drawing/2014/main" id="{90133908-5951-4751-DDEC-B0C613729431}"/>
                  </a:ext>
                </a:extLst>
              </p:cNvPr>
              <p:cNvSpPr>
                <a:spLocks noGrp="1" noRot="1" noChangeAspect="1" noMove="1" noResize="1" noEditPoints="1" noAdjustHandles="1" noChangeArrowheads="1" noChangeShapeType="1" noTextEdit="1"/>
              </p:cNvSpPr>
              <p:nvPr>
                <p:ph idx="1"/>
              </p:nvPr>
            </p:nvSpPr>
            <p:spPr>
              <a:xfrm>
                <a:off x="454151" y="1470463"/>
                <a:ext cx="5014693" cy="4747457"/>
              </a:xfrm>
              <a:blipFill>
                <a:blip r:embed="rId3"/>
                <a:stretch>
                  <a:fillRect t="-385"/>
                </a:stretch>
              </a:blipFill>
              <a:ln w="19050">
                <a:noFill/>
              </a:ln>
            </p:spPr>
            <p:txBody>
              <a:bodyPr/>
              <a:lstStyle/>
              <a:p>
                <a:r>
                  <a:rPr lang="it-IT">
                    <a:noFill/>
                  </a:rPr>
                  <a:t> </a:t>
                </a:r>
              </a:p>
            </p:txBody>
          </p:sp>
        </mc:Fallback>
      </mc:AlternateContent>
      <p:pic>
        <p:nvPicPr>
          <p:cNvPr id="5" name="Immagine 4" descr="Immagine che contiene testo, schermata, Policromia, linea&#10;&#10;Descrizione generata automaticamente">
            <a:extLst>
              <a:ext uri="{FF2B5EF4-FFF2-40B4-BE49-F238E27FC236}">
                <a16:creationId xmlns:a16="http://schemas.microsoft.com/office/drawing/2014/main" id="{F5B594C2-A052-FFCA-1C84-D2DD6A146870}"/>
              </a:ext>
            </a:extLst>
          </p:cNvPr>
          <p:cNvPicPr>
            <a:picLocks noChangeAspect="1"/>
          </p:cNvPicPr>
          <p:nvPr/>
        </p:nvPicPr>
        <p:blipFill>
          <a:blip r:embed="rId4">
            <a:extLst>
              <a:ext uri="{28A0092B-C50C-407E-A947-70E740481C1C}">
                <a14:useLocalDpi xmlns:a14="http://schemas.microsoft.com/office/drawing/2010/main" val="0"/>
              </a:ext>
            </a:extLst>
          </a:blip>
          <a:srcRect l="8700" r="8425" b="5439"/>
          <a:stretch/>
        </p:blipFill>
        <p:spPr>
          <a:xfrm>
            <a:off x="5580492" y="1633095"/>
            <a:ext cx="6409944" cy="3754442"/>
          </a:xfrm>
          <a:prstGeom prst="rect">
            <a:avLst/>
          </a:prstGeom>
        </p:spPr>
      </p:pic>
    </p:spTree>
    <p:extLst>
      <p:ext uri="{BB962C8B-B14F-4D97-AF65-F5344CB8AC3E}">
        <p14:creationId xmlns:p14="http://schemas.microsoft.com/office/powerpoint/2010/main" val="2151690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71438-6EFF-F763-8685-2151CCB2C5D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D6D1BDF-5F10-3D4D-04F3-B8964F823FFF}"/>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3DDCB822-F49D-791F-032C-769B33876704}"/>
              </a:ext>
            </a:extLst>
          </p:cNvPr>
          <p:cNvSpPr>
            <a:spLocks noGrp="1"/>
          </p:cNvSpPr>
          <p:nvPr>
            <p:ph idx="1"/>
          </p:nvPr>
        </p:nvSpPr>
        <p:spPr>
          <a:xfrm>
            <a:off x="664464" y="2041496"/>
            <a:ext cx="10098024" cy="3851303"/>
          </a:xfrm>
        </p:spPr>
        <p:txBody>
          <a:bodyPr>
            <a:noAutofit/>
          </a:bodyPr>
          <a:lstStyle/>
          <a:p>
            <a:r>
              <a:rPr lang="en-US" sz="2000" dirty="0">
                <a:solidFill>
                  <a:schemeClr val="bg1">
                    <a:lumMod val="75000"/>
                  </a:schemeClr>
                </a:solidFill>
              </a:rPr>
              <a:t>Envelope definition and analysis</a:t>
            </a:r>
          </a:p>
          <a:p>
            <a:r>
              <a:rPr lang="en-US" sz="2000" dirty="0">
                <a:solidFill>
                  <a:schemeClr val="bg1">
                    <a:lumMod val="75000"/>
                  </a:schemeClr>
                </a:solidFill>
              </a:rPr>
              <a:t>Envelope features</a:t>
            </a:r>
          </a:p>
          <a:p>
            <a:r>
              <a:rPr lang="en-US" sz="2000" dirty="0">
                <a:solidFill>
                  <a:schemeClr val="bg1">
                    <a:lumMod val="75000"/>
                  </a:schemeClr>
                </a:solidFill>
              </a:rPr>
              <a:t>Template matching definition and analysis</a:t>
            </a:r>
          </a:p>
          <a:p>
            <a:r>
              <a:rPr lang="en-US" sz="2000" dirty="0">
                <a:solidFill>
                  <a:schemeClr val="bg1">
                    <a:lumMod val="75000"/>
                  </a:schemeClr>
                </a:solidFill>
              </a:rPr>
              <a:t>Template matching features</a:t>
            </a:r>
          </a:p>
          <a:p>
            <a:r>
              <a:rPr lang="en-US" sz="2000" dirty="0">
                <a:solidFill>
                  <a:schemeClr val="bg1">
                    <a:lumMod val="75000"/>
                  </a:schemeClr>
                </a:solidFill>
              </a:rPr>
              <a:t>Short time Fourier transformation definition and analysis</a:t>
            </a:r>
          </a:p>
          <a:p>
            <a:r>
              <a:rPr lang="en-US" sz="2000" dirty="0"/>
              <a:t>Conclusions</a:t>
            </a:r>
          </a:p>
        </p:txBody>
      </p:sp>
      <p:sp>
        <p:nvSpPr>
          <p:cNvPr id="4" name="Segnaposto numero diapositiva 3">
            <a:extLst>
              <a:ext uri="{FF2B5EF4-FFF2-40B4-BE49-F238E27FC236}">
                <a16:creationId xmlns:a16="http://schemas.microsoft.com/office/drawing/2014/main" id="{B710465E-BAE8-6070-97C1-C6E8D475709E}"/>
              </a:ext>
            </a:extLst>
          </p:cNvPr>
          <p:cNvSpPr>
            <a:spLocks noGrp="1"/>
          </p:cNvSpPr>
          <p:nvPr>
            <p:ph type="sldNum" sz="quarter" idx="12"/>
          </p:nvPr>
        </p:nvSpPr>
        <p:spPr/>
        <p:txBody>
          <a:bodyPr/>
          <a:lstStyle/>
          <a:p>
            <a:fld id="{2FA0223F-D95A-431D-9A71-EDA7FA0C2F5B}" type="slidenum">
              <a:rPr lang="en-US" smtClean="0"/>
              <a:t>27</a:t>
            </a:fld>
            <a:endParaRPr lang="en-US" dirty="0"/>
          </a:p>
        </p:txBody>
      </p:sp>
    </p:spTree>
    <p:extLst>
      <p:ext uri="{BB962C8B-B14F-4D97-AF65-F5344CB8AC3E}">
        <p14:creationId xmlns:p14="http://schemas.microsoft.com/office/powerpoint/2010/main" val="4162661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4C42E-B3F9-7085-3A17-1D4A3E238B8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09B4A24-0362-9A0A-4F25-F76198F906F5}"/>
              </a:ext>
            </a:extLst>
          </p:cNvPr>
          <p:cNvSpPr>
            <a:spLocks noGrp="1"/>
          </p:cNvSpPr>
          <p:nvPr>
            <p:ph type="title"/>
          </p:nvPr>
        </p:nvSpPr>
        <p:spPr>
          <a:xfrm>
            <a:off x="838200" y="209292"/>
            <a:ext cx="9905460" cy="971551"/>
          </a:xfrm>
        </p:spPr>
        <p:txBody>
          <a:bodyPr>
            <a:normAutofit/>
          </a:bodyPr>
          <a:lstStyle/>
          <a:p>
            <a:r>
              <a:rPr lang="en-US" sz="3600" dirty="0"/>
              <a:t>Conclusions</a:t>
            </a:r>
          </a:p>
        </p:txBody>
      </p:sp>
      <p:sp>
        <p:nvSpPr>
          <p:cNvPr id="4" name="Segnaposto numero diapositiva 3">
            <a:extLst>
              <a:ext uri="{FF2B5EF4-FFF2-40B4-BE49-F238E27FC236}">
                <a16:creationId xmlns:a16="http://schemas.microsoft.com/office/drawing/2014/main" id="{FA83974A-357A-D08B-CF0E-158FCE0ABD8F}"/>
              </a:ext>
            </a:extLst>
          </p:cNvPr>
          <p:cNvSpPr>
            <a:spLocks noGrp="1"/>
          </p:cNvSpPr>
          <p:nvPr>
            <p:ph type="sldNum" sz="quarter" idx="12"/>
          </p:nvPr>
        </p:nvSpPr>
        <p:spPr/>
        <p:txBody>
          <a:bodyPr/>
          <a:lstStyle/>
          <a:p>
            <a:fld id="{2FA0223F-D95A-431D-9A71-EDA7FA0C2F5B}" type="slidenum">
              <a:rPr lang="en-US" smtClean="0"/>
              <a:t>28</a:t>
            </a:fld>
            <a:endParaRPr lang="en-US"/>
          </a:p>
        </p:txBody>
      </p:sp>
      <p:sp>
        <p:nvSpPr>
          <p:cNvPr id="27" name="Rettangolo 26">
            <a:extLst>
              <a:ext uri="{FF2B5EF4-FFF2-40B4-BE49-F238E27FC236}">
                <a16:creationId xmlns:a16="http://schemas.microsoft.com/office/drawing/2014/main" id="{E62870FB-CABF-5F84-DCB0-D0F2D8031819}"/>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0D33812C-70C8-F3C3-528B-A6C3FF399B2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2B9A24BF-5BB6-5586-15E3-C796B78B3A01}"/>
              </a:ext>
            </a:extLst>
          </p:cNvPr>
          <p:cNvSpPr>
            <a:spLocks noGrp="1"/>
          </p:cNvSpPr>
          <p:nvPr>
            <p:ph idx="1"/>
          </p:nvPr>
        </p:nvSpPr>
        <p:spPr>
          <a:xfrm>
            <a:off x="620630" y="1487288"/>
            <a:ext cx="10950739" cy="4792722"/>
          </a:xfrm>
        </p:spPr>
        <p:txBody>
          <a:bodyPr>
            <a:noAutofit/>
          </a:bodyPr>
          <a:lstStyle/>
          <a:p>
            <a:pPr marL="0" indent="0">
              <a:buNone/>
            </a:pPr>
            <a:r>
              <a:rPr lang="en-US" sz="1600" dirty="0"/>
              <a:t>Two feature extraction pipelines based on envelope analysis and template matching have proposed:</a:t>
            </a:r>
          </a:p>
          <a:p>
            <a:r>
              <a:rPr lang="en-US" sz="1600" dirty="0"/>
              <a:t>Envelope features provides information on peaks positions and active areas of the signal</a:t>
            </a:r>
          </a:p>
          <a:p>
            <a:r>
              <a:rPr lang="en-US" sz="1600" dirty="0"/>
              <a:t>Template matching features provides information on signal morphology</a:t>
            </a:r>
          </a:p>
          <a:p>
            <a:pPr marL="0" indent="0">
              <a:buNone/>
            </a:pPr>
            <a:r>
              <a:rPr lang="en-US" sz="1600" dirty="0"/>
              <a:t>Moreover, STFT usage has been explored but features have not been evaluated for the time being as they would have to be meticulously defined from scratch. Otherwise, redundant information would be </a:t>
            </a:r>
            <a:r>
              <a:rPr lang="en-US" sz="1600"/>
              <a:t>introduced.</a:t>
            </a:r>
          </a:p>
          <a:p>
            <a:pPr marL="0" indent="0">
              <a:buNone/>
            </a:pPr>
            <a:endParaRPr lang="en-US" sz="1600" dirty="0"/>
          </a:p>
          <a:p>
            <a:pPr marL="0" indent="0">
              <a:buNone/>
            </a:pPr>
            <a:r>
              <a:rPr lang="en-US" sz="1600" dirty="0"/>
              <a:t>Other similar studies used DWT based features (similar to the one introduced with TM), autocorrelation-based features, self-similarity features and complexity-analysis based features. </a:t>
            </a:r>
          </a:p>
          <a:p>
            <a:pPr marL="0" indent="0">
              <a:buNone/>
            </a:pPr>
            <a:endParaRPr lang="en-US" sz="1600" dirty="0"/>
          </a:p>
          <a:p>
            <a:pPr marL="0" indent="0">
              <a:buNone/>
            </a:pPr>
            <a:r>
              <a:rPr lang="en-US" sz="1600" dirty="0"/>
              <a:t>In the following will be defined and analyzed 3 models:</a:t>
            </a:r>
          </a:p>
          <a:p>
            <a:pPr marL="342900" indent="-342900">
              <a:buFont typeface="+mj-lt"/>
              <a:buAutoNum type="arabicPeriod"/>
            </a:pPr>
            <a:r>
              <a:rPr lang="en-US" sz="1600" dirty="0"/>
              <a:t>An improved Knowledge based model based on envelope features</a:t>
            </a:r>
          </a:p>
          <a:p>
            <a:pPr marL="342900" indent="-342900">
              <a:buFont typeface="+mj-lt"/>
              <a:buAutoNum type="arabicPeriod"/>
            </a:pPr>
            <a:r>
              <a:rPr lang="en-US" sz="1600" dirty="0"/>
              <a:t>A decision tree (LOPO cross validation) trained onto the whole feature set</a:t>
            </a:r>
          </a:p>
          <a:p>
            <a:pPr marL="342900" indent="-342900">
              <a:buFont typeface="+mj-lt"/>
              <a:buAutoNum type="arabicPeriod"/>
            </a:pPr>
            <a:r>
              <a:rPr lang="en-US" sz="1600" dirty="0"/>
              <a:t>A decision tree (LOPOCV) trained onto an optimized feature set</a:t>
            </a:r>
          </a:p>
          <a:p>
            <a:pPr marL="342900" indent="-342900">
              <a:buFont typeface="+mj-lt"/>
              <a:buAutoNum type="arabicPeriod"/>
            </a:pPr>
            <a:endParaRPr lang="en-US" sz="1600" dirty="0"/>
          </a:p>
        </p:txBody>
      </p:sp>
    </p:spTree>
    <p:extLst>
      <p:ext uri="{BB962C8B-B14F-4D97-AF65-F5344CB8AC3E}">
        <p14:creationId xmlns:p14="http://schemas.microsoft.com/office/powerpoint/2010/main" val="3793055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172EC1C-FE82-4D15-C306-32099142030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ECC4AF6-9C74-04F0-BB76-40E7AC0C4F2A}"/>
              </a:ext>
            </a:extLst>
          </p:cNvPr>
          <p:cNvSpPr>
            <a:spLocks noGrp="1"/>
          </p:cNvSpPr>
          <p:nvPr>
            <p:ph type="title"/>
          </p:nvPr>
        </p:nvSpPr>
        <p:spPr>
          <a:xfrm>
            <a:off x="838200" y="209292"/>
            <a:ext cx="9905460" cy="971551"/>
          </a:xfrm>
        </p:spPr>
        <p:txBody>
          <a:bodyPr>
            <a:normAutofit/>
          </a:bodyPr>
          <a:lstStyle/>
          <a:p>
            <a:r>
              <a:rPr lang="en-US" sz="3600" dirty="0"/>
              <a:t>Knowledge based classifier with new features</a:t>
            </a:r>
          </a:p>
        </p:txBody>
      </p:sp>
      <p:sp>
        <p:nvSpPr>
          <p:cNvPr id="4" name="Segnaposto numero diapositiva 3">
            <a:extLst>
              <a:ext uri="{FF2B5EF4-FFF2-40B4-BE49-F238E27FC236}">
                <a16:creationId xmlns:a16="http://schemas.microsoft.com/office/drawing/2014/main" id="{C4ACB13D-49B7-991C-62FB-C2025534B5D8}"/>
              </a:ext>
            </a:extLst>
          </p:cNvPr>
          <p:cNvSpPr>
            <a:spLocks noGrp="1"/>
          </p:cNvSpPr>
          <p:nvPr>
            <p:ph type="sldNum" sz="quarter" idx="12"/>
          </p:nvPr>
        </p:nvSpPr>
        <p:spPr/>
        <p:txBody>
          <a:bodyPr/>
          <a:lstStyle/>
          <a:p>
            <a:fld id="{2FA0223F-D95A-431D-9A71-EDA7FA0C2F5B}" type="slidenum">
              <a:rPr lang="en-US" smtClean="0"/>
              <a:t>29</a:t>
            </a:fld>
            <a:endParaRPr lang="en-US" dirty="0"/>
          </a:p>
        </p:txBody>
      </p:sp>
      <p:sp>
        <p:nvSpPr>
          <p:cNvPr id="12" name="Rettangolo 11">
            <a:extLst>
              <a:ext uri="{FF2B5EF4-FFF2-40B4-BE49-F238E27FC236}">
                <a16:creationId xmlns:a16="http://schemas.microsoft.com/office/drawing/2014/main" id="{A7456180-CC39-6E84-766E-73222B11500E}"/>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8" name="Gruppo 7">
            <a:extLst>
              <a:ext uri="{FF2B5EF4-FFF2-40B4-BE49-F238E27FC236}">
                <a16:creationId xmlns:a16="http://schemas.microsoft.com/office/drawing/2014/main" id="{FB3AB41C-BC00-5A65-CFAF-90E168A82C76}"/>
              </a:ext>
            </a:extLst>
          </p:cNvPr>
          <p:cNvGrpSpPr/>
          <p:nvPr/>
        </p:nvGrpSpPr>
        <p:grpSpPr>
          <a:xfrm>
            <a:off x="587878" y="3411220"/>
            <a:ext cx="5203052" cy="1940242"/>
            <a:chOff x="3592002" y="4236721"/>
            <a:chExt cx="5203052" cy="1940242"/>
          </a:xfrm>
        </p:grpSpPr>
        <p:sp>
          <p:nvSpPr>
            <p:cNvPr id="9" name="Rettangolo con angoli arrotondati 8">
              <a:extLst>
                <a:ext uri="{FF2B5EF4-FFF2-40B4-BE49-F238E27FC236}">
                  <a16:creationId xmlns:a16="http://schemas.microsoft.com/office/drawing/2014/main" id="{255A8C39-05E6-4F72-A0B8-AB2E7D4CD094}"/>
                </a:ext>
              </a:extLst>
            </p:cNvPr>
            <p:cNvSpPr/>
            <p:nvPr/>
          </p:nvSpPr>
          <p:spPr>
            <a:xfrm>
              <a:off x="3592002" y="4256358"/>
              <a:ext cx="1787650"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third peak &gt;0.021? </a:t>
              </a:r>
            </a:p>
          </p:txBody>
        </p:sp>
        <p:sp>
          <p:nvSpPr>
            <p:cNvPr id="3" name="Rettangolo 2">
              <a:extLst>
                <a:ext uri="{FF2B5EF4-FFF2-40B4-BE49-F238E27FC236}">
                  <a16:creationId xmlns:a16="http://schemas.microsoft.com/office/drawing/2014/main" id="{5982345C-1C54-40C2-9709-0982634E8A75}"/>
                </a:ext>
              </a:extLst>
            </p:cNvPr>
            <p:cNvSpPr/>
            <p:nvPr/>
          </p:nvSpPr>
          <p:spPr>
            <a:xfrm>
              <a:off x="4120067" y="592902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11" name="Rettangolo 10">
              <a:extLst>
                <a:ext uri="{FF2B5EF4-FFF2-40B4-BE49-F238E27FC236}">
                  <a16:creationId xmlns:a16="http://schemas.microsoft.com/office/drawing/2014/main" id="{36843872-790C-4944-A124-BB50C3D2ED41}"/>
                </a:ext>
              </a:extLst>
            </p:cNvPr>
            <p:cNvSpPr/>
            <p:nvPr/>
          </p:nvSpPr>
          <p:spPr>
            <a:xfrm>
              <a:off x="6274681" y="5929945"/>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6" name="Connettore 2 5">
              <a:extLst>
                <a:ext uri="{FF2B5EF4-FFF2-40B4-BE49-F238E27FC236}">
                  <a16:creationId xmlns:a16="http://schemas.microsoft.com/office/drawing/2014/main" id="{8B6CF39A-4CBD-4BAF-8BBE-5E6735C14A94}"/>
                </a:ext>
              </a:extLst>
            </p:cNvPr>
            <p:cNvCxnSpPr>
              <a:cxnSpLocks/>
              <a:stCxn id="9" idx="2"/>
              <a:endCxn id="3" idx="0"/>
            </p:cNvCxnSpPr>
            <p:nvPr/>
          </p:nvCxnSpPr>
          <p:spPr>
            <a:xfrm>
              <a:off x="4485827" y="4841574"/>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ttore 2 12">
              <a:extLst>
                <a:ext uri="{FF2B5EF4-FFF2-40B4-BE49-F238E27FC236}">
                  <a16:creationId xmlns:a16="http://schemas.microsoft.com/office/drawing/2014/main" id="{EEB25A14-5D0B-4B7D-96B6-290CB51D7FA7}"/>
                </a:ext>
              </a:extLst>
            </p:cNvPr>
            <p:cNvCxnSpPr>
              <a:cxnSpLocks/>
              <a:stCxn id="9" idx="3"/>
              <a:endCxn id="19" idx="1"/>
            </p:cNvCxnSpPr>
            <p:nvPr/>
          </p:nvCxnSpPr>
          <p:spPr>
            <a:xfrm>
              <a:off x="5379652" y="4548966"/>
              <a:ext cx="380514"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89BDFCC9-AB57-44B6-8405-455640E4E8F0}"/>
                </a:ext>
              </a:extLst>
            </p:cNvPr>
            <p:cNvCxnSpPr>
              <a:cxnSpLocks/>
              <a:stCxn id="19" idx="2"/>
              <a:endCxn id="11" idx="0"/>
            </p:cNvCxnSpPr>
            <p:nvPr/>
          </p:nvCxnSpPr>
          <p:spPr>
            <a:xfrm>
              <a:off x="6640441" y="4854038"/>
              <a:ext cx="0" cy="1075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CasellaDiTesto 14">
              <a:extLst>
                <a:ext uri="{FF2B5EF4-FFF2-40B4-BE49-F238E27FC236}">
                  <a16:creationId xmlns:a16="http://schemas.microsoft.com/office/drawing/2014/main" id="{65321ED9-BFFB-43D3-8E92-080E4A9586A8}"/>
                </a:ext>
              </a:extLst>
            </p:cNvPr>
            <p:cNvSpPr txBox="1"/>
            <p:nvPr/>
          </p:nvSpPr>
          <p:spPr>
            <a:xfrm>
              <a:off x="5379652" y="4236721"/>
              <a:ext cx="505968" cy="307777"/>
            </a:xfrm>
            <a:prstGeom prst="rect">
              <a:avLst/>
            </a:prstGeom>
            <a:noFill/>
          </p:spPr>
          <p:txBody>
            <a:bodyPr wrap="square" rtlCol="0">
              <a:spAutoFit/>
            </a:bodyPr>
            <a:lstStyle/>
            <a:p>
              <a:r>
                <a:rPr lang="it-IT" sz="1400" dirty="0"/>
                <a:t>No</a:t>
              </a:r>
            </a:p>
          </p:txBody>
        </p:sp>
        <p:sp>
          <p:nvSpPr>
            <p:cNvPr id="16" name="CasellaDiTesto 15">
              <a:extLst>
                <a:ext uri="{FF2B5EF4-FFF2-40B4-BE49-F238E27FC236}">
                  <a16:creationId xmlns:a16="http://schemas.microsoft.com/office/drawing/2014/main" id="{DF3FD0C7-E17C-4CA9-8DA4-410E7BBF3F37}"/>
                </a:ext>
              </a:extLst>
            </p:cNvPr>
            <p:cNvSpPr txBox="1"/>
            <p:nvPr/>
          </p:nvSpPr>
          <p:spPr>
            <a:xfrm>
              <a:off x="7539141" y="4256358"/>
              <a:ext cx="505968" cy="307777"/>
            </a:xfrm>
            <a:prstGeom prst="rect">
              <a:avLst/>
            </a:prstGeom>
            <a:noFill/>
          </p:spPr>
          <p:txBody>
            <a:bodyPr wrap="square" rtlCol="0">
              <a:spAutoFit/>
            </a:bodyPr>
            <a:lstStyle/>
            <a:p>
              <a:r>
                <a:rPr lang="it-IT" sz="1400" dirty="0"/>
                <a:t>No</a:t>
              </a:r>
            </a:p>
          </p:txBody>
        </p:sp>
        <p:sp>
          <p:nvSpPr>
            <p:cNvPr id="17" name="CasellaDiTesto 16">
              <a:extLst>
                <a:ext uri="{FF2B5EF4-FFF2-40B4-BE49-F238E27FC236}">
                  <a16:creationId xmlns:a16="http://schemas.microsoft.com/office/drawing/2014/main" id="{07BE7AC3-7EF0-450D-9DDF-9004DDFEE2BA}"/>
                </a:ext>
              </a:extLst>
            </p:cNvPr>
            <p:cNvSpPr txBox="1"/>
            <p:nvPr/>
          </p:nvSpPr>
          <p:spPr>
            <a:xfrm>
              <a:off x="6640441" y="5375150"/>
              <a:ext cx="505968" cy="307777"/>
            </a:xfrm>
            <a:prstGeom prst="rect">
              <a:avLst/>
            </a:prstGeom>
            <a:noFill/>
          </p:spPr>
          <p:txBody>
            <a:bodyPr wrap="square" rtlCol="0">
              <a:spAutoFit/>
            </a:bodyPr>
            <a:lstStyle/>
            <a:p>
              <a:r>
                <a:rPr lang="en-GB" sz="1400" dirty="0"/>
                <a:t>Yes</a:t>
              </a:r>
            </a:p>
          </p:txBody>
        </p:sp>
        <p:sp>
          <p:nvSpPr>
            <p:cNvPr id="18" name="CasellaDiTesto 17">
              <a:extLst>
                <a:ext uri="{FF2B5EF4-FFF2-40B4-BE49-F238E27FC236}">
                  <a16:creationId xmlns:a16="http://schemas.microsoft.com/office/drawing/2014/main" id="{7D0FFD26-E01B-4DDE-AD0B-C371931DB6B7}"/>
                </a:ext>
              </a:extLst>
            </p:cNvPr>
            <p:cNvSpPr txBox="1"/>
            <p:nvPr/>
          </p:nvSpPr>
          <p:spPr>
            <a:xfrm>
              <a:off x="4505025" y="5324394"/>
              <a:ext cx="505968" cy="307777"/>
            </a:xfrm>
            <a:prstGeom prst="rect">
              <a:avLst/>
            </a:prstGeom>
            <a:noFill/>
          </p:spPr>
          <p:txBody>
            <a:bodyPr wrap="square" rtlCol="0">
              <a:spAutoFit/>
            </a:bodyPr>
            <a:lstStyle/>
            <a:p>
              <a:r>
                <a:rPr lang="en-GB" sz="1400" dirty="0"/>
                <a:t>Yes</a:t>
              </a:r>
            </a:p>
          </p:txBody>
        </p:sp>
        <p:sp>
          <p:nvSpPr>
            <p:cNvPr id="19" name="Rettangolo con angoli arrotondati 18">
              <a:extLst>
                <a:ext uri="{FF2B5EF4-FFF2-40B4-BE49-F238E27FC236}">
                  <a16:creationId xmlns:a16="http://schemas.microsoft.com/office/drawing/2014/main" id="{AC4DC3E6-6830-43FB-816F-FE12ADCE38BD}"/>
                </a:ext>
              </a:extLst>
            </p:cNvPr>
            <p:cNvSpPr/>
            <p:nvPr/>
          </p:nvSpPr>
          <p:spPr>
            <a:xfrm>
              <a:off x="5760166" y="4256358"/>
              <a:ext cx="1760550" cy="597680"/>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peak_1_pos&lt;0.49</a:t>
              </a:r>
            </a:p>
          </p:txBody>
        </p:sp>
        <p:cxnSp>
          <p:nvCxnSpPr>
            <p:cNvPr id="20" name="Connettore 2 19">
              <a:extLst>
                <a:ext uri="{FF2B5EF4-FFF2-40B4-BE49-F238E27FC236}">
                  <a16:creationId xmlns:a16="http://schemas.microsoft.com/office/drawing/2014/main" id="{F9539439-77AE-4BDC-AA15-F75BDCBE4043}"/>
                </a:ext>
              </a:extLst>
            </p:cNvPr>
            <p:cNvCxnSpPr>
              <a:cxnSpLocks/>
              <a:stCxn id="19" idx="3"/>
              <a:endCxn id="21" idx="1"/>
            </p:cNvCxnSpPr>
            <p:nvPr/>
          </p:nvCxnSpPr>
          <p:spPr>
            <a:xfrm>
              <a:off x="7520716" y="4555198"/>
              <a:ext cx="542818"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ttangolo 20">
              <a:extLst>
                <a:ext uri="{FF2B5EF4-FFF2-40B4-BE49-F238E27FC236}">
                  <a16:creationId xmlns:a16="http://schemas.microsoft.com/office/drawing/2014/main" id="{708A123C-A442-44F1-A55C-4B3698528331}"/>
                </a:ext>
              </a:extLst>
            </p:cNvPr>
            <p:cNvSpPr/>
            <p:nvPr/>
          </p:nvSpPr>
          <p:spPr>
            <a:xfrm>
              <a:off x="8063534" y="4440626"/>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grpSp>
      <p:grpSp>
        <p:nvGrpSpPr>
          <p:cNvPr id="29" name="Gruppo 28">
            <a:extLst>
              <a:ext uri="{FF2B5EF4-FFF2-40B4-BE49-F238E27FC236}">
                <a16:creationId xmlns:a16="http://schemas.microsoft.com/office/drawing/2014/main" id="{BBC527D0-F284-310B-1ED4-621F1ACE157F}"/>
              </a:ext>
            </a:extLst>
          </p:cNvPr>
          <p:cNvGrpSpPr/>
          <p:nvPr/>
        </p:nvGrpSpPr>
        <p:grpSpPr>
          <a:xfrm>
            <a:off x="6671205" y="3409363"/>
            <a:ext cx="5203052" cy="1959879"/>
            <a:chOff x="3592002" y="4217084"/>
            <a:chExt cx="5203052" cy="1959879"/>
          </a:xfrm>
        </p:grpSpPr>
        <p:sp>
          <p:nvSpPr>
            <p:cNvPr id="30" name="Rettangolo con angoli arrotondati 29">
              <a:extLst>
                <a:ext uri="{FF2B5EF4-FFF2-40B4-BE49-F238E27FC236}">
                  <a16:creationId xmlns:a16="http://schemas.microsoft.com/office/drawing/2014/main" id="{534A1DCB-90AD-82D2-3DCE-F7258313F679}"/>
                </a:ext>
              </a:extLst>
            </p:cNvPr>
            <p:cNvSpPr/>
            <p:nvPr/>
          </p:nvSpPr>
          <p:spPr>
            <a:xfrm>
              <a:off x="3592002" y="4256358"/>
              <a:ext cx="1787650"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third peak &gt;0.021? </a:t>
              </a:r>
            </a:p>
          </p:txBody>
        </p:sp>
        <p:sp>
          <p:nvSpPr>
            <p:cNvPr id="31" name="Rettangolo 30">
              <a:extLst>
                <a:ext uri="{FF2B5EF4-FFF2-40B4-BE49-F238E27FC236}">
                  <a16:creationId xmlns:a16="http://schemas.microsoft.com/office/drawing/2014/main" id="{CCE7B635-C297-F33C-BAD0-84311F2964AF}"/>
                </a:ext>
              </a:extLst>
            </p:cNvPr>
            <p:cNvSpPr/>
            <p:nvPr/>
          </p:nvSpPr>
          <p:spPr>
            <a:xfrm>
              <a:off x="4120067" y="592902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32" name="Rettangolo 31">
              <a:extLst>
                <a:ext uri="{FF2B5EF4-FFF2-40B4-BE49-F238E27FC236}">
                  <a16:creationId xmlns:a16="http://schemas.microsoft.com/office/drawing/2014/main" id="{FF4A899B-B380-434A-4924-4B434127A8DF}"/>
                </a:ext>
              </a:extLst>
            </p:cNvPr>
            <p:cNvSpPr/>
            <p:nvPr/>
          </p:nvSpPr>
          <p:spPr>
            <a:xfrm>
              <a:off x="6274681" y="5929945"/>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33" name="Connettore 2 32">
              <a:extLst>
                <a:ext uri="{FF2B5EF4-FFF2-40B4-BE49-F238E27FC236}">
                  <a16:creationId xmlns:a16="http://schemas.microsoft.com/office/drawing/2014/main" id="{E2A177C0-6C7B-8440-5018-D3D5BFE0D2FB}"/>
                </a:ext>
              </a:extLst>
            </p:cNvPr>
            <p:cNvCxnSpPr>
              <a:cxnSpLocks/>
              <a:stCxn id="30" idx="2"/>
              <a:endCxn id="31" idx="0"/>
            </p:cNvCxnSpPr>
            <p:nvPr/>
          </p:nvCxnSpPr>
          <p:spPr>
            <a:xfrm>
              <a:off x="4485827" y="4841574"/>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ttore 2 33">
              <a:extLst>
                <a:ext uri="{FF2B5EF4-FFF2-40B4-BE49-F238E27FC236}">
                  <a16:creationId xmlns:a16="http://schemas.microsoft.com/office/drawing/2014/main" id="{02481610-D6BF-91D5-6531-B80D3CFB8C3C}"/>
                </a:ext>
              </a:extLst>
            </p:cNvPr>
            <p:cNvCxnSpPr>
              <a:cxnSpLocks/>
              <a:stCxn id="30" idx="3"/>
              <a:endCxn id="40" idx="1"/>
            </p:cNvCxnSpPr>
            <p:nvPr/>
          </p:nvCxnSpPr>
          <p:spPr>
            <a:xfrm>
              <a:off x="5379652" y="4548966"/>
              <a:ext cx="343664"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ttore 2 34">
              <a:extLst>
                <a:ext uri="{FF2B5EF4-FFF2-40B4-BE49-F238E27FC236}">
                  <a16:creationId xmlns:a16="http://schemas.microsoft.com/office/drawing/2014/main" id="{343835E4-E3E4-CF21-84D8-7770ED781403}"/>
                </a:ext>
              </a:extLst>
            </p:cNvPr>
            <p:cNvCxnSpPr>
              <a:cxnSpLocks/>
              <a:stCxn id="40" idx="2"/>
              <a:endCxn id="32" idx="0"/>
            </p:cNvCxnSpPr>
            <p:nvPr/>
          </p:nvCxnSpPr>
          <p:spPr>
            <a:xfrm>
              <a:off x="6640441" y="4893312"/>
              <a:ext cx="0" cy="1036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CasellaDiTesto 35">
              <a:extLst>
                <a:ext uri="{FF2B5EF4-FFF2-40B4-BE49-F238E27FC236}">
                  <a16:creationId xmlns:a16="http://schemas.microsoft.com/office/drawing/2014/main" id="{2315109F-EBCD-B72E-A650-06D3F0909C18}"/>
                </a:ext>
              </a:extLst>
            </p:cNvPr>
            <p:cNvSpPr txBox="1"/>
            <p:nvPr/>
          </p:nvSpPr>
          <p:spPr>
            <a:xfrm>
              <a:off x="5379652" y="4236721"/>
              <a:ext cx="505968" cy="307777"/>
            </a:xfrm>
            <a:prstGeom prst="rect">
              <a:avLst/>
            </a:prstGeom>
            <a:noFill/>
          </p:spPr>
          <p:txBody>
            <a:bodyPr wrap="square" rtlCol="0">
              <a:spAutoFit/>
            </a:bodyPr>
            <a:lstStyle/>
            <a:p>
              <a:r>
                <a:rPr lang="it-IT" sz="1400" dirty="0"/>
                <a:t>No</a:t>
              </a:r>
            </a:p>
          </p:txBody>
        </p:sp>
        <p:sp>
          <p:nvSpPr>
            <p:cNvPr id="37" name="CasellaDiTesto 36">
              <a:extLst>
                <a:ext uri="{FF2B5EF4-FFF2-40B4-BE49-F238E27FC236}">
                  <a16:creationId xmlns:a16="http://schemas.microsoft.com/office/drawing/2014/main" id="{FF3B0D38-D18C-B864-8956-FE2435C7BC96}"/>
                </a:ext>
              </a:extLst>
            </p:cNvPr>
            <p:cNvSpPr txBox="1"/>
            <p:nvPr/>
          </p:nvSpPr>
          <p:spPr>
            <a:xfrm>
              <a:off x="7539141" y="4256358"/>
              <a:ext cx="505968" cy="307777"/>
            </a:xfrm>
            <a:prstGeom prst="rect">
              <a:avLst/>
            </a:prstGeom>
            <a:noFill/>
          </p:spPr>
          <p:txBody>
            <a:bodyPr wrap="square" rtlCol="0">
              <a:spAutoFit/>
            </a:bodyPr>
            <a:lstStyle/>
            <a:p>
              <a:r>
                <a:rPr lang="it-IT" sz="1400" dirty="0"/>
                <a:t>No</a:t>
              </a:r>
            </a:p>
          </p:txBody>
        </p:sp>
        <p:sp>
          <p:nvSpPr>
            <p:cNvPr id="38" name="CasellaDiTesto 37">
              <a:extLst>
                <a:ext uri="{FF2B5EF4-FFF2-40B4-BE49-F238E27FC236}">
                  <a16:creationId xmlns:a16="http://schemas.microsoft.com/office/drawing/2014/main" id="{9DA64121-2151-54A3-12D2-66A0F76A2565}"/>
                </a:ext>
              </a:extLst>
            </p:cNvPr>
            <p:cNvSpPr txBox="1"/>
            <p:nvPr/>
          </p:nvSpPr>
          <p:spPr>
            <a:xfrm>
              <a:off x="6640441" y="5375150"/>
              <a:ext cx="505968" cy="307777"/>
            </a:xfrm>
            <a:prstGeom prst="rect">
              <a:avLst/>
            </a:prstGeom>
            <a:noFill/>
          </p:spPr>
          <p:txBody>
            <a:bodyPr wrap="square" rtlCol="0">
              <a:spAutoFit/>
            </a:bodyPr>
            <a:lstStyle/>
            <a:p>
              <a:r>
                <a:rPr lang="en-GB" sz="1400" dirty="0"/>
                <a:t>Yes</a:t>
              </a:r>
            </a:p>
          </p:txBody>
        </p:sp>
        <p:sp>
          <p:nvSpPr>
            <p:cNvPr id="39" name="CasellaDiTesto 38">
              <a:extLst>
                <a:ext uri="{FF2B5EF4-FFF2-40B4-BE49-F238E27FC236}">
                  <a16:creationId xmlns:a16="http://schemas.microsoft.com/office/drawing/2014/main" id="{11F9A904-1B08-0631-3C85-A33E2EA6B64E}"/>
                </a:ext>
              </a:extLst>
            </p:cNvPr>
            <p:cNvSpPr txBox="1"/>
            <p:nvPr/>
          </p:nvSpPr>
          <p:spPr>
            <a:xfrm>
              <a:off x="4505025" y="5324394"/>
              <a:ext cx="505968" cy="307777"/>
            </a:xfrm>
            <a:prstGeom prst="rect">
              <a:avLst/>
            </a:prstGeom>
            <a:noFill/>
          </p:spPr>
          <p:txBody>
            <a:bodyPr wrap="square" rtlCol="0">
              <a:spAutoFit/>
            </a:bodyPr>
            <a:lstStyle/>
            <a:p>
              <a:r>
                <a:rPr lang="en-GB" sz="1400" dirty="0"/>
                <a:t>Yes</a:t>
              </a:r>
            </a:p>
          </p:txBody>
        </p:sp>
        <p:sp>
          <p:nvSpPr>
            <p:cNvPr id="40" name="Rettangolo con angoli arrotondati 39">
              <a:extLst>
                <a:ext uri="{FF2B5EF4-FFF2-40B4-BE49-F238E27FC236}">
                  <a16:creationId xmlns:a16="http://schemas.microsoft.com/office/drawing/2014/main" id="{A08CEB85-189D-FABF-75C0-E0348A2943DC}"/>
                </a:ext>
              </a:extLst>
            </p:cNvPr>
            <p:cNvSpPr/>
            <p:nvPr/>
          </p:nvSpPr>
          <p:spPr>
            <a:xfrm>
              <a:off x="5723316" y="4217084"/>
              <a:ext cx="1834250" cy="676228"/>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Is </a:t>
              </a:r>
              <a:r>
                <a:rPr lang="en-GB" sz="1200" dirty="0" err="1">
                  <a:solidFill>
                    <a:schemeClr val="tx1"/>
                  </a:solidFill>
                </a:rPr>
                <a:t>atrial_ventricular_ratio</a:t>
              </a:r>
              <a:r>
                <a:rPr lang="en-GB" sz="1200" dirty="0">
                  <a:solidFill>
                    <a:schemeClr val="tx1"/>
                  </a:solidFill>
                </a:rPr>
                <a:t> &gt;0.09? </a:t>
              </a:r>
            </a:p>
          </p:txBody>
        </p:sp>
        <p:cxnSp>
          <p:nvCxnSpPr>
            <p:cNvPr id="41" name="Connettore 2 40">
              <a:extLst>
                <a:ext uri="{FF2B5EF4-FFF2-40B4-BE49-F238E27FC236}">
                  <a16:creationId xmlns:a16="http://schemas.microsoft.com/office/drawing/2014/main" id="{D0FA3DEB-4F61-C3A7-6CF6-ADC130057818}"/>
                </a:ext>
              </a:extLst>
            </p:cNvPr>
            <p:cNvCxnSpPr>
              <a:cxnSpLocks/>
              <a:stCxn id="40" idx="3"/>
              <a:endCxn id="42" idx="1"/>
            </p:cNvCxnSpPr>
            <p:nvPr/>
          </p:nvCxnSpPr>
          <p:spPr>
            <a:xfrm>
              <a:off x="7557566" y="4555198"/>
              <a:ext cx="505968"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ttangolo 41">
              <a:extLst>
                <a:ext uri="{FF2B5EF4-FFF2-40B4-BE49-F238E27FC236}">
                  <a16:creationId xmlns:a16="http://schemas.microsoft.com/office/drawing/2014/main" id="{5835DFE5-C9BB-45CF-4DD3-D24739EC86E4}"/>
                </a:ext>
              </a:extLst>
            </p:cNvPr>
            <p:cNvSpPr/>
            <p:nvPr/>
          </p:nvSpPr>
          <p:spPr>
            <a:xfrm>
              <a:off x="8063534" y="4440626"/>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grpSp>
      <p:sp>
        <p:nvSpPr>
          <p:cNvPr id="55" name="Segnaposto contenuto 5">
            <a:extLst>
              <a:ext uri="{FF2B5EF4-FFF2-40B4-BE49-F238E27FC236}">
                <a16:creationId xmlns:a16="http://schemas.microsoft.com/office/drawing/2014/main" id="{7BF7F13B-DAAE-641D-A783-A89C734A56B8}"/>
              </a:ext>
            </a:extLst>
          </p:cNvPr>
          <p:cNvSpPr>
            <a:spLocks noGrp="1"/>
          </p:cNvSpPr>
          <p:nvPr>
            <p:ph idx="1"/>
          </p:nvPr>
        </p:nvSpPr>
        <p:spPr>
          <a:xfrm>
            <a:off x="587878" y="1530210"/>
            <a:ext cx="10515600" cy="380517"/>
          </a:xfrm>
        </p:spPr>
        <p:txBody>
          <a:bodyPr>
            <a:normAutofit/>
          </a:bodyPr>
          <a:lstStyle/>
          <a:p>
            <a:pPr marL="0" indent="0">
              <a:buNone/>
            </a:pPr>
            <a:r>
              <a:rPr lang="en-US" sz="2000" dirty="0"/>
              <a:t>For each roving trace:</a:t>
            </a:r>
          </a:p>
          <a:p>
            <a:pPr marL="0" indent="0">
              <a:buNone/>
            </a:pPr>
            <a:endParaRPr lang="en-US" sz="2400" dirty="0"/>
          </a:p>
        </p:txBody>
      </p:sp>
      <p:cxnSp>
        <p:nvCxnSpPr>
          <p:cNvPr id="58" name="Connettore diritto 57">
            <a:extLst>
              <a:ext uri="{FF2B5EF4-FFF2-40B4-BE49-F238E27FC236}">
                <a16:creationId xmlns:a16="http://schemas.microsoft.com/office/drawing/2014/main" id="{A4867126-D6C7-5FC8-76DF-DFC5374E6E37}"/>
              </a:ext>
            </a:extLst>
          </p:cNvPr>
          <p:cNvCxnSpPr/>
          <p:nvPr/>
        </p:nvCxnSpPr>
        <p:spPr>
          <a:xfrm>
            <a:off x="6096000" y="2091691"/>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9" name="Rettangolo con angoli arrotondati 58">
            <a:extLst>
              <a:ext uri="{FF2B5EF4-FFF2-40B4-BE49-F238E27FC236}">
                <a16:creationId xmlns:a16="http://schemas.microsoft.com/office/drawing/2014/main" id="{C16D7740-2A30-CE01-8AED-AECC99B0E8EA}"/>
              </a:ext>
            </a:extLst>
          </p:cNvPr>
          <p:cNvSpPr/>
          <p:nvPr/>
        </p:nvSpPr>
        <p:spPr>
          <a:xfrm>
            <a:off x="587878" y="2508407"/>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Improved KB V0: peaks thresholds and position</a:t>
            </a:r>
          </a:p>
        </p:txBody>
      </p:sp>
      <p:sp>
        <p:nvSpPr>
          <p:cNvPr id="60" name="Rettangolo con angoli arrotondati 59">
            <a:extLst>
              <a:ext uri="{FF2B5EF4-FFF2-40B4-BE49-F238E27FC236}">
                <a16:creationId xmlns:a16="http://schemas.microsoft.com/office/drawing/2014/main" id="{07B9827C-840D-8C5E-84AA-CBF2AAF4A3E7}"/>
              </a:ext>
            </a:extLst>
          </p:cNvPr>
          <p:cNvSpPr/>
          <p:nvPr/>
        </p:nvSpPr>
        <p:spPr>
          <a:xfrm>
            <a:off x="6647600" y="2513390"/>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Improved KB V1: peaks thresholds and atrial/ventricular ratio</a:t>
            </a:r>
          </a:p>
        </p:txBody>
      </p:sp>
    </p:spTree>
    <p:extLst>
      <p:ext uri="{BB962C8B-B14F-4D97-AF65-F5344CB8AC3E}">
        <p14:creationId xmlns:p14="http://schemas.microsoft.com/office/powerpoint/2010/main" val="1059730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09F2B-12EC-9107-6316-902C786026D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D8C0DDF-E67F-C8F0-0EFF-A30C6C60F3E0}"/>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CBB9FD9E-BA6A-3F99-157F-5B5EFA715D3E}"/>
              </a:ext>
            </a:extLst>
          </p:cNvPr>
          <p:cNvSpPr>
            <a:spLocks noGrp="1"/>
          </p:cNvSpPr>
          <p:nvPr>
            <p:ph idx="1"/>
          </p:nvPr>
        </p:nvSpPr>
        <p:spPr>
          <a:xfrm>
            <a:off x="664464" y="2041496"/>
            <a:ext cx="10098024" cy="3851303"/>
          </a:xfrm>
        </p:spPr>
        <p:txBody>
          <a:bodyPr>
            <a:noAutofit/>
          </a:bodyPr>
          <a:lstStyle/>
          <a:p>
            <a:r>
              <a:rPr lang="en-US" sz="2000" dirty="0"/>
              <a:t>Envelope definition and analysis</a:t>
            </a:r>
          </a:p>
          <a:p>
            <a:r>
              <a:rPr lang="en-US" sz="2000" dirty="0">
                <a:solidFill>
                  <a:schemeClr val="bg1">
                    <a:lumMod val="75000"/>
                  </a:schemeClr>
                </a:solidFill>
              </a:rPr>
              <a:t>Envelope features</a:t>
            </a:r>
          </a:p>
          <a:p>
            <a:r>
              <a:rPr lang="en-US" sz="2000" dirty="0">
                <a:solidFill>
                  <a:schemeClr val="bg1">
                    <a:lumMod val="75000"/>
                  </a:schemeClr>
                </a:solidFill>
              </a:rPr>
              <a:t>Template matching definition and analysis</a:t>
            </a:r>
          </a:p>
          <a:p>
            <a:r>
              <a:rPr lang="en-US" sz="2000" dirty="0">
                <a:solidFill>
                  <a:schemeClr val="bg1">
                    <a:lumMod val="75000"/>
                  </a:schemeClr>
                </a:solidFill>
              </a:rPr>
              <a:t>Template matching features</a:t>
            </a:r>
          </a:p>
          <a:p>
            <a:r>
              <a:rPr lang="en-US" sz="2000" dirty="0">
                <a:solidFill>
                  <a:schemeClr val="bg1">
                    <a:lumMod val="75000"/>
                  </a:schemeClr>
                </a:solidFill>
              </a:rPr>
              <a:t>Short time Fourier transformation definition and analysis</a:t>
            </a:r>
          </a:p>
          <a:p>
            <a:r>
              <a:rPr lang="en-US" sz="2000" dirty="0">
                <a:solidFill>
                  <a:schemeClr val="bg1">
                    <a:lumMod val="75000"/>
                  </a:schemeClr>
                </a:solidFill>
              </a:rPr>
              <a:t>Conclusions</a:t>
            </a:r>
          </a:p>
        </p:txBody>
      </p:sp>
      <p:sp>
        <p:nvSpPr>
          <p:cNvPr id="4" name="Segnaposto numero diapositiva 3">
            <a:extLst>
              <a:ext uri="{FF2B5EF4-FFF2-40B4-BE49-F238E27FC236}">
                <a16:creationId xmlns:a16="http://schemas.microsoft.com/office/drawing/2014/main" id="{A27DF261-1129-5E1F-C98F-79F3502EC7A2}"/>
              </a:ext>
            </a:extLst>
          </p:cNvPr>
          <p:cNvSpPr>
            <a:spLocks noGrp="1"/>
          </p:cNvSpPr>
          <p:nvPr>
            <p:ph type="sldNum" sz="quarter" idx="12"/>
          </p:nvPr>
        </p:nvSpPr>
        <p:spPr/>
        <p:txBody>
          <a:bodyPr/>
          <a:lstStyle/>
          <a:p>
            <a:fld id="{2FA0223F-D95A-431D-9A71-EDA7FA0C2F5B}" type="slidenum">
              <a:rPr lang="en-US" smtClean="0"/>
              <a:t>3</a:t>
            </a:fld>
            <a:endParaRPr lang="en-US" dirty="0"/>
          </a:p>
        </p:txBody>
      </p:sp>
    </p:spTree>
    <p:extLst>
      <p:ext uri="{BB962C8B-B14F-4D97-AF65-F5344CB8AC3E}">
        <p14:creationId xmlns:p14="http://schemas.microsoft.com/office/powerpoint/2010/main" val="1102379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1A8B1AF-95A0-1C44-1FA2-F230668521E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749971E-3AF5-75AC-9E88-AC482A4158F0}"/>
              </a:ext>
            </a:extLst>
          </p:cNvPr>
          <p:cNvSpPr>
            <a:spLocks noGrp="1"/>
          </p:cNvSpPr>
          <p:nvPr>
            <p:ph type="title"/>
          </p:nvPr>
        </p:nvSpPr>
        <p:spPr>
          <a:xfrm>
            <a:off x="838200" y="209292"/>
            <a:ext cx="9905460" cy="971551"/>
          </a:xfrm>
        </p:spPr>
        <p:txBody>
          <a:bodyPr>
            <a:normAutofit/>
          </a:bodyPr>
          <a:lstStyle/>
          <a:p>
            <a:r>
              <a:rPr lang="en-US" sz="3600" dirty="0"/>
              <a:t>Knowledge based classifier with new features</a:t>
            </a:r>
          </a:p>
        </p:txBody>
      </p:sp>
      <p:sp>
        <p:nvSpPr>
          <p:cNvPr id="4" name="Segnaposto numero diapositiva 3">
            <a:extLst>
              <a:ext uri="{FF2B5EF4-FFF2-40B4-BE49-F238E27FC236}">
                <a16:creationId xmlns:a16="http://schemas.microsoft.com/office/drawing/2014/main" id="{391E3CEC-5048-D08F-6C54-0BE11666B326}"/>
              </a:ext>
            </a:extLst>
          </p:cNvPr>
          <p:cNvSpPr>
            <a:spLocks noGrp="1"/>
          </p:cNvSpPr>
          <p:nvPr>
            <p:ph type="sldNum" sz="quarter" idx="12"/>
          </p:nvPr>
        </p:nvSpPr>
        <p:spPr/>
        <p:txBody>
          <a:bodyPr/>
          <a:lstStyle/>
          <a:p>
            <a:fld id="{2FA0223F-D95A-431D-9A71-EDA7FA0C2F5B}" type="slidenum">
              <a:rPr lang="en-US" smtClean="0"/>
              <a:t>30</a:t>
            </a:fld>
            <a:endParaRPr lang="en-US"/>
          </a:p>
        </p:txBody>
      </p:sp>
      <p:sp>
        <p:nvSpPr>
          <p:cNvPr id="12" name="Rettangolo 11">
            <a:extLst>
              <a:ext uri="{FF2B5EF4-FFF2-40B4-BE49-F238E27FC236}">
                <a16:creationId xmlns:a16="http://schemas.microsoft.com/office/drawing/2014/main" id="{FE2385A0-D2E2-D7E4-8DEE-8A7680CB7377}"/>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descr="Immagine che contiene testo, schermata, numero, diagramma&#10;&#10;Descrizione generata automaticamente">
            <a:extLst>
              <a:ext uri="{FF2B5EF4-FFF2-40B4-BE49-F238E27FC236}">
                <a16:creationId xmlns:a16="http://schemas.microsoft.com/office/drawing/2014/main" id="{1F2490BF-93B8-9950-7C7B-872C2A1D7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527" y="2339340"/>
            <a:ext cx="4376937" cy="3758192"/>
          </a:xfrm>
          <a:prstGeom prst="rect">
            <a:avLst/>
          </a:prstGeom>
        </p:spPr>
      </p:pic>
      <p:cxnSp>
        <p:nvCxnSpPr>
          <p:cNvPr id="6" name="Connettore diritto 5">
            <a:extLst>
              <a:ext uri="{FF2B5EF4-FFF2-40B4-BE49-F238E27FC236}">
                <a16:creationId xmlns:a16="http://schemas.microsoft.com/office/drawing/2014/main" id="{5CE238A8-7446-386C-009A-3EBBA0398B7B}"/>
              </a:ext>
            </a:extLst>
          </p:cNvPr>
          <p:cNvCxnSpPr/>
          <p:nvPr/>
        </p:nvCxnSpPr>
        <p:spPr>
          <a:xfrm>
            <a:off x="6106160" y="2339340"/>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ettangolo con angoli arrotondati 6">
            <a:extLst>
              <a:ext uri="{FF2B5EF4-FFF2-40B4-BE49-F238E27FC236}">
                <a16:creationId xmlns:a16="http://schemas.microsoft.com/office/drawing/2014/main" id="{7B2EBEDB-7E5E-AA1F-E7EF-913B831E8393}"/>
              </a:ext>
            </a:extLst>
          </p:cNvPr>
          <p:cNvSpPr/>
          <p:nvPr/>
        </p:nvSpPr>
        <p:spPr>
          <a:xfrm>
            <a:off x="587878" y="1589121"/>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Improved KB V0: peaks thresholds and position</a:t>
            </a:r>
          </a:p>
        </p:txBody>
      </p:sp>
      <p:sp>
        <p:nvSpPr>
          <p:cNvPr id="8" name="Rettangolo con angoli arrotondati 7">
            <a:extLst>
              <a:ext uri="{FF2B5EF4-FFF2-40B4-BE49-F238E27FC236}">
                <a16:creationId xmlns:a16="http://schemas.microsoft.com/office/drawing/2014/main" id="{9EB08772-2C86-C6E9-3DB9-ACA277413E5F}"/>
              </a:ext>
            </a:extLst>
          </p:cNvPr>
          <p:cNvSpPr/>
          <p:nvPr/>
        </p:nvSpPr>
        <p:spPr>
          <a:xfrm>
            <a:off x="6647600" y="1594104"/>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Improved KB V1: peaks thresholds and atrial/ventricular ratio</a:t>
            </a:r>
          </a:p>
        </p:txBody>
      </p:sp>
      <p:pic>
        <p:nvPicPr>
          <p:cNvPr id="10" name="Immagine 9" descr="Immagine che contiene testo, schermata, numero, Carattere&#10;&#10;Descrizione generata automaticamente">
            <a:extLst>
              <a:ext uri="{FF2B5EF4-FFF2-40B4-BE49-F238E27FC236}">
                <a16:creationId xmlns:a16="http://schemas.microsoft.com/office/drawing/2014/main" id="{1ADD3BAD-431C-6209-EF23-51BDC641EC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9665" y="2339340"/>
            <a:ext cx="4376937" cy="3758192"/>
          </a:xfrm>
          <a:prstGeom prst="rect">
            <a:avLst/>
          </a:prstGeom>
        </p:spPr>
      </p:pic>
    </p:spTree>
    <p:extLst>
      <p:ext uri="{BB962C8B-B14F-4D97-AF65-F5344CB8AC3E}">
        <p14:creationId xmlns:p14="http://schemas.microsoft.com/office/powerpoint/2010/main" val="3047810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671CA-091D-8D17-60F4-4B8742BFB4C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BF3C9B9-88BC-0749-65B1-C16C428D2542}"/>
              </a:ext>
            </a:extLst>
          </p:cNvPr>
          <p:cNvSpPr>
            <a:spLocks noGrp="1"/>
          </p:cNvSpPr>
          <p:nvPr>
            <p:ph type="title"/>
          </p:nvPr>
        </p:nvSpPr>
        <p:spPr>
          <a:xfrm>
            <a:off x="838200" y="209292"/>
            <a:ext cx="9905460" cy="971551"/>
          </a:xfrm>
        </p:spPr>
        <p:txBody>
          <a:bodyPr>
            <a:normAutofit/>
          </a:bodyPr>
          <a:lstStyle/>
          <a:p>
            <a:r>
              <a:rPr lang="en-US" sz="3600" dirty="0"/>
              <a:t>Envelope definition and peak recognition</a:t>
            </a:r>
          </a:p>
        </p:txBody>
      </p:sp>
      <p:sp>
        <p:nvSpPr>
          <p:cNvPr id="4" name="Segnaposto numero diapositiva 3">
            <a:extLst>
              <a:ext uri="{FF2B5EF4-FFF2-40B4-BE49-F238E27FC236}">
                <a16:creationId xmlns:a16="http://schemas.microsoft.com/office/drawing/2014/main" id="{C98B3DA8-EAD9-287F-5885-423864A83E3D}"/>
              </a:ext>
            </a:extLst>
          </p:cNvPr>
          <p:cNvSpPr>
            <a:spLocks noGrp="1"/>
          </p:cNvSpPr>
          <p:nvPr>
            <p:ph type="sldNum" sz="quarter" idx="12"/>
          </p:nvPr>
        </p:nvSpPr>
        <p:spPr/>
        <p:txBody>
          <a:bodyPr/>
          <a:lstStyle/>
          <a:p>
            <a:fld id="{2FA0223F-D95A-431D-9A71-EDA7FA0C2F5B}" type="slidenum">
              <a:rPr lang="en-US" smtClean="0"/>
              <a:t>4</a:t>
            </a:fld>
            <a:endParaRPr lang="en-US" dirty="0"/>
          </a:p>
        </p:txBody>
      </p:sp>
      <p:sp>
        <p:nvSpPr>
          <p:cNvPr id="12" name="Rettangolo 11">
            <a:extLst>
              <a:ext uri="{FF2B5EF4-FFF2-40B4-BE49-F238E27FC236}">
                <a16:creationId xmlns:a16="http://schemas.microsoft.com/office/drawing/2014/main" id="{D34B8810-4705-6E18-E32D-986A62ECBAD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9" name="Segnaposto contenuto 2">
                <a:extLst>
                  <a:ext uri="{FF2B5EF4-FFF2-40B4-BE49-F238E27FC236}">
                    <a16:creationId xmlns:a16="http://schemas.microsoft.com/office/drawing/2014/main" id="{4ED05BED-8EAB-5137-317F-BA837EA8A713}"/>
                  </a:ext>
                </a:extLst>
              </p:cNvPr>
              <p:cNvSpPr>
                <a:spLocks noGrp="1"/>
              </p:cNvSpPr>
              <p:nvPr>
                <p:ph idx="1"/>
              </p:nvPr>
            </p:nvSpPr>
            <p:spPr>
              <a:xfrm>
                <a:off x="454152" y="1470463"/>
                <a:ext cx="4940808" cy="4747457"/>
              </a:xfrm>
              <a:ln w="19050">
                <a:noFill/>
              </a:ln>
            </p:spPr>
            <p:txBody>
              <a:bodyPr>
                <a:noAutofit/>
              </a:bodyPr>
              <a:lstStyle/>
              <a:p>
                <a:pPr marL="0" indent="0">
                  <a:buNone/>
                </a:pPr>
                <a:r>
                  <a:rPr lang="en-US" sz="1100" dirty="0"/>
                  <a:t>The aim of the analysis finding </a:t>
                </a:r>
                <a:r>
                  <a:rPr lang="en-US" sz="1100" b="1" dirty="0"/>
                  <a:t>where</a:t>
                </a:r>
                <a:r>
                  <a:rPr lang="en-US" sz="1100" dirty="0"/>
                  <a:t> a signal has </a:t>
                </a:r>
                <a:r>
                  <a:rPr lang="en-US" sz="1100" b="1" dirty="0"/>
                  <a:t>active</a:t>
                </a:r>
                <a:r>
                  <a:rPr lang="en-US" sz="1100" dirty="0"/>
                  <a:t> </a:t>
                </a:r>
                <a:r>
                  <a:rPr lang="en-US" sz="1100" b="1" dirty="0"/>
                  <a:t>areas</a:t>
                </a:r>
                <a:r>
                  <a:rPr lang="en-US" sz="1100" dirty="0"/>
                  <a:t>. In other words, where the signal </a:t>
                </a:r>
                <a:r>
                  <a:rPr lang="en-US" sz="1100" b="1" dirty="0"/>
                  <a:t>present</a:t>
                </a:r>
                <a:r>
                  <a:rPr lang="en-US" sz="1100" dirty="0"/>
                  <a:t> </a:t>
                </a:r>
                <a:r>
                  <a:rPr lang="en-US" sz="1100" b="1" dirty="0"/>
                  <a:t>peaks</a:t>
                </a:r>
                <a:r>
                  <a:rPr lang="en-US" sz="1100" dirty="0"/>
                  <a:t>. A first step into this direction could be done using </a:t>
                </a:r>
                <a:r>
                  <a:rPr lang="en-US" sz="1100" b="1" dirty="0"/>
                  <a:t>RMS</a:t>
                </a:r>
                <a:r>
                  <a:rPr lang="en-US" sz="1100" dirty="0"/>
                  <a:t> </a:t>
                </a:r>
                <a:r>
                  <a:rPr lang="en-US" sz="1100" b="1" dirty="0"/>
                  <a:t>envelope</a:t>
                </a:r>
                <a:r>
                  <a:rPr lang="en-US" sz="1100" dirty="0"/>
                  <a:t>.</a:t>
                </a:r>
                <a:endParaRPr lang="en-US" sz="1100" i="1" dirty="0"/>
              </a:p>
              <a:p>
                <a:pPr marL="0" indent="0">
                  <a:buNone/>
                </a:pPr>
                <a14:m>
                  <m:oMathPara xmlns:m="http://schemas.openxmlformats.org/officeDocument/2006/math">
                    <m:oMathParaPr>
                      <m:jc m:val="centerGroup"/>
                    </m:oMathParaPr>
                    <m:oMath xmlns:m="http://schemas.openxmlformats.org/officeDocument/2006/math">
                      <m:r>
                        <a:rPr lang="it-IT" sz="1100" b="0" i="1" smtClean="0">
                          <a:solidFill>
                            <a:srgbClr val="0070C0"/>
                          </a:solidFill>
                          <a:latin typeface="Cambria Math" panose="02040503050406030204" pitchFamily="18" charset="0"/>
                        </a:rPr>
                        <m:t>𝑅𝑀𝑆</m:t>
                      </m:r>
                      <m:d>
                        <m:dPr>
                          <m:begChr m:val="["/>
                          <m:endChr m:val="]"/>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𝑛</m:t>
                          </m:r>
                        </m:e>
                      </m:d>
                      <m:r>
                        <a:rPr lang="it-IT" sz="1100" b="0" i="1" smtClean="0">
                          <a:solidFill>
                            <a:srgbClr val="0070C0"/>
                          </a:solidFill>
                          <a:latin typeface="Cambria Math" panose="02040503050406030204" pitchFamily="18" charset="0"/>
                        </a:rPr>
                        <m:t>=</m:t>
                      </m:r>
                      <m:rad>
                        <m:radPr>
                          <m:degHide m:val="on"/>
                          <m:ctrlPr>
                            <a:rPr lang="it-IT" sz="1100" b="0" i="1" smtClean="0">
                              <a:solidFill>
                                <a:srgbClr val="0070C0"/>
                              </a:solidFill>
                              <a:latin typeface="Cambria Math" panose="02040503050406030204" pitchFamily="18" charset="0"/>
                            </a:rPr>
                          </m:ctrlPr>
                        </m:radPr>
                        <m:deg/>
                        <m:e>
                          <m:f>
                            <m:fPr>
                              <m:ctrlPr>
                                <a:rPr lang="it-IT" sz="1100" b="0" i="1" smtClean="0">
                                  <a:solidFill>
                                    <a:srgbClr val="0070C0"/>
                                  </a:solidFill>
                                  <a:latin typeface="Cambria Math" panose="02040503050406030204" pitchFamily="18" charset="0"/>
                                </a:rPr>
                              </m:ctrlPr>
                            </m:fPr>
                            <m:num>
                              <m:r>
                                <a:rPr lang="it-IT" sz="1100" b="0" i="1" smtClean="0">
                                  <a:solidFill>
                                    <a:srgbClr val="0070C0"/>
                                  </a:solidFill>
                                  <a:latin typeface="Cambria Math" panose="02040503050406030204" pitchFamily="18" charset="0"/>
                                </a:rPr>
                                <m:t>1</m:t>
                              </m:r>
                            </m:num>
                            <m:den>
                              <m:r>
                                <a:rPr lang="it-IT" sz="1100" b="0" i="1" smtClean="0">
                                  <a:solidFill>
                                    <a:srgbClr val="0070C0"/>
                                  </a:solidFill>
                                  <a:latin typeface="Cambria Math" panose="02040503050406030204" pitchFamily="18" charset="0"/>
                                </a:rPr>
                                <m:t>𝑁</m:t>
                              </m:r>
                            </m:den>
                          </m:f>
                          <m:nary>
                            <m:naryPr>
                              <m:chr m:val="∑"/>
                              <m:ctrlPr>
                                <a:rPr lang="it-IT" sz="1100" b="0" i="1" smtClean="0">
                                  <a:solidFill>
                                    <a:srgbClr val="0070C0"/>
                                  </a:solidFill>
                                  <a:latin typeface="Cambria Math" panose="02040503050406030204" pitchFamily="18" charset="0"/>
                                </a:rPr>
                              </m:ctrlPr>
                            </m:naryPr>
                            <m:sub>
                              <m:r>
                                <m:rPr>
                                  <m:brk m:alnAt="23"/>
                                </m:rPr>
                                <a:rPr lang="it-IT" sz="1100" b="0" i="1" smtClean="0">
                                  <a:solidFill>
                                    <a:srgbClr val="0070C0"/>
                                  </a:solidFill>
                                  <a:latin typeface="Cambria Math" panose="02040503050406030204" pitchFamily="18" charset="0"/>
                                </a:rPr>
                                <m:t>𝑘</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𝑛</m:t>
                              </m:r>
                            </m:sub>
                            <m:sup>
                              <m:r>
                                <a:rPr lang="it-IT" sz="1100" b="0" i="1" smtClean="0">
                                  <a:solidFill>
                                    <a:srgbClr val="0070C0"/>
                                  </a:solidFill>
                                  <a:latin typeface="Cambria Math" panose="02040503050406030204" pitchFamily="18" charset="0"/>
                                </a:rPr>
                                <m:t>𝑛</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𝑁</m:t>
                              </m:r>
                              <m:r>
                                <a:rPr lang="it-IT" sz="1100" b="0" i="1" smtClean="0">
                                  <a:solidFill>
                                    <a:srgbClr val="0070C0"/>
                                  </a:solidFill>
                                  <a:latin typeface="Cambria Math" panose="02040503050406030204" pitchFamily="18" charset="0"/>
                                </a:rPr>
                                <m:t>−1</m:t>
                              </m:r>
                            </m:sup>
                            <m:e>
                              <m:r>
                                <a:rPr lang="it-IT" sz="1100" b="0" i="1" smtClean="0">
                                  <a:solidFill>
                                    <a:srgbClr val="0070C0"/>
                                  </a:solidFill>
                                  <a:latin typeface="Cambria Math" panose="02040503050406030204" pitchFamily="18" charset="0"/>
                                </a:rPr>
                                <m:t>𝑥</m:t>
                              </m:r>
                              <m:sSup>
                                <m:sSupPr>
                                  <m:ctrlPr>
                                    <a:rPr lang="it-IT" sz="1100" b="0" i="1" smtClean="0">
                                      <a:solidFill>
                                        <a:srgbClr val="0070C0"/>
                                      </a:solidFill>
                                      <a:latin typeface="Cambria Math" panose="02040503050406030204" pitchFamily="18" charset="0"/>
                                    </a:rPr>
                                  </m:ctrlPr>
                                </m:sSupPr>
                                <m:e>
                                  <m:d>
                                    <m:dPr>
                                      <m:begChr m:val="["/>
                                      <m:endChr m:val="]"/>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𝑘</m:t>
                                      </m:r>
                                    </m:e>
                                  </m:d>
                                </m:e>
                                <m:sup>
                                  <m:r>
                                    <a:rPr lang="it-IT" sz="1100" b="0" i="1" smtClean="0">
                                      <a:solidFill>
                                        <a:srgbClr val="0070C0"/>
                                      </a:solidFill>
                                      <a:latin typeface="Cambria Math" panose="02040503050406030204" pitchFamily="18" charset="0"/>
                                    </a:rPr>
                                    <m:t>2</m:t>
                                  </m:r>
                                </m:sup>
                              </m:sSup>
                            </m:e>
                          </m:nary>
                        </m:e>
                      </m:rad>
                    </m:oMath>
                  </m:oMathPara>
                </a14:m>
                <a:endParaRPr lang="it-IT" sz="1100" b="0" dirty="0"/>
              </a:p>
              <a:p>
                <a:pPr marL="0" indent="0">
                  <a:buNone/>
                </a:pPr>
                <a:r>
                  <a:rPr lang="en-US" sz="1100" dirty="0"/>
                  <a:t>The window length has been fixed empirically to N=30.</a:t>
                </a:r>
              </a:p>
              <a:p>
                <a:pPr marL="0" indent="0">
                  <a:buNone/>
                </a:pPr>
                <a:r>
                  <a:rPr lang="en-US" sz="1100" dirty="0"/>
                  <a:t>The </a:t>
                </a:r>
                <a:r>
                  <a:rPr lang="en-US" sz="1100" b="1" dirty="0"/>
                  <a:t>proposed</a:t>
                </a:r>
                <a:r>
                  <a:rPr lang="en-US" sz="1100" dirty="0"/>
                  <a:t> </a:t>
                </a:r>
                <a:r>
                  <a:rPr lang="en-US" sz="1100" b="1" dirty="0"/>
                  <a:t>analysis</a:t>
                </a:r>
                <a:r>
                  <a:rPr lang="en-US" sz="1100" dirty="0"/>
                  <a:t> pipeline is made </a:t>
                </a:r>
                <a:r>
                  <a:rPr lang="en-US" sz="1100" b="1" dirty="0"/>
                  <a:t>of 4 steps</a:t>
                </a:r>
                <a:r>
                  <a:rPr lang="en-US" sz="1100" dirty="0"/>
                  <a:t>:</a:t>
                </a:r>
              </a:p>
              <a:p>
                <a:pPr>
                  <a:buFont typeface="+mj-lt"/>
                  <a:buAutoNum type="arabicPeriod"/>
                </a:pPr>
                <a:r>
                  <a:rPr lang="en-US" sz="1100" b="1" dirty="0"/>
                  <a:t>Envelope derivative computing</a:t>
                </a:r>
                <a:r>
                  <a:rPr lang="en-US" sz="1100" dirty="0">
                    <a:solidFill>
                      <a:srgbClr val="0070C0"/>
                    </a:solidFill>
                  </a:rPr>
                  <a:t>: </a:t>
                </a:r>
                <a14:m>
                  <m:oMath xmlns:m="http://schemas.openxmlformats.org/officeDocument/2006/math">
                    <m:f>
                      <m:fPr>
                        <m:ctrlPr>
                          <a:rPr lang="it-IT" sz="1100" i="1">
                            <a:solidFill>
                              <a:srgbClr val="0070C0"/>
                            </a:solidFill>
                            <a:latin typeface="Cambria Math" panose="02040503050406030204" pitchFamily="18" charset="0"/>
                          </a:rPr>
                        </m:ctrlPr>
                      </m:fPr>
                      <m:num>
                        <m:r>
                          <a:rPr lang="it-IT" sz="1100" i="1">
                            <a:solidFill>
                              <a:srgbClr val="0070C0"/>
                            </a:solidFill>
                            <a:latin typeface="Cambria Math" panose="02040503050406030204" pitchFamily="18" charset="0"/>
                          </a:rPr>
                          <m:t>𝑑𝐸𝑛𝑣</m:t>
                        </m:r>
                      </m:num>
                      <m:den>
                        <m:r>
                          <a:rPr lang="it-IT" sz="1100" i="1">
                            <a:solidFill>
                              <a:srgbClr val="0070C0"/>
                            </a:solidFill>
                            <a:latin typeface="Cambria Math" panose="02040503050406030204" pitchFamily="18" charset="0"/>
                          </a:rPr>
                          <m:t>𝑑𝑡</m:t>
                        </m:r>
                      </m:den>
                    </m:f>
                    <m:r>
                      <a:rPr lang="it-IT" sz="1100" i="1">
                        <a:solidFill>
                          <a:srgbClr val="0070C0"/>
                        </a:solidFill>
                        <a:latin typeface="Cambria Math" panose="02040503050406030204" pitchFamily="18" charset="0"/>
                        <a:ea typeface="Cambria Math" panose="02040503050406030204" pitchFamily="18" charset="0"/>
                      </a:rPr>
                      <m:t>≈</m:t>
                    </m:r>
                    <m:r>
                      <a:rPr lang="it-IT" sz="1100" i="1">
                        <a:solidFill>
                          <a:srgbClr val="0070C0"/>
                        </a:solidFill>
                        <a:latin typeface="Cambria Math" panose="02040503050406030204" pitchFamily="18" charset="0"/>
                        <a:ea typeface="Cambria Math" panose="02040503050406030204" pitchFamily="18" charset="0"/>
                      </a:rPr>
                      <m:t>𝐸𝑛𝑣</m:t>
                    </m:r>
                    <m:d>
                      <m:dPr>
                        <m:begChr m:val="["/>
                        <m:endChr m:val="]"/>
                        <m:ctrlPr>
                          <a:rPr lang="it-IT" sz="1100" i="1">
                            <a:solidFill>
                              <a:srgbClr val="0070C0"/>
                            </a:solidFill>
                            <a:latin typeface="Cambria Math" panose="02040503050406030204" pitchFamily="18" charset="0"/>
                            <a:ea typeface="Cambria Math" panose="02040503050406030204" pitchFamily="18" charset="0"/>
                          </a:rPr>
                        </m:ctrlPr>
                      </m:dPr>
                      <m:e>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𝑥</m:t>
                            </m:r>
                          </m:e>
                          <m:sub>
                            <m:r>
                              <a:rPr lang="it-IT" sz="1100" i="1">
                                <a:solidFill>
                                  <a:srgbClr val="0070C0"/>
                                </a:solidFill>
                                <a:latin typeface="Cambria Math" panose="02040503050406030204" pitchFamily="18" charset="0"/>
                                <a:ea typeface="Cambria Math" panose="02040503050406030204" pitchFamily="18" charset="0"/>
                              </a:rPr>
                              <m:t>𝑖</m:t>
                            </m:r>
                            <m:r>
                              <a:rPr lang="it-IT" sz="1100" i="1">
                                <a:solidFill>
                                  <a:srgbClr val="0070C0"/>
                                </a:solidFill>
                                <a:latin typeface="Cambria Math" panose="02040503050406030204" pitchFamily="18" charset="0"/>
                                <a:ea typeface="Cambria Math" panose="02040503050406030204" pitchFamily="18" charset="0"/>
                              </a:rPr>
                              <m:t>+1</m:t>
                            </m:r>
                          </m:sub>
                        </m:sSub>
                      </m:e>
                    </m:d>
                    <m:r>
                      <a:rPr lang="it-IT" sz="1100" i="1">
                        <a:solidFill>
                          <a:srgbClr val="0070C0"/>
                        </a:solidFill>
                        <a:latin typeface="Cambria Math" panose="02040503050406030204" pitchFamily="18" charset="0"/>
                        <a:ea typeface="Cambria Math" panose="02040503050406030204" pitchFamily="18" charset="0"/>
                      </a:rPr>
                      <m:t>−</m:t>
                    </m:r>
                    <m:r>
                      <a:rPr lang="it-IT" sz="1100" i="1">
                        <a:solidFill>
                          <a:srgbClr val="0070C0"/>
                        </a:solidFill>
                        <a:latin typeface="Cambria Math" panose="02040503050406030204" pitchFamily="18" charset="0"/>
                        <a:ea typeface="Cambria Math" panose="02040503050406030204" pitchFamily="18" charset="0"/>
                      </a:rPr>
                      <m:t>𝐸𝑛𝑣</m:t>
                    </m:r>
                    <m:d>
                      <m:dPr>
                        <m:begChr m:val="["/>
                        <m:endChr m:val="]"/>
                        <m:ctrlPr>
                          <a:rPr lang="it-IT" sz="1100" i="1">
                            <a:solidFill>
                              <a:srgbClr val="0070C0"/>
                            </a:solidFill>
                            <a:latin typeface="Cambria Math" panose="02040503050406030204" pitchFamily="18" charset="0"/>
                            <a:ea typeface="Cambria Math" panose="02040503050406030204" pitchFamily="18" charset="0"/>
                          </a:rPr>
                        </m:ctrlPr>
                      </m:dPr>
                      <m:e>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𝑥</m:t>
                            </m:r>
                          </m:e>
                          <m:sub>
                            <m:r>
                              <a:rPr lang="it-IT" sz="1100" i="1">
                                <a:solidFill>
                                  <a:srgbClr val="0070C0"/>
                                </a:solidFill>
                                <a:latin typeface="Cambria Math" panose="02040503050406030204" pitchFamily="18" charset="0"/>
                                <a:ea typeface="Cambria Math" panose="02040503050406030204" pitchFamily="18" charset="0"/>
                              </a:rPr>
                              <m:t>𝑖</m:t>
                            </m:r>
                          </m:sub>
                        </m:sSub>
                      </m:e>
                    </m:d>
                    <m:r>
                      <a:rPr lang="it-IT" sz="1100" b="0" i="1" smtClean="0">
                        <a:solidFill>
                          <a:srgbClr val="0070C0"/>
                        </a:solidFill>
                        <a:latin typeface="Cambria Math" panose="02040503050406030204" pitchFamily="18" charset="0"/>
                        <a:ea typeface="Cambria Math" panose="02040503050406030204" pitchFamily="18" charset="0"/>
                      </a:rPr>
                      <m:t> </m:t>
                    </m:r>
                  </m:oMath>
                </a14:m>
                <a:endParaRPr lang="en-GB" sz="1100" dirty="0"/>
              </a:p>
              <a:p>
                <a:pPr>
                  <a:buFont typeface="+mj-lt"/>
                  <a:buAutoNum type="arabicPeriod"/>
                </a:pPr>
                <a:r>
                  <a:rPr lang="en-GB" sz="1100" b="1" dirty="0"/>
                  <a:t>Derivative thresholding</a:t>
                </a:r>
                <a:r>
                  <a:rPr lang="en-GB" sz="1100" dirty="0"/>
                  <a:t> </a:t>
                </a:r>
                <a:r>
                  <a:rPr lang="en-US" sz="1100" dirty="0">
                    <a:sym typeface="Wingdings" panose="05000000000000000000" pitchFamily="2" charset="2"/>
                  </a:rPr>
                  <a:t> finding slope changes and defining logical maps of positive and negative derivative: </a:t>
                </a:r>
              </a:p>
              <a:p>
                <a:pPr lvl="1">
                  <a:buFont typeface="+mj-lt"/>
                  <a:buAutoNum type="arabicPeriod"/>
                </a:pPr>
                <a:r>
                  <a:rPr lang="en-US" sz="1100" dirty="0">
                    <a:sym typeface="Wingdings" panose="05000000000000000000" pitchFamily="2" charset="2"/>
                  </a:rPr>
                  <a:t> </a:t>
                </a:r>
                <a14:m>
                  <m:oMath xmlns:m="http://schemas.openxmlformats.org/officeDocument/2006/math">
                    <m:d>
                      <m:dPr>
                        <m:begChr m:val="{"/>
                        <m:endChr m:val=""/>
                        <m:ctrlPr>
                          <a:rPr lang="en-GB" sz="1100" i="1" smtClean="0">
                            <a:solidFill>
                              <a:srgbClr val="0070C0"/>
                            </a:solidFill>
                            <a:latin typeface="Cambria Math" panose="02040503050406030204" pitchFamily="18" charset="0"/>
                          </a:rPr>
                        </m:ctrlPr>
                      </m:dPr>
                      <m:e>
                        <m:eqArr>
                          <m:eqArrPr>
                            <m:ctrlPr>
                              <a:rPr lang="en-GB" sz="1100" i="1">
                                <a:solidFill>
                                  <a:srgbClr val="0070C0"/>
                                </a:solidFill>
                                <a:latin typeface="Cambria Math" panose="02040503050406030204" pitchFamily="18" charset="0"/>
                              </a:rPr>
                            </m:ctrlPr>
                          </m:eqArrPr>
                          <m:e>
                            <m:r>
                              <a:rPr lang="it-IT" sz="1100" i="1">
                                <a:solidFill>
                                  <a:srgbClr val="0070C0"/>
                                </a:solidFill>
                                <a:latin typeface="Cambria Math" panose="02040503050406030204" pitchFamily="18" charset="0"/>
                              </a:rPr>
                              <m:t>𝑡</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h</m:t>
                                </m:r>
                              </m:e>
                              <m:sub>
                                <m:r>
                                  <a:rPr lang="it-IT" sz="1100" i="1">
                                    <a:solidFill>
                                      <a:srgbClr val="0070C0"/>
                                    </a:solidFill>
                                    <a:latin typeface="Cambria Math" panose="02040503050406030204" pitchFamily="18" charset="0"/>
                                  </a:rPr>
                                  <m:t>𝑢𝑝𝑝𝑒𝑟</m:t>
                                </m:r>
                              </m:sub>
                            </m:sSub>
                            <m:r>
                              <a:rPr lang="it-IT" sz="1100" i="1">
                                <a:solidFill>
                                  <a:srgbClr val="0070C0"/>
                                </a:solidFill>
                                <a:latin typeface="Cambria Math" panose="02040503050406030204" pitchFamily="18" charset="0"/>
                              </a:rPr>
                              <m:t>=</m:t>
                            </m:r>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𝛽</m:t>
                                </m:r>
                              </m:e>
                              <m:sub>
                                <m:r>
                                  <a:rPr lang="it-IT" sz="1100" i="1">
                                    <a:solidFill>
                                      <a:srgbClr val="0070C0"/>
                                    </a:solidFill>
                                    <a:latin typeface="Cambria Math" panose="02040503050406030204" pitchFamily="18" charset="0"/>
                                    <a:ea typeface="Cambria Math" panose="02040503050406030204" pitchFamily="18" charset="0"/>
                                  </a:rPr>
                                  <m:t>1</m:t>
                                </m:r>
                              </m:sub>
                            </m:sSub>
                            <m:r>
                              <a:rPr lang="it-IT" sz="1100" i="1">
                                <a:solidFill>
                                  <a:srgbClr val="0070C0"/>
                                </a:solidFill>
                                <a:latin typeface="Cambria Math" panose="02040503050406030204" pitchFamily="18" charset="0"/>
                                <a:ea typeface="Cambria Math" panose="02040503050406030204" pitchFamily="18" charset="0"/>
                              </a:rPr>
                              <m:t>∗</m:t>
                            </m:r>
                            <m:d>
                              <m:dPr>
                                <m:ctrlPr>
                                  <a:rPr lang="it-IT" sz="1100" i="1">
                                    <a:solidFill>
                                      <a:srgbClr val="0070C0"/>
                                    </a:solidFill>
                                    <a:latin typeface="Cambria Math" panose="02040503050406030204" pitchFamily="18" charset="0"/>
                                  </a:rPr>
                                </m:ctrlPr>
                              </m:dPr>
                              <m:e>
                                <m:func>
                                  <m:funcPr>
                                    <m:ctrlPr>
                                      <a:rPr lang="it-IT" sz="1100" i="1">
                                        <a:solidFill>
                                          <a:srgbClr val="0070C0"/>
                                        </a:solidFill>
                                        <a:latin typeface="Cambria Math" panose="02040503050406030204" pitchFamily="18" charset="0"/>
                                      </a:rPr>
                                    </m:ctrlPr>
                                  </m:funcPr>
                                  <m:fName>
                                    <m:r>
                                      <m:rPr>
                                        <m:sty m:val="p"/>
                                      </m:rPr>
                                      <a:rPr lang="it-IT" sz="1100">
                                        <a:solidFill>
                                          <a:srgbClr val="0070C0"/>
                                        </a:solidFill>
                                        <a:latin typeface="Cambria Math" panose="02040503050406030204" pitchFamily="18" charset="0"/>
                                      </a:rPr>
                                      <m:t>m</m:t>
                                    </m:r>
                                    <m:r>
                                      <a:rPr lang="it-IT" sz="1100" i="1">
                                        <a:solidFill>
                                          <a:srgbClr val="0070C0"/>
                                        </a:solidFill>
                                        <a:latin typeface="Cambria Math" panose="02040503050406030204" pitchFamily="18" charset="0"/>
                                      </a:rPr>
                                      <m:t>𝑎𝑥</m:t>
                                    </m:r>
                                  </m:fName>
                                  <m:e>
                                    <m:d>
                                      <m:dPr>
                                        <m:ctrlPr>
                                          <a:rPr lang="it-IT" sz="1100" i="1">
                                            <a:solidFill>
                                              <a:srgbClr val="0070C0"/>
                                            </a:solidFill>
                                            <a:latin typeface="Cambria Math" panose="02040503050406030204" pitchFamily="18" charset="0"/>
                                          </a:rPr>
                                        </m:ctrlPr>
                                      </m:dPr>
                                      <m:e>
                                        <m:f>
                                          <m:fPr>
                                            <m:ctrlPr>
                                              <a:rPr lang="it-IT" sz="1100" i="1">
                                                <a:solidFill>
                                                  <a:srgbClr val="0070C0"/>
                                                </a:solidFill>
                                                <a:latin typeface="Cambria Math" panose="02040503050406030204" pitchFamily="18" charset="0"/>
                                              </a:rPr>
                                            </m:ctrlPr>
                                          </m:fPr>
                                          <m:num>
                                            <m:r>
                                              <a:rPr lang="it-IT" sz="1100" i="1">
                                                <a:solidFill>
                                                  <a:srgbClr val="0070C0"/>
                                                </a:solidFill>
                                                <a:latin typeface="Cambria Math" panose="02040503050406030204" pitchFamily="18" charset="0"/>
                                              </a:rPr>
                                              <m:t>𝑑𝐸𝑛𝑣</m:t>
                                            </m:r>
                                          </m:num>
                                          <m:den>
                                            <m:r>
                                              <a:rPr lang="it-IT" sz="1100" i="1">
                                                <a:solidFill>
                                                  <a:srgbClr val="0070C0"/>
                                                </a:solidFill>
                                                <a:latin typeface="Cambria Math" panose="02040503050406030204" pitchFamily="18" charset="0"/>
                                              </a:rPr>
                                              <m:t>𝑑𝑡</m:t>
                                            </m:r>
                                          </m:den>
                                        </m:f>
                                      </m:e>
                                    </m:d>
                                  </m:e>
                                </m:func>
                              </m:e>
                            </m:d>
                            <m:r>
                              <a:rPr lang="it-IT" sz="1100" i="1">
                                <a:solidFill>
                                  <a:srgbClr val="0070C0"/>
                                </a:solidFill>
                                <a:latin typeface="Cambria Math" panose="02040503050406030204" pitchFamily="18" charset="0"/>
                              </a:rPr>
                              <m:t> </m:t>
                            </m:r>
                            <m:r>
                              <a:rPr lang="it-IT" sz="1100" i="1">
                                <a:solidFill>
                                  <a:srgbClr val="0070C0"/>
                                </a:solidFill>
                                <a:latin typeface="Cambria Math" panose="02040503050406030204" pitchFamily="18" charset="0"/>
                              </a:rPr>
                              <m:t>𝑤h𝑒𝑟𝑒</m:t>
                            </m:r>
                            <m:r>
                              <a:rPr lang="it-IT" sz="1100" i="1">
                                <a:solidFill>
                                  <a:srgbClr val="0070C0"/>
                                </a:solidFill>
                                <a:latin typeface="Cambria Math" panose="02040503050406030204" pitchFamily="18" charset="0"/>
                              </a:rPr>
                              <m:t> </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𝛽</m:t>
                                </m:r>
                              </m:e>
                              <m:sub>
                                <m:r>
                                  <a:rPr lang="it-IT" sz="1100" i="1">
                                    <a:solidFill>
                                      <a:srgbClr val="0070C0"/>
                                    </a:solidFill>
                                    <a:latin typeface="Cambria Math" panose="02040503050406030204" pitchFamily="18" charset="0"/>
                                  </a:rPr>
                                  <m:t>1</m:t>
                                </m:r>
                              </m:sub>
                            </m:sSub>
                            <m:r>
                              <a:rPr lang="it-IT" sz="1100" i="1">
                                <a:solidFill>
                                  <a:srgbClr val="0070C0"/>
                                </a:solidFill>
                                <a:latin typeface="Cambria Math" panose="02040503050406030204" pitchFamily="18" charset="0"/>
                              </a:rPr>
                              <m:t>=0.002 </m:t>
                            </m:r>
                          </m:e>
                          <m:e>
                            <m:r>
                              <a:rPr lang="it-IT" sz="1100" i="1">
                                <a:solidFill>
                                  <a:srgbClr val="0070C0"/>
                                </a:solidFill>
                                <a:latin typeface="Cambria Math" panose="02040503050406030204" pitchFamily="18" charset="0"/>
                              </a:rPr>
                              <m:t>𝑡</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h</m:t>
                                </m:r>
                              </m:e>
                              <m:sub>
                                <m:r>
                                  <a:rPr lang="it-IT" sz="1100" i="1">
                                    <a:solidFill>
                                      <a:srgbClr val="0070C0"/>
                                    </a:solidFill>
                                    <a:latin typeface="Cambria Math" panose="02040503050406030204" pitchFamily="18" charset="0"/>
                                  </a:rPr>
                                  <m:t>𝑙𝑜𝑤𝑒𝑟</m:t>
                                </m:r>
                              </m:sub>
                            </m:sSub>
                            <m:r>
                              <a:rPr lang="it-IT" sz="1100" i="1">
                                <a:solidFill>
                                  <a:srgbClr val="0070C0"/>
                                </a:solidFill>
                                <a:latin typeface="Cambria Math" panose="02040503050406030204" pitchFamily="18" charset="0"/>
                              </a:rPr>
                              <m:t>=</m:t>
                            </m:r>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𝛽</m:t>
                                </m:r>
                              </m:e>
                              <m:sub>
                                <m:r>
                                  <a:rPr lang="it-IT" sz="1100" i="1">
                                    <a:solidFill>
                                      <a:srgbClr val="0070C0"/>
                                    </a:solidFill>
                                    <a:latin typeface="Cambria Math" panose="02040503050406030204" pitchFamily="18" charset="0"/>
                                    <a:ea typeface="Cambria Math" panose="02040503050406030204" pitchFamily="18" charset="0"/>
                                  </a:rPr>
                                  <m:t>2</m:t>
                                </m:r>
                              </m:sub>
                            </m:sSub>
                            <m:r>
                              <a:rPr lang="it-IT" sz="1100" i="1">
                                <a:solidFill>
                                  <a:srgbClr val="0070C0"/>
                                </a:solidFill>
                                <a:latin typeface="Cambria Math" panose="02040503050406030204" pitchFamily="18" charset="0"/>
                                <a:ea typeface="Cambria Math" panose="02040503050406030204" pitchFamily="18" charset="0"/>
                              </a:rPr>
                              <m:t>∗</m:t>
                            </m:r>
                            <m:d>
                              <m:dPr>
                                <m:ctrlPr>
                                  <a:rPr lang="it-IT" sz="1100" i="1">
                                    <a:solidFill>
                                      <a:srgbClr val="0070C0"/>
                                    </a:solidFill>
                                    <a:latin typeface="Cambria Math" panose="02040503050406030204" pitchFamily="18" charset="0"/>
                                  </a:rPr>
                                </m:ctrlPr>
                              </m:dPr>
                              <m:e>
                                <m:func>
                                  <m:funcPr>
                                    <m:ctrlPr>
                                      <a:rPr lang="it-IT" sz="1100" i="1">
                                        <a:solidFill>
                                          <a:srgbClr val="0070C0"/>
                                        </a:solidFill>
                                        <a:latin typeface="Cambria Math" panose="02040503050406030204" pitchFamily="18" charset="0"/>
                                      </a:rPr>
                                    </m:ctrlPr>
                                  </m:funcPr>
                                  <m:fName>
                                    <m:r>
                                      <m:rPr>
                                        <m:sty m:val="p"/>
                                      </m:rPr>
                                      <a:rPr lang="it-IT" sz="1100">
                                        <a:solidFill>
                                          <a:srgbClr val="0070C0"/>
                                        </a:solidFill>
                                        <a:latin typeface="Cambria Math" panose="02040503050406030204" pitchFamily="18" charset="0"/>
                                      </a:rPr>
                                      <m:t>m</m:t>
                                    </m:r>
                                    <m:r>
                                      <a:rPr lang="it-IT" sz="1100" i="1">
                                        <a:solidFill>
                                          <a:srgbClr val="0070C0"/>
                                        </a:solidFill>
                                        <a:latin typeface="Cambria Math" panose="02040503050406030204" pitchFamily="18" charset="0"/>
                                      </a:rPr>
                                      <m:t>𝑖𝑛</m:t>
                                    </m:r>
                                  </m:fName>
                                  <m:e>
                                    <m:d>
                                      <m:dPr>
                                        <m:ctrlPr>
                                          <a:rPr lang="it-IT" sz="1100" i="1">
                                            <a:solidFill>
                                              <a:srgbClr val="0070C0"/>
                                            </a:solidFill>
                                            <a:latin typeface="Cambria Math" panose="02040503050406030204" pitchFamily="18" charset="0"/>
                                          </a:rPr>
                                        </m:ctrlPr>
                                      </m:dPr>
                                      <m:e>
                                        <m:f>
                                          <m:fPr>
                                            <m:ctrlPr>
                                              <a:rPr lang="it-IT" sz="1100" i="1">
                                                <a:solidFill>
                                                  <a:srgbClr val="0070C0"/>
                                                </a:solidFill>
                                                <a:latin typeface="Cambria Math" panose="02040503050406030204" pitchFamily="18" charset="0"/>
                                              </a:rPr>
                                            </m:ctrlPr>
                                          </m:fPr>
                                          <m:num>
                                            <m:r>
                                              <a:rPr lang="it-IT" sz="1100" i="1">
                                                <a:solidFill>
                                                  <a:srgbClr val="0070C0"/>
                                                </a:solidFill>
                                                <a:latin typeface="Cambria Math" panose="02040503050406030204" pitchFamily="18" charset="0"/>
                                              </a:rPr>
                                              <m:t>𝑑𝐸𝑛𝑣</m:t>
                                            </m:r>
                                          </m:num>
                                          <m:den>
                                            <m:r>
                                              <a:rPr lang="it-IT" sz="1100" i="1">
                                                <a:solidFill>
                                                  <a:srgbClr val="0070C0"/>
                                                </a:solidFill>
                                                <a:latin typeface="Cambria Math" panose="02040503050406030204" pitchFamily="18" charset="0"/>
                                              </a:rPr>
                                              <m:t>𝑑𝑡</m:t>
                                            </m:r>
                                          </m:den>
                                        </m:f>
                                      </m:e>
                                    </m:d>
                                  </m:e>
                                </m:func>
                              </m:e>
                            </m:d>
                            <m:r>
                              <a:rPr lang="it-IT" sz="1100" i="1">
                                <a:solidFill>
                                  <a:srgbClr val="0070C0"/>
                                </a:solidFill>
                                <a:latin typeface="Cambria Math" panose="02040503050406030204" pitchFamily="18" charset="0"/>
                              </a:rPr>
                              <m:t> </m:t>
                            </m:r>
                            <m:r>
                              <a:rPr lang="it-IT" sz="1100" i="1">
                                <a:solidFill>
                                  <a:srgbClr val="0070C0"/>
                                </a:solidFill>
                                <a:latin typeface="Cambria Math" panose="02040503050406030204" pitchFamily="18" charset="0"/>
                              </a:rPr>
                              <m:t>𝑤h𝑒𝑟𝑒</m:t>
                            </m:r>
                            <m:r>
                              <a:rPr lang="it-IT" sz="1100" i="1">
                                <a:solidFill>
                                  <a:srgbClr val="0070C0"/>
                                </a:solidFill>
                                <a:latin typeface="Cambria Math" panose="02040503050406030204" pitchFamily="18" charset="0"/>
                              </a:rPr>
                              <m:t> </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𝛽</m:t>
                                </m:r>
                              </m:e>
                              <m:sub>
                                <m:r>
                                  <a:rPr lang="it-IT" sz="1100" i="1">
                                    <a:solidFill>
                                      <a:srgbClr val="0070C0"/>
                                    </a:solidFill>
                                    <a:latin typeface="Cambria Math" panose="02040503050406030204" pitchFamily="18" charset="0"/>
                                  </a:rPr>
                                  <m:t>2</m:t>
                                </m:r>
                              </m:sub>
                            </m:sSub>
                            <m:r>
                              <a:rPr lang="it-IT" sz="1100" i="1">
                                <a:solidFill>
                                  <a:srgbClr val="0070C0"/>
                                </a:solidFill>
                                <a:latin typeface="Cambria Math" panose="02040503050406030204" pitchFamily="18" charset="0"/>
                              </a:rPr>
                              <m:t>=50∗</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𝛽</m:t>
                                </m:r>
                              </m:e>
                              <m:sub>
                                <m:r>
                                  <a:rPr lang="it-IT" sz="1100" i="1">
                                    <a:solidFill>
                                      <a:srgbClr val="0070C0"/>
                                    </a:solidFill>
                                    <a:latin typeface="Cambria Math" panose="02040503050406030204" pitchFamily="18" charset="0"/>
                                  </a:rPr>
                                  <m:t>1</m:t>
                                </m:r>
                              </m:sub>
                            </m:sSub>
                          </m:e>
                        </m:eqArr>
                      </m:e>
                    </m:d>
                  </m:oMath>
                </a14:m>
                <a:r>
                  <a:rPr lang="en-GB" sz="1100" dirty="0">
                    <a:solidFill>
                      <a:srgbClr val="0070C0"/>
                    </a:solidFill>
                  </a:rPr>
                  <a:t> </a:t>
                </a:r>
              </a:p>
              <a:p>
                <a:pPr>
                  <a:buFont typeface="+mj-lt"/>
                  <a:buAutoNum type="arabicPeriod"/>
                </a:pPr>
                <a:r>
                  <a:rPr lang="en-GB" sz="1100" b="1" dirty="0"/>
                  <a:t>Map correction </a:t>
                </a:r>
                <a:r>
                  <a:rPr lang="en-GB" sz="1100" dirty="0"/>
                  <a:t>according to logical rules</a:t>
                </a:r>
              </a:p>
              <a:p>
                <a:pPr lvl="1">
                  <a:buFont typeface="+mj-lt"/>
                  <a:buAutoNum type="arabicPeriod"/>
                </a:pPr>
                <a:r>
                  <a:rPr lang="en-GB" sz="1100" dirty="0"/>
                  <a:t> Two (or more) positive runs not interrupted by a negative one are forced to be divided with a negative run insertion. The same is done with runs of negative map runs not interrupted by a positive one.</a:t>
                </a:r>
              </a:p>
              <a:p>
                <a:pPr lvl="1">
                  <a:buFont typeface="+mj-lt"/>
                  <a:buAutoNum type="arabicPeriod"/>
                </a:pPr>
                <a:r>
                  <a:rPr lang="en-GB" sz="1100" dirty="0"/>
                  <a:t>Because the envelope has only positive peaks,</a:t>
                </a:r>
                <a:r>
                  <a:rPr lang="en-US" sz="1100" dirty="0"/>
                  <a:t> first run cannot be negative and last one cannot be positive.</a:t>
                </a:r>
                <a:endParaRPr lang="en-GB" sz="1100" dirty="0"/>
              </a:p>
              <a:p>
                <a:pPr>
                  <a:buFont typeface="+mj-lt"/>
                  <a:buAutoNum type="arabicPeriod"/>
                </a:pPr>
                <a:r>
                  <a:rPr lang="en-GB" sz="1100" b="1" dirty="0"/>
                  <a:t>Time thresholds of active areas definition</a:t>
                </a:r>
                <a:r>
                  <a:rPr lang="en-GB" sz="1100" dirty="0"/>
                  <a:t> </a:t>
                </a:r>
                <a:r>
                  <a:rPr lang="en-GB" sz="1100" dirty="0">
                    <a:sym typeface="Wingdings" panose="05000000000000000000" pitchFamily="2" charset="2"/>
                  </a:rPr>
                  <a:t> boundaries of maps are the begin and the end of active areas.</a:t>
                </a:r>
                <a:endParaRPr lang="en-GB" sz="1100" dirty="0"/>
              </a:p>
              <a:p>
                <a:pPr>
                  <a:buFont typeface="+mj-lt"/>
                  <a:buAutoNum type="arabicPeriod"/>
                </a:pPr>
                <a:endParaRPr lang="en-GB" sz="800" dirty="0"/>
              </a:p>
              <a:p>
                <a:pPr>
                  <a:buFont typeface="+mj-lt"/>
                  <a:buAutoNum type="arabicPeriod"/>
                </a:pPr>
                <a:endParaRPr lang="en-US" sz="300" dirty="0"/>
              </a:p>
              <a:p>
                <a:pPr marL="0" indent="0">
                  <a:buNone/>
                </a:pPr>
                <a:endParaRPr lang="en-US" sz="1100" dirty="0"/>
              </a:p>
            </p:txBody>
          </p:sp>
        </mc:Choice>
        <mc:Fallback xmlns="">
          <p:sp>
            <p:nvSpPr>
              <p:cNvPr id="9" name="Segnaposto contenuto 2">
                <a:extLst>
                  <a:ext uri="{FF2B5EF4-FFF2-40B4-BE49-F238E27FC236}">
                    <a16:creationId xmlns:a16="http://schemas.microsoft.com/office/drawing/2014/main" id="{4ED05BED-8EAB-5137-317F-BA837EA8A713}"/>
                  </a:ext>
                </a:extLst>
              </p:cNvPr>
              <p:cNvSpPr>
                <a:spLocks noGrp="1" noRot="1" noChangeAspect="1" noMove="1" noResize="1" noEditPoints="1" noAdjustHandles="1" noChangeArrowheads="1" noChangeShapeType="1" noTextEdit="1"/>
              </p:cNvSpPr>
              <p:nvPr>
                <p:ph idx="1"/>
              </p:nvPr>
            </p:nvSpPr>
            <p:spPr>
              <a:xfrm>
                <a:off x="454152" y="1470463"/>
                <a:ext cx="4940808" cy="4747457"/>
              </a:xfrm>
              <a:blipFill>
                <a:blip r:embed="rId3"/>
                <a:stretch>
                  <a:fillRect t="-385" r="-247"/>
                </a:stretch>
              </a:blipFill>
              <a:ln w="19050">
                <a:noFill/>
              </a:ln>
            </p:spPr>
            <p:txBody>
              <a:bodyPr/>
              <a:lstStyle/>
              <a:p>
                <a:r>
                  <a:rPr lang="it-IT">
                    <a:noFill/>
                  </a:rPr>
                  <a:t> </a:t>
                </a:r>
              </a:p>
            </p:txBody>
          </p:sp>
        </mc:Fallback>
      </mc:AlternateContent>
      <p:pic>
        <p:nvPicPr>
          <p:cNvPr id="3" name="Immagine 2" descr="Immagine che contiene testo, diagramma, linea, Parallelo&#10;&#10;Descrizione generata automaticamente">
            <a:extLst>
              <a:ext uri="{FF2B5EF4-FFF2-40B4-BE49-F238E27FC236}">
                <a16:creationId xmlns:a16="http://schemas.microsoft.com/office/drawing/2014/main" id="{683ED785-69A5-6228-C21C-F011F87FCAD0}"/>
              </a:ext>
            </a:extLst>
          </p:cNvPr>
          <p:cNvPicPr>
            <a:picLocks noChangeAspect="1"/>
          </p:cNvPicPr>
          <p:nvPr/>
        </p:nvPicPr>
        <p:blipFill>
          <a:blip r:embed="rId4">
            <a:extLst>
              <a:ext uri="{28A0092B-C50C-407E-A947-70E740481C1C}">
                <a14:useLocalDpi xmlns:a14="http://schemas.microsoft.com/office/drawing/2010/main" val="0"/>
              </a:ext>
            </a:extLst>
          </a:blip>
          <a:srcRect l="8974" t="3521" r="9001" b="5002"/>
          <a:stretch/>
        </p:blipFill>
        <p:spPr>
          <a:xfrm>
            <a:off x="5468844" y="1594739"/>
            <a:ext cx="6579872" cy="3806646"/>
          </a:xfrm>
          <a:prstGeom prst="rect">
            <a:avLst/>
          </a:prstGeom>
        </p:spPr>
      </p:pic>
      <p:sp>
        <p:nvSpPr>
          <p:cNvPr id="6" name="CasellaDiTesto 5">
            <a:extLst>
              <a:ext uri="{FF2B5EF4-FFF2-40B4-BE49-F238E27FC236}">
                <a16:creationId xmlns:a16="http://schemas.microsoft.com/office/drawing/2014/main" id="{D9952E55-A54C-12B1-74CC-CE9F7698E35E}"/>
              </a:ext>
            </a:extLst>
          </p:cNvPr>
          <p:cNvSpPr txBox="1"/>
          <p:nvPr/>
        </p:nvSpPr>
        <p:spPr>
          <a:xfrm>
            <a:off x="5692140" y="5512487"/>
            <a:ext cx="6167628" cy="261610"/>
          </a:xfrm>
          <a:prstGeom prst="rect">
            <a:avLst/>
          </a:prstGeom>
          <a:noFill/>
        </p:spPr>
        <p:txBody>
          <a:bodyPr wrap="square">
            <a:spAutoFit/>
          </a:bodyPr>
          <a:lstStyle/>
          <a:p>
            <a:r>
              <a:rPr lang="en-GB" sz="1100" b="1" i="1" dirty="0">
                <a:solidFill>
                  <a:schemeClr val="tx1">
                    <a:lumMod val="50000"/>
                    <a:lumOff val="50000"/>
                  </a:schemeClr>
                </a:solidFill>
              </a:rPr>
              <a:t>NB: signal has been windowed between 0.17 and 0.6 seconds. </a:t>
            </a:r>
            <a:endParaRPr lang="en-GB" sz="1100" dirty="0">
              <a:solidFill>
                <a:schemeClr val="tx1">
                  <a:lumMod val="50000"/>
                  <a:lumOff val="50000"/>
                </a:schemeClr>
              </a:solidFill>
            </a:endParaRPr>
          </a:p>
        </p:txBody>
      </p:sp>
    </p:spTree>
    <p:extLst>
      <p:ext uri="{BB962C8B-B14F-4D97-AF65-F5344CB8AC3E}">
        <p14:creationId xmlns:p14="http://schemas.microsoft.com/office/powerpoint/2010/main" val="49842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 calcmode="lin" valueType="num">
                                      <p:cBhvr additive="base">
                                        <p:cTn id="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anim calcmode="lin" valueType="num">
                                      <p:cBhvr additive="base">
                                        <p:cTn id="1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anim calcmode="lin" valueType="num">
                                      <p:cBhvr additive="base">
                                        <p:cTn id="1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anim calcmode="lin" valueType="num">
                                      <p:cBhvr additive="base">
                                        <p:cTn id="1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anim calcmode="lin" valueType="num">
                                      <p:cBhvr additive="base">
                                        <p:cTn id="2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anim calcmode="lin" valueType="num">
                                      <p:cBhvr additive="base">
                                        <p:cTn id="2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anim calcmode="lin" valueType="num">
                                      <p:cBhvr additive="base">
                                        <p:cTn id="31"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anim calcmode="lin" valueType="num">
                                      <p:cBhvr additive="base">
                                        <p:cTn id="35"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10" end="10"/>
                                            </p:txEl>
                                          </p:spTgt>
                                        </p:tgtEl>
                                        <p:attrNameLst>
                                          <p:attrName>ppt_y</p:attrName>
                                        </p:attrNameLst>
                                      </p:cBhvr>
                                      <p:tavLst>
                                        <p:tav tm="0">
                                          <p:val>
                                            <p:strVal val="1+#ppt_h/2"/>
                                          </p:val>
                                        </p:tav>
                                        <p:tav tm="100000">
                                          <p:val>
                                            <p:strVal val="#ppt_y"/>
                                          </p:val>
                                        </p:tav>
                                      </p:tavLst>
                                    </p:anim>
                                  </p:childTnLst>
                                </p:cTn>
                              </p:par>
                              <p:par>
                                <p:cTn id="37" presetID="16" presetClass="entr" presetSubtype="21"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arn(inVertical)">
                                      <p:cBhvr>
                                        <p:cTn id="39" dur="500"/>
                                        <p:tgtEl>
                                          <p:spTgt spid="3"/>
                                        </p:tgtEl>
                                      </p:cBhvr>
                                    </p:animEffect>
                                  </p:childTnLst>
                                </p:cTn>
                              </p:par>
                              <p:par>
                                <p:cTn id="40" presetID="2" presetClass="entr" presetSubtype="4"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ppt_x"/>
                                          </p:val>
                                        </p:tav>
                                        <p:tav tm="100000">
                                          <p:val>
                                            <p:strVal val="#ppt_x"/>
                                          </p:val>
                                        </p:tav>
                                      </p:tavLst>
                                    </p:anim>
                                    <p:anim calcmode="lin" valueType="num">
                                      <p:cBhvr additive="base">
                                        <p:cTn id="4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CD224BB-616B-755B-D27E-6BBFF6A64B4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5EC13F1-A12A-C669-D99C-DC2A4FC51168}"/>
              </a:ext>
            </a:extLst>
          </p:cNvPr>
          <p:cNvSpPr>
            <a:spLocks noGrp="1"/>
          </p:cNvSpPr>
          <p:nvPr>
            <p:ph type="title"/>
          </p:nvPr>
        </p:nvSpPr>
        <p:spPr>
          <a:xfrm>
            <a:off x="838200" y="209292"/>
            <a:ext cx="9905460" cy="971551"/>
          </a:xfrm>
        </p:spPr>
        <p:txBody>
          <a:bodyPr>
            <a:normAutofit/>
          </a:bodyPr>
          <a:lstStyle/>
          <a:p>
            <a:r>
              <a:rPr lang="en-US" sz="3600" dirty="0"/>
              <a:t>MAP A example</a:t>
            </a:r>
          </a:p>
        </p:txBody>
      </p:sp>
      <p:sp>
        <p:nvSpPr>
          <p:cNvPr id="4" name="Segnaposto numero diapositiva 3">
            <a:extLst>
              <a:ext uri="{FF2B5EF4-FFF2-40B4-BE49-F238E27FC236}">
                <a16:creationId xmlns:a16="http://schemas.microsoft.com/office/drawing/2014/main" id="{E12397AF-9C8F-EDAB-AE09-57DF4235E7E0}"/>
              </a:ext>
            </a:extLst>
          </p:cNvPr>
          <p:cNvSpPr>
            <a:spLocks noGrp="1"/>
          </p:cNvSpPr>
          <p:nvPr>
            <p:ph type="sldNum" sz="quarter" idx="12"/>
          </p:nvPr>
        </p:nvSpPr>
        <p:spPr/>
        <p:txBody>
          <a:bodyPr/>
          <a:lstStyle/>
          <a:p>
            <a:fld id="{2FA0223F-D95A-431D-9A71-EDA7FA0C2F5B}" type="slidenum">
              <a:rPr lang="en-US" smtClean="0"/>
              <a:t>5</a:t>
            </a:fld>
            <a:endParaRPr lang="en-US" dirty="0"/>
          </a:p>
        </p:txBody>
      </p:sp>
      <p:sp>
        <p:nvSpPr>
          <p:cNvPr id="12" name="Rettangolo 11">
            <a:extLst>
              <a:ext uri="{FF2B5EF4-FFF2-40B4-BE49-F238E27FC236}">
                <a16:creationId xmlns:a16="http://schemas.microsoft.com/office/drawing/2014/main" id="{9E892F92-B6E1-C40F-8684-921502D77455}"/>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a:extLst>
              <a:ext uri="{FF2B5EF4-FFF2-40B4-BE49-F238E27FC236}">
                <a16:creationId xmlns:a16="http://schemas.microsoft.com/office/drawing/2014/main" id="{FD2B5468-6625-30BE-0307-ED0F63B00933}"/>
              </a:ext>
            </a:extLst>
          </p:cNvPr>
          <p:cNvPicPr>
            <a:picLocks noChangeAspect="1"/>
          </p:cNvPicPr>
          <p:nvPr/>
        </p:nvPicPr>
        <p:blipFill>
          <a:blip r:embed="rId3">
            <a:extLst>
              <a:ext uri="{28A0092B-C50C-407E-A947-70E740481C1C}">
                <a14:useLocalDpi xmlns:a14="http://schemas.microsoft.com/office/drawing/2010/main" val="0"/>
              </a:ext>
            </a:extLst>
          </a:blip>
          <a:srcRect l="5466" r="5466"/>
          <a:stretch/>
        </p:blipFill>
        <p:spPr>
          <a:xfrm>
            <a:off x="1922432" y="1463039"/>
            <a:ext cx="8347136" cy="4861519"/>
          </a:xfrm>
          <a:prstGeom prst="rect">
            <a:avLst/>
          </a:prstGeom>
        </p:spPr>
      </p:pic>
    </p:spTree>
    <p:extLst>
      <p:ext uri="{BB962C8B-B14F-4D97-AF65-F5344CB8AC3E}">
        <p14:creationId xmlns:p14="http://schemas.microsoft.com/office/powerpoint/2010/main" val="1291993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D9A8871-27DF-1309-60AB-4E53E170A53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7E74A63-D90E-F87E-3640-D2132C9C90B1}"/>
              </a:ext>
            </a:extLst>
          </p:cNvPr>
          <p:cNvSpPr>
            <a:spLocks noGrp="1"/>
          </p:cNvSpPr>
          <p:nvPr>
            <p:ph type="title"/>
          </p:nvPr>
        </p:nvSpPr>
        <p:spPr>
          <a:xfrm>
            <a:off x="838200" y="209292"/>
            <a:ext cx="9905460" cy="971551"/>
          </a:xfrm>
        </p:spPr>
        <p:txBody>
          <a:bodyPr>
            <a:normAutofit/>
          </a:bodyPr>
          <a:lstStyle/>
          <a:p>
            <a:r>
              <a:rPr lang="en-US" sz="3600" dirty="0"/>
              <a:t>MAP B example</a:t>
            </a:r>
          </a:p>
        </p:txBody>
      </p:sp>
      <p:sp>
        <p:nvSpPr>
          <p:cNvPr id="4" name="Segnaposto numero diapositiva 3">
            <a:extLst>
              <a:ext uri="{FF2B5EF4-FFF2-40B4-BE49-F238E27FC236}">
                <a16:creationId xmlns:a16="http://schemas.microsoft.com/office/drawing/2014/main" id="{EAB5D852-1D1B-448E-BF7E-FB4CAD0FFFDF}"/>
              </a:ext>
            </a:extLst>
          </p:cNvPr>
          <p:cNvSpPr>
            <a:spLocks noGrp="1"/>
          </p:cNvSpPr>
          <p:nvPr>
            <p:ph type="sldNum" sz="quarter" idx="12"/>
          </p:nvPr>
        </p:nvSpPr>
        <p:spPr/>
        <p:txBody>
          <a:bodyPr/>
          <a:lstStyle/>
          <a:p>
            <a:fld id="{2FA0223F-D95A-431D-9A71-EDA7FA0C2F5B}" type="slidenum">
              <a:rPr lang="en-US" smtClean="0"/>
              <a:t>6</a:t>
            </a:fld>
            <a:endParaRPr lang="en-US" dirty="0"/>
          </a:p>
        </p:txBody>
      </p:sp>
      <p:sp>
        <p:nvSpPr>
          <p:cNvPr id="12" name="Rettangolo 11">
            <a:extLst>
              <a:ext uri="{FF2B5EF4-FFF2-40B4-BE49-F238E27FC236}">
                <a16:creationId xmlns:a16="http://schemas.microsoft.com/office/drawing/2014/main" id="{7E432891-D11A-B53B-BE48-B84314842E8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5" descr="Immagine che contiene testo, diagramma, linea, Piano&#10;&#10;Descrizione generata automaticamente">
            <a:extLst>
              <a:ext uri="{FF2B5EF4-FFF2-40B4-BE49-F238E27FC236}">
                <a16:creationId xmlns:a16="http://schemas.microsoft.com/office/drawing/2014/main" id="{8CDD565E-0FE7-5846-3215-56E0BDB59E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980" y="1372477"/>
            <a:ext cx="9320040" cy="4834771"/>
          </a:xfrm>
          <a:prstGeom prst="rect">
            <a:avLst/>
          </a:prstGeom>
        </p:spPr>
      </p:pic>
    </p:spTree>
    <p:extLst>
      <p:ext uri="{BB962C8B-B14F-4D97-AF65-F5344CB8AC3E}">
        <p14:creationId xmlns:p14="http://schemas.microsoft.com/office/powerpoint/2010/main" val="2698596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5B249D1-C027-9DE7-EEEB-64FA03BA76A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0840673-2EBA-E246-15F3-4F4919D0514A}"/>
              </a:ext>
            </a:extLst>
          </p:cNvPr>
          <p:cNvSpPr>
            <a:spLocks noGrp="1"/>
          </p:cNvSpPr>
          <p:nvPr>
            <p:ph type="title"/>
          </p:nvPr>
        </p:nvSpPr>
        <p:spPr>
          <a:xfrm>
            <a:off x="838200" y="209292"/>
            <a:ext cx="9905460" cy="971551"/>
          </a:xfrm>
        </p:spPr>
        <p:txBody>
          <a:bodyPr>
            <a:normAutofit/>
          </a:bodyPr>
          <a:lstStyle/>
          <a:p>
            <a:r>
              <a:rPr lang="en-US" sz="3600" dirty="0"/>
              <a:t>MAP C example</a:t>
            </a:r>
          </a:p>
        </p:txBody>
      </p:sp>
      <p:sp>
        <p:nvSpPr>
          <p:cNvPr id="4" name="Segnaposto numero diapositiva 3">
            <a:extLst>
              <a:ext uri="{FF2B5EF4-FFF2-40B4-BE49-F238E27FC236}">
                <a16:creationId xmlns:a16="http://schemas.microsoft.com/office/drawing/2014/main" id="{4C89F1B9-401A-F2B3-46C0-48EC2D46C82C}"/>
              </a:ext>
            </a:extLst>
          </p:cNvPr>
          <p:cNvSpPr>
            <a:spLocks noGrp="1"/>
          </p:cNvSpPr>
          <p:nvPr>
            <p:ph type="sldNum" sz="quarter" idx="12"/>
          </p:nvPr>
        </p:nvSpPr>
        <p:spPr/>
        <p:txBody>
          <a:bodyPr/>
          <a:lstStyle/>
          <a:p>
            <a:fld id="{2FA0223F-D95A-431D-9A71-EDA7FA0C2F5B}" type="slidenum">
              <a:rPr lang="en-US" smtClean="0"/>
              <a:t>7</a:t>
            </a:fld>
            <a:endParaRPr lang="en-US" dirty="0"/>
          </a:p>
        </p:txBody>
      </p:sp>
      <p:sp>
        <p:nvSpPr>
          <p:cNvPr id="12" name="Rettangolo 11">
            <a:extLst>
              <a:ext uri="{FF2B5EF4-FFF2-40B4-BE49-F238E27FC236}">
                <a16:creationId xmlns:a16="http://schemas.microsoft.com/office/drawing/2014/main" id="{B805F155-C61E-DD8A-EB6C-338F85A58DC8}"/>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6" name="Immagine 5" descr="Immagine che contiene testo, diagramma, linea, Parallelo&#10;&#10;Descrizione generata automaticamente">
            <a:extLst>
              <a:ext uri="{FF2B5EF4-FFF2-40B4-BE49-F238E27FC236}">
                <a16:creationId xmlns:a16="http://schemas.microsoft.com/office/drawing/2014/main" id="{E8AD36C4-A466-5391-A56F-C651DCFA4E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245" y="1364314"/>
            <a:ext cx="9351510" cy="4851096"/>
          </a:xfrm>
          <a:prstGeom prst="rect">
            <a:avLst/>
          </a:prstGeom>
        </p:spPr>
      </p:pic>
    </p:spTree>
    <p:extLst>
      <p:ext uri="{BB962C8B-B14F-4D97-AF65-F5344CB8AC3E}">
        <p14:creationId xmlns:p14="http://schemas.microsoft.com/office/powerpoint/2010/main" val="2169746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013C1-3C1F-2303-0A0D-7B017B2492F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68B59FE-F840-6790-A311-CABA920D0EC2}"/>
              </a:ext>
            </a:extLst>
          </p:cNvPr>
          <p:cNvSpPr>
            <a:spLocks noGrp="1"/>
          </p:cNvSpPr>
          <p:nvPr>
            <p:ph type="title"/>
          </p:nvPr>
        </p:nvSpPr>
        <p:spPr>
          <a:xfrm>
            <a:off x="838200" y="209292"/>
            <a:ext cx="9905460" cy="971551"/>
          </a:xfrm>
        </p:spPr>
        <p:txBody>
          <a:bodyPr>
            <a:normAutofit/>
          </a:bodyPr>
          <a:lstStyle/>
          <a:p>
            <a:r>
              <a:rPr lang="en-US" sz="3600" dirty="0"/>
              <a:t>The over-detecting problem</a:t>
            </a:r>
          </a:p>
        </p:txBody>
      </p:sp>
      <p:sp>
        <p:nvSpPr>
          <p:cNvPr id="4" name="Segnaposto numero diapositiva 3">
            <a:extLst>
              <a:ext uri="{FF2B5EF4-FFF2-40B4-BE49-F238E27FC236}">
                <a16:creationId xmlns:a16="http://schemas.microsoft.com/office/drawing/2014/main" id="{FE7AF5D1-06D3-240B-D3A0-E97036AC05A6}"/>
              </a:ext>
            </a:extLst>
          </p:cNvPr>
          <p:cNvSpPr>
            <a:spLocks noGrp="1"/>
          </p:cNvSpPr>
          <p:nvPr>
            <p:ph type="sldNum" sz="quarter" idx="12"/>
          </p:nvPr>
        </p:nvSpPr>
        <p:spPr/>
        <p:txBody>
          <a:bodyPr/>
          <a:lstStyle/>
          <a:p>
            <a:fld id="{2FA0223F-D95A-431D-9A71-EDA7FA0C2F5B}" type="slidenum">
              <a:rPr lang="en-US" smtClean="0"/>
              <a:t>8</a:t>
            </a:fld>
            <a:endParaRPr lang="en-US" dirty="0"/>
          </a:p>
        </p:txBody>
      </p:sp>
      <p:sp>
        <p:nvSpPr>
          <p:cNvPr id="12" name="Rettangolo 11">
            <a:extLst>
              <a:ext uri="{FF2B5EF4-FFF2-40B4-BE49-F238E27FC236}">
                <a16:creationId xmlns:a16="http://schemas.microsoft.com/office/drawing/2014/main" id="{B8D3559B-540C-B404-7488-5D6976F193FD}"/>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 name="CasellaDiTesto 4">
            <a:extLst>
              <a:ext uri="{FF2B5EF4-FFF2-40B4-BE49-F238E27FC236}">
                <a16:creationId xmlns:a16="http://schemas.microsoft.com/office/drawing/2014/main" id="{F6206A83-FE14-1516-D59E-1381B896A353}"/>
              </a:ext>
            </a:extLst>
          </p:cNvPr>
          <p:cNvSpPr txBox="1"/>
          <p:nvPr/>
        </p:nvSpPr>
        <p:spPr>
          <a:xfrm>
            <a:off x="378460" y="1467396"/>
            <a:ext cx="5313680" cy="4278094"/>
          </a:xfrm>
          <a:prstGeom prst="rect">
            <a:avLst/>
          </a:prstGeom>
          <a:noFill/>
        </p:spPr>
        <p:txBody>
          <a:bodyPr wrap="square">
            <a:spAutoFit/>
          </a:bodyPr>
          <a:lstStyle/>
          <a:p>
            <a:pPr marL="0" indent="0">
              <a:buNone/>
            </a:pPr>
            <a:r>
              <a:rPr lang="en-US" sz="1400" dirty="0"/>
              <a:t>This pipeline has, by building, a peculiarity: </a:t>
            </a:r>
            <a:r>
              <a:rPr lang="en-US" sz="1400" b="1" dirty="0"/>
              <a:t>peaks are found in superabundance</a:t>
            </a:r>
            <a:r>
              <a:rPr lang="en-US" sz="1400" dirty="0"/>
              <a:t>. In fact:</a:t>
            </a:r>
          </a:p>
          <a:p>
            <a:pPr marL="285750" indent="-285750">
              <a:buFont typeface="Arial" panose="020B0604020202020204" pitchFamily="34" charset="0"/>
              <a:buChar char="•"/>
            </a:pPr>
            <a:r>
              <a:rPr lang="en-US" sz="1400" dirty="0"/>
              <a:t>high sensibility of the upper threshold, even noise could be detected as peak. </a:t>
            </a:r>
          </a:p>
          <a:p>
            <a:pPr marL="285750" indent="-285750">
              <a:buFont typeface="Arial" panose="020B0604020202020204" pitchFamily="34" charset="0"/>
              <a:buChar char="•"/>
            </a:pPr>
            <a:r>
              <a:rPr lang="en-US" sz="1400" dirty="0"/>
              <a:t>the logic used into map cleaning favors the detection of new peaks. </a:t>
            </a:r>
          </a:p>
          <a:p>
            <a:endParaRPr lang="en-US" sz="1400" dirty="0"/>
          </a:p>
          <a:p>
            <a:r>
              <a:rPr lang="en-US" sz="1400" dirty="0"/>
              <a:t>In other words, this pipeline works with the logic “</a:t>
            </a:r>
            <a:r>
              <a:rPr lang="en-US" sz="1400" b="1" dirty="0"/>
              <a:t>the higher, the better</a:t>
            </a:r>
            <a:r>
              <a:rPr lang="en-US" sz="1400" dirty="0"/>
              <a:t>”. </a:t>
            </a:r>
          </a:p>
          <a:p>
            <a:pPr marL="0" indent="0">
              <a:buNone/>
            </a:pPr>
            <a:endParaRPr lang="en-US" sz="1400" dirty="0"/>
          </a:p>
          <a:p>
            <a:pPr marL="0" indent="0">
              <a:buNone/>
            </a:pPr>
            <a:r>
              <a:rPr lang="en-US" sz="1400" dirty="0"/>
              <a:t>This problem could be solved into peak detection phase, but it has been chosen to “leave to work” to feature extraction phase. </a:t>
            </a:r>
          </a:p>
          <a:p>
            <a:pPr marL="0" indent="0">
              <a:buNone/>
            </a:pPr>
            <a:endParaRPr lang="en-US" sz="1600" b="1" dirty="0">
              <a:solidFill>
                <a:srgbClr val="C00000"/>
              </a:solidFill>
            </a:endParaRPr>
          </a:p>
          <a:p>
            <a:pPr marL="0" indent="0">
              <a:buNone/>
            </a:pPr>
            <a:r>
              <a:rPr lang="en-US" sz="1600" b="1" dirty="0">
                <a:solidFill>
                  <a:srgbClr val="C00000"/>
                </a:solidFill>
              </a:rPr>
              <a:t>Peaks finally detected are the three main peaks (in descending order) of the signal</a:t>
            </a:r>
          </a:p>
          <a:p>
            <a:pPr marL="0" indent="0">
              <a:buNone/>
            </a:pPr>
            <a:endParaRPr lang="en-US" sz="1400" dirty="0"/>
          </a:p>
          <a:p>
            <a:pPr marL="0" indent="0">
              <a:buNone/>
            </a:pPr>
            <a:r>
              <a:rPr lang="en-US" sz="1400" dirty="0"/>
              <a:t>With such definition, a noise peak could be easily discharged, at least if the signal is not too noisy (but even a less sensible pipeline would be deceived in this case). </a:t>
            </a:r>
          </a:p>
        </p:txBody>
      </p:sp>
      <p:pic>
        <p:nvPicPr>
          <p:cNvPr id="6" name="Immagine 5">
            <a:extLst>
              <a:ext uri="{FF2B5EF4-FFF2-40B4-BE49-F238E27FC236}">
                <a16:creationId xmlns:a16="http://schemas.microsoft.com/office/drawing/2014/main" id="{35B621FC-427E-BF59-FA6B-538739F5C492}"/>
              </a:ext>
            </a:extLst>
          </p:cNvPr>
          <p:cNvPicPr>
            <a:picLocks noChangeAspect="1"/>
          </p:cNvPicPr>
          <p:nvPr/>
        </p:nvPicPr>
        <p:blipFill>
          <a:blip r:embed="rId3">
            <a:extLst>
              <a:ext uri="{28A0092B-C50C-407E-A947-70E740481C1C}">
                <a14:useLocalDpi xmlns:a14="http://schemas.microsoft.com/office/drawing/2010/main" val="0"/>
              </a:ext>
            </a:extLst>
          </a:blip>
          <a:srcRect l="9532" t="3199" r="8336" b="3903"/>
          <a:stretch/>
        </p:blipFill>
        <p:spPr>
          <a:xfrm>
            <a:off x="5692140" y="1592813"/>
            <a:ext cx="6258784" cy="3672373"/>
          </a:xfrm>
          <a:prstGeom prst="rect">
            <a:avLst/>
          </a:prstGeom>
        </p:spPr>
      </p:pic>
    </p:spTree>
    <p:extLst>
      <p:ext uri="{BB962C8B-B14F-4D97-AF65-F5344CB8AC3E}">
        <p14:creationId xmlns:p14="http://schemas.microsoft.com/office/powerpoint/2010/main" val="410942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 calcmode="lin" valueType="num">
                                      <p:cBhvr additive="base">
                                        <p:cTn id="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anim calcmode="lin" valueType="num">
                                      <p:cBhvr additive="base">
                                        <p:cTn id="1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10" end="10"/>
                                            </p:txEl>
                                          </p:spTgt>
                                        </p:tgtEl>
                                        <p:attrNameLst>
                                          <p:attrName>style.visibility</p:attrName>
                                        </p:attrNameLst>
                                      </p:cBhvr>
                                      <p:to>
                                        <p:strVal val="visible"/>
                                      </p:to>
                                    </p:set>
                                    <p:anim calcmode="lin" valueType="num">
                                      <p:cBhvr additive="base">
                                        <p:cTn id="1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3AC63-9021-EDA7-C4DE-D0DDBEC9FED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8330EBB-33A8-09ED-17B1-58A4ABF9CB79}"/>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EA463921-C2B6-A3C7-9608-C16038CC6F96}"/>
              </a:ext>
            </a:extLst>
          </p:cNvPr>
          <p:cNvSpPr>
            <a:spLocks noGrp="1"/>
          </p:cNvSpPr>
          <p:nvPr>
            <p:ph idx="1"/>
          </p:nvPr>
        </p:nvSpPr>
        <p:spPr>
          <a:xfrm>
            <a:off x="664464" y="2041496"/>
            <a:ext cx="10098024" cy="3851303"/>
          </a:xfrm>
        </p:spPr>
        <p:txBody>
          <a:bodyPr>
            <a:noAutofit/>
          </a:bodyPr>
          <a:lstStyle/>
          <a:p>
            <a:r>
              <a:rPr lang="en-US" sz="2000" dirty="0">
                <a:solidFill>
                  <a:schemeClr val="bg1">
                    <a:lumMod val="75000"/>
                  </a:schemeClr>
                </a:solidFill>
              </a:rPr>
              <a:t>Envelope definition and analysis</a:t>
            </a:r>
          </a:p>
          <a:p>
            <a:r>
              <a:rPr lang="en-US" sz="2000" dirty="0"/>
              <a:t>Envelope features</a:t>
            </a:r>
          </a:p>
          <a:p>
            <a:r>
              <a:rPr lang="en-US" sz="2000" dirty="0">
                <a:solidFill>
                  <a:schemeClr val="bg1">
                    <a:lumMod val="75000"/>
                  </a:schemeClr>
                </a:solidFill>
              </a:rPr>
              <a:t>Template matching definition and analysis</a:t>
            </a:r>
          </a:p>
          <a:p>
            <a:r>
              <a:rPr lang="en-US" sz="2000" dirty="0">
                <a:solidFill>
                  <a:schemeClr val="bg1">
                    <a:lumMod val="75000"/>
                  </a:schemeClr>
                </a:solidFill>
              </a:rPr>
              <a:t>Template matching features</a:t>
            </a:r>
          </a:p>
          <a:p>
            <a:r>
              <a:rPr lang="en-US" sz="2000" dirty="0">
                <a:solidFill>
                  <a:schemeClr val="bg1">
                    <a:lumMod val="75000"/>
                  </a:schemeClr>
                </a:solidFill>
              </a:rPr>
              <a:t>Short time Fourier transformation definition and analysis</a:t>
            </a:r>
          </a:p>
          <a:p>
            <a:r>
              <a:rPr lang="en-US" sz="2000" dirty="0">
                <a:solidFill>
                  <a:schemeClr val="bg1">
                    <a:lumMod val="75000"/>
                  </a:schemeClr>
                </a:solidFill>
              </a:rPr>
              <a:t>Conclusions</a:t>
            </a:r>
          </a:p>
        </p:txBody>
      </p:sp>
      <p:sp>
        <p:nvSpPr>
          <p:cNvPr id="4" name="Segnaposto numero diapositiva 3">
            <a:extLst>
              <a:ext uri="{FF2B5EF4-FFF2-40B4-BE49-F238E27FC236}">
                <a16:creationId xmlns:a16="http://schemas.microsoft.com/office/drawing/2014/main" id="{1DC81CF2-7554-BB59-7C06-244A62DB3834}"/>
              </a:ext>
            </a:extLst>
          </p:cNvPr>
          <p:cNvSpPr>
            <a:spLocks noGrp="1"/>
          </p:cNvSpPr>
          <p:nvPr>
            <p:ph type="sldNum" sz="quarter" idx="12"/>
          </p:nvPr>
        </p:nvSpPr>
        <p:spPr/>
        <p:txBody>
          <a:bodyPr/>
          <a:lstStyle/>
          <a:p>
            <a:fld id="{2FA0223F-D95A-431D-9A71-EDA7FA0C2F5B}" type="slidenum">
              <a:rPr lang="en-US" smtClean="0"/>
              <a:t>9</a:t>
            </a:fld>
            <a:endParaRPr lang="en-US" dirty="0"/>
          </a:p>
        </p:txBody>
      </p:sp>
    </p:spTree>
    <p:extLst>
      <p:ext uri="{BB962C8B-B14F-4D97-AF65-F5344CB8AC3E}">
        <p14:creationId xmlns:p14="http://schemas.microsoft.com/office/powerpoint/2010/main" val="2139339641"/>
      </p:ext>
    </p:extLst>
  </p:cSld>
  <p:clrMapOvr>
    <a:masterClrMapping/>
  </p:clrMapOvr>
</p:sld>
</file>

<file path=ppt/theme/theme1.xml><?xml version="1.0" encoding="utf-8"?>
<a:theme xmlns:a="http://schemas.openxmlformats.org/drawingml/2006/main" name="1_Tema di Office">
  <a:themeElements>
    <a:clrScheme name="UniPD">
      <a:dk1>
        <a:sysClr val="windowText" lastClr="000000"/>
      </a:dk1>
      <a:lt1>
        <a:sysClr val="window" lastClr="FFFFFF"/>
      </a:lt1>
      <a:dk2>
        <a:srgbClr val="44546A"/>
      </a:dk2>
      <a:lt2>
        <a:srgbClr val="E7E6E6"/>
      </a:lt2>
      <a:accent1>
        <a:srgbClr val="9B001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5313</TotalTime>
  <Words>2521</Words>
  <Application>Microsoft Office PowerPoint</Application>
  <PresentationFormat>Widescreen</PresentationFormat>
  <Paragraphs>412</Paragraphs>
  <Slides>30</Slides>
  <Notes>29</Notes>
  <HiddenSlides>5</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30</vt:i4>
      </vt:variant>
    </vt:vector>
  </HeadingPairs>
  <TitlesOfParts>
    <vt:vector size="36" baseType="lpstr">
      <vt:lpstr>Aptos</vt:lpstr>
      <vt:lpstr>Arial</vt:lpstr>
      <vt:lpstr>Calibri</vt:lpstr>
      <vt:lpstr>Cambria Math</vt:lpstr>
      <vt:lpstr>Wingdings</vt:lpstr>
      <vt:lpstr>1_Tema di Office</vt:lpstr>
      <vt:lpstr>Presentazione standard di PowerPoint</vt:lpstr>
      <vt:lpstr>Outline </vt:lpstr>
      <vt:lpstr>Outline </vt:lpstr>
      <vt:lpstr>Envelope definition and peak recognition</vt:lpstr>
      <vt:lpstr>MAP A example</vt:lpstr>
      <vt:lpstr>MAP B example</vt:lpstr>
      <vt:lpstr>MAP C example</vt:lpstr>
      <vt:lpstr>The over-detecting problem</vt:lpstr>
      <vt:lpstr>Outline </vt:lpstr>
      <vt:lpstr>Envelope peak 1 (highest) position and value</vt:lpstr>
      <vt:lpstr>Envelope peak 3 (third highest) position and value</vt:lpstr>
      <vt:lpstr>Signals absolute peak 1 (highest) position and value</vt:lpstr>
      <vt:lpstr>Signal absolute peak 3 (third highest) position and value</vt:lpstr>
      <vt:lpstr>Atrial-to-ventricular envelope peaks ratio</vt:lpstr>
      <vt:lpstr>Active phase duration and silent phase duration</vt:lpstr>
      <vt:lpstr>Outline </vt:lpstr>
      <vt:lpstr>Template matching definition </vt:lpstr>
      <vt:lpstr>Template matching analysis into active areas</vt:lpstr>
      <vt:lpstr>Outline </vt:lpstr>
      <vt:lpstr>Cross correlation peak position and value</vt:lpstr>
      <vt:lpstr>Atrial and ventricular cross peak value</vt:lpstr>
      <vt:lpstr>Atrial (and ventricular) cross peak to cross peak ratio</vt:lpstr>
      <vt:lpstr>Energy of whole cross signal, atrial and ventricular phases</vt:lpstr>
      <vt:lpstr>Atrial-to-ventricular cross peaks (and energy) ratio</vt:lpstr>
      <vt:lpstr>Outline </vt:lpstr>
      <vt:lpstr>STFT definition</vt:lpstr>
      <vt:lpstr>Outline </vt:lpstr>
      <vt:lpstr>Conclusions</vt:lpstr>
      <vt:lpstr>Knowledge based classifier with new features</vt:lpstr>
      <vt:lpstr>Knowledge based classifier with new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Corrado Andrea</dc:creator>
  <cp:lastModifiedBy>Andrea Corrado</cp:lastModifiedBy>
  <cp:revision>113</cp:revision>
  <dcterms:created xsi:type="dcterms:W3CDTF">2024-05-22T12:11:36Z</dcterms:created>
  <dcterms:modified xsi:type="dcterms:W3CDTF">2024-12-06T10:16:18Z</dcterms:modified>
</cp:coreProperties>
</file>