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573" r:id="rId2"/>
    <p:sldId id="574" r:id="rId3"/>
    <p:sldId id="575" r:id="rId4"/>
    <p:sldId id="576" r:id="rId5"/>
    <p:sldId id="583" r:id="rId6"/>
    <p:sldId id="580" r:id="rId7"/>
    <p:sldId id="58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23/05/2024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2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6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5/23/2024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5/23/2024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5/23/2024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Artificial intelligence–enabled electrocardiogram to</a:t>
            </a:r>
          </a:p>
          <a:p>
            <a:r>
              <a:rPr lang="en-US" dirty="0"/>
              <a:t>distinguish atrioventricular re-entrant tachycardia</a:t>
            </a:r>
          </a:p>
          <a:p>
            <a:r>
              <a:rPr lang="en-US" dirty="0"/>
              <a:t>from atrioventricular nodal re-entrant tachycardia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 May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Within the possible forms of supraventricular tachycardia (SVT) it is possible to recognize atrial tachycardia (AT), atrioventricular re-entrant tachycardias (AVRT), and atrioventricular nodal re-entrant tachycardias (AVNRT).  </a:t>
            </a:r>
          </a:p>
          <a:p>
            <a:pPr marL="0" indent="0">
              <a:buNone/>
            </a:pPr>
            <a:r>
              <a:rPr lang="en-US" sz="1800" dirty="0"/>
              <a:t>While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distinguish between AT and AVRT/AVNRT is usually not so difficult </a:t>
            </a:r>
            <a:r>
              <a:rPr lang="en-US" sz="1800" dirty="0"/>
              <a:t>because can be done looking at the number of P waves respect to the number of QRS in the ECG signal,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distinguish between AVRT and AVRNT</a:t>
            </a:r>
            <a:r>
              <a:rPr lang="en-US" sz="1800" dirty="0"/>
              <a:t> is a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complex</a:t>
            </a:r>
            <a:r>
              <a:rPr lang="en-US" sz="1800" dirty="0"/>
              <a:t> problem, requiring an electrophysiology (EP) study.</a:t>
            </a:r>
          </a:p>
          <a:p>
            <a:pPr marL="0" indent="0">
              <a:buNone/>
            </a:pPr>
            <a:r>
              <a:rPr lang="en-US" sz="1800" dirty="0"/>
              <a:t>The aim of the presented work is to find a way to accurately determining arrhythmia mechanism from a 12-lead electrocardiogram (ECG). </a:t>
            </a:r>
          </a:p>
          <a:p>
            <a:pPr marL="0" indent="0">
              <a:buNone/>
            </a:pPr>
            <a:r>
              <a:rPr lang="en-US" sz="1800" dirty="0"/>
              <a:t>To do it, a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CNN is trained </a:t>
            </a:r>
            <a:r>
              <a:rPr lang="en-US" sz="1800" dirty="0"/>
              <a:t>for the specific task of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differentiating AVRT and AVRNT</a:t>
            </a:r>
            <a:r>
              <a:rPr lang="en-US" sz="1800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and methods [1/3]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395" y="1554551"/>
            <a:ext cx="6332021" cy="5094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Dataset (retrospective study)</a:t>
            </a:r>
          </a:p>
          <a:p>
            <a:r>
              <a:rPr lang="en-US" sz="1800" dirty="0"/>
              <a:t>155 with AVRT or AVNRT (pre-ablation) and not other type of arrhythmia. Only one 12-lead surface ECG record for each patient, sampled at 1000Hz.</a:t>
            </a:r>
          </a:p>
          <a:p>
            <a:r>
              <a:rPr lang="en-US" sz="1800" dirty="0"/>
              <a:t>12-lead surface ECGs were manually labelled using the diagnosis made when they were recorded.</a:t>
            </a:r>
          </a:p>
          <a:p>
            <a:r>
              <a:rPr lang="en-US" sz="1800" dirty="0"/>
              <a:t>Training set:</a:t>
            </a:r>
          </a:p>
          <a:p>
            <a:pPr lvl="1"/>
            <a:r>
              <a:rPr lang="en-US" sz="1600" dirty="0"/>
              <a:t>1 to 5-minute ECG records split into 5-seconds segments.</a:t>
            </a:r>
          </a:p>
          <a:p>
            <a:pPr lvl="1"/>
            <a:r>
              <a:rPr lang="en-US" sz="1600" dirty="0"/>
              <a:t>Resulting in 4921 records from 124 patients.</a:t>
            </a:r>
          </a:p>
          <a:p>
            <a:r>
              <a:rPr lang="en-US" sz="1800" dirty="0"/>
              <a:t>Test set:</a:t>
            </a:r>
          </a:p>
          <a:p>
            <a:pPr lvl="1"/>
            <a:r>
              <a:rPr lang="en-US" sz="1600" dirty="0"/>
              <a:t>One 5-second segment for each patient .</a:t>
            </a:r>
          </a:p>
          <a:p>
            <a:pPr lvl="1"/>
            <a:r>
              <a:rPr lang="en-US" sz="1600" dirty="0"/>
              <a:t>Resulting in 31 records</a:t>
            </a:r>
          </a:p>
          <a:p>
            <a:r>
              <a:rPr lang="en-US" sz="1800" dirty="0"/>
              <a:t>Preprocessing:</a:t>
            </a:r>
          </a:p>
          <a:p>
            <a:pPr lvl="1"/>
            <a:r>
              <a:rPr lang="en-US" sz="1600" dirty="0"/>
              <a:t>Conversion in time series data</a:t>
            </a:r>
          </a:p>
          <a:p>
            <a:pPr lvl="1"/>
            <a:r>
              <a:rPr lang="en-US" sz="1600" dirty="0"/>
              <a:t>Down sampling at 200Hz</a:t>
            </a:r>
          </a:p>
          <a:p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4BB47A3-79EA-715D-D449-2169AB805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492" y="1840042"/>
            <a:ext cx="4130398" cy="274343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FD3C9B-D96F-0190-9EFE-B15F1AF11A95}"/>
              </a:ext>
            </a:extLst>
          </p:cNvPr>
          <p:cNvSpPr txBox="1"/>
          <p:nvPr/>
        </p:nvSpPr>
        <p:spPr>
          <a:xfrm>
            <a:off x="7330189" y="4605642"/>
            <a:ext cx="4646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Example of ECG showing atrioventricular</a:t>
            </a:r>
          </a:p>
          <a:p>
            <a:r>
              <a:rPr lang="en-US" sz="1600" i="1" dirty="0"/>
              <a:t>re-entrant tachycardia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00278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and methods [2/3]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98" y="1554551"/>
            <a:ext cx="3689503" cy="5094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Model architecture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FA78AED-9C14-F51B-DB4E-1F101C22FE26}"/>
              </a:ext>
            </a:extLst>
          </p:cNvPr>
          <p:cNvSpPr txBox="1">
            <a:spLocks/>
          </p:cNvSpPr>
          <p:nvPr/>
        </p:nvSpPr>
        <p:spPr>
          <a:xfrm>
            <a:off x="5009815" y="1554550"/>
            <a:ext cx="6343985" cy="5094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Training strategy</a:t>
            </a:r>
          </a:p>
          <a:p>
            <a:r>
              <a:rPr lang="en-US" sz="1800" dirty="0"/>
              <a:t>Learning rate: 0.01</a:t>
            </a:r>
          </a:p>
          <a:p>
            <a:r>
              <a:rPr lang="en-US" sz="1800" dirty="0"/>
              <a:t>Binary cross entropy loss function minimized using Adam optimizer </a:t>
            </a:r>
          </a:p>
          <a:p>
            <a:r>
              <a:rPr lang="en-US" sz="1800" dirty="0"/>
              <a:t>40 epochs with early stopping </a:t>
            </a:r>
          </a:p>
          <a:p>
            <a:r>
              <a:rPr lang="en-US" sz="1800" dirty="0"/>
              <a:t>Bach size of 16, no dropout</a:t>
            </a:r>
          </a:p>
          <a:p>
            <a:r>
              <a:rPr lang="en-US" sz="1800" dirty="0"/>
              <a:t>Training phase split into 2 parts </a:t>
            </a:r>
            <a:r>
              <a:rPr lang="en-US" sz="1100" dirty="0"/>
              <a:t>(see next slide)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Hyperparameter tuning on training-validation split of 80-20%</a:t>
            </a:r>
          </a:p>
          <a:p>
            <a:pPr lvl="1"/>
            <a:r>
              <a:rPr lang="en-US" sz="1600" dirty="0"/>
              <a:t>10-fold cross validation </a:t>
            </a:r>
            <a:r>
              <a:rPr lang="en-US" sz="1600" dirty="0">
                <a:sym typeface="Wingdings" panose="05000000000000000000" pitchFamily="2" charset="2"/>
              </a:rPr>
              <a:t> ensemble (average) model</a:t>
            </a:r>
          </a:p>
          <a:p>
            <a:pPr lvl="1"/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7DDC2FF-557E-E8B9-8A7B-636190371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28" y="2028458"/>
            <a:ext cx="4082842" cy="389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and methods [3/3]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CC07418-F13F-0150-24FB-B479BA03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471" y="1464016"/>
            <a:ext cx="9247058" cy="46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7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3A8429D-81E8-E2EB-95B6-DA0D68E09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8490"/>
            <a:ext cx="5911121" cy="2730820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17346224-DDEB-6E2D-B14F-E977636B8E69}"/>
              </a:ext>
            </a:extLst>
          </p:cNvPr>
          <p:cNvSpPr txBox="1">
            <a:spLocks/>
          </p:cNvSpPr>
          <p:nvPr/>
        </p:nvSpPr>
        <p:spPr>
          <a:xfrm>
            <a:off x="514342" y="1487287"/>
            <a:ext cx="5234712" cy="5094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Model performances</a:t>
            </a:r>
          </a:p>
          <a:p>
            <a:r>
              <a:rPr lang="en-US" sz="1800" dirty="0"/>
              <a:t>Accuracy: 77.4%, F1-score: 0.63</a:t>
            </a:r>
          </a:p>
          <a:p>
            <a:r>
              <a:rPr lang="en-US" sz="1800" dirty="0"/>
              <a:t>AUC of 0.82 (threshold of 0.5)</a:t>
            </a:r>
          </a:p>
          <a:p>
            <a:r>
              <a:rPr lang="en-US" sz="1800" dirty="0"/>
              <a:t>Saliency mapping suggestion about the outcome:</a:t>
            </a:r>
          </a:p>
          <a:p>
            <a:pPr lvl="1"/>
            <a:r>
              <a:rPr lang="en-US" sz="1600" dirty="0"/>
              <a:t>The QRS in each case appears to be salient; this may relate to the presence and timing of retrograde P waves in the QRS complex and is biologically plausible.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819919C-28AF-9290-524A-68938C37F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2" y="4034365"/>
            <a:ext cx="3314075" cy="129572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9482A36-D722-AD79-ED9D-4A9EC5C1A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939" y="4835036"/>
            <a:ext cx="3402419" cy="12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7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55610E6-74ED-DB0F-0764-888A7C5AE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714" y="1963710"/>
            <a:ext cx="4661836" cy="32678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13" y="1487287"/>
            <a:ext cx="7462402" cy="5094157"/>
          </a:xfrm>
        </p:spPr>
        <p:txBody>
          <a:bodyPr>
            <a:noAutofit/>
          </a:bodyPr>
          <a:lstStyle/>
          <a:p>
            <a:r>
              <a:rPr lang="en-US" sz="1800" dirty="0"/>
              <a:t>The presented work is the first deep-learning model trained to distinguish between AVRT and AVNRT using only 12-leads surface ECG signals. </a:t>
            </a:r>
          </a:p>
          <a:p>
            <a:r>
              <a:rPr lang="en-US" sz="1800" dirty="0"/>
              <a:t>It’s a step forward compared with the previous algorithm </a:t>
            </a:r>
          </a:p>
          <a:p>
            <a:pPr lvl="1"/>
            <a:r>
              <a:rPr lang="en-US" sz="1400" dirty="0"/>
              <a:t>Comparison with </a:t>
            </a:r>
            <a:r>
              <a:rPr lang="en-US" sz="1400" dirty="0" err="1"/>
              <a:t>Jaeggi</a:t>
            </a:r>
            <a:r>
              <a:rPr lang="en-US" sz="1400" dirty="0"/>
              <a:t> and colleagues algorithm (on the right) tested on the same dataset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accuracy of 67.7%</a:t>
            </a:r>
          </a:p>
          <a:p>
            <a:pPr lvl="1"/>
            <a:r>
              <a:rPr lang="en-US" sz="1400" dirty="0"/>
              <a:t>the improvement is not statistically significant because of the dataset size.</a:t>
            </a:r>
          </a:p>
          <a:p>
            <a:r>
              <a:rPr lang="en-US" sz="1800" dirty="0"/>
              <a:t>The study has some </a:t>
            </a:r>
            <a:r>
              <a:rPr lang="en-US" sz="1800" b="1" i="1" dirty="0"/>
              <a:t>limitations</a:t>
            </a:r>
            <a:r>
              <a:rPr lang="en-US" sz="1800" dirty="0"/>
              <a:t>: </a:t>
            </a:r>
          </a:p>
          <a:p>
            <a:pPr lvl="1"/>
            <a:r>
              <a:rPr lang="en-US" sz="1400" dirty="0"/>
              <a:t>the dataset size, probably related to the lower performances on AVRT classification, </a:t>
            </a:r>
          </a:p>
          <a:p>
            <a:pPr lvl="1"/>
            <a:r>
              <a:rPr lang="en-US" sz="1400" dirty="0"/>
              <a:t>The origin of the data were a single medical center </a:t>
            </a:r>
          </a:p>
          <a:p>
            <a:pPr lvl="1"/>
            <a:r>
              <a:rPr lang="en-US" sz="1400" dirty="0"/>
              <a:t>The input of the model is made of only AVRT/AVNRT examples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724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502</Words>
  <Application>Microsoft Office PowerPoint</Application>
  <PresentationFormat>Widescreen</PresentationFormat>
  <Paragraphs>63</Paragraphs>
  <Slides>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Wingdings</vt:lpstr>
      <vt:lpstr>1_Tema di Office</vt:lpstr>
      <vt:lpstr>Presentazione standard di PowerPoint</vt:lpstr>
      <vt:lpstr>Background </vt:lpstr>
      <vt:lpstr>Material and methods [1/3]</vt:lpstr>
      <vt:lpstr>Material and methods [2/3]</vt:lpstr>
      <vt:lpstr>Material and methods [3/3]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3</cp:revision>
  <dcterms:created xsi:type="dcterms:W3CDTF">2024-05-22T12:11:36Z</dcterms:created>
  <dcterms:modified xsi:type="dcterms:W3CDTF">2024-05-23T07:48:28Z</dcterms:modified>
</cp:coreProperties>
</file>