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9"/>
  </p:notesMasterIdLst>
  <p:sldIdLst>
    <p:sldId id="573" r:id="rId2"/>
    <p:sldId id="574" r:id="rId3"/>
    <p:sldId id="575" r:id="rId4"/>
    <p:sldId id="576" r:id="rId5"/>
    <p:sldId id="577" r:id="rId6"/>
    <p:sldId id="580" r:id="rId7"/>
    <p:sldId id="582" r:id="rId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21894F-B278-4D96-9594-A030EA633187}" type="datetimeFigureOut">
              <a:rPr lang="it-IT" smtClean="0"/>
              <a:t>27/05/2024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D09845-AAA7-4464-9085-F87415E0057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29173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2644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4731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2193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7696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6243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5680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>
            <a:extLst>
              <a:ext uri="{FF2B5EF4-FFF2-40B4-BE49-F238E27FC236}">
                <a16:creationId xmlns:a16="http://schemas.microsoft.com/office/drawing/2014/main" id="{87F76DB5-5F55-483D-98BE-CFE204FEB514}"/>
              </a:ext>
            </a:extLst>
          </p:cNvPr>
          <p:cNvSpPr/>
          <p:nvPr userDrawn="1"/>
        </p:nvSpPr>
        <p:spPr>
          <a:xfrm>
            <a:off x="0" y="5121734"/>
            <a:ext cx="12192000" cy="1744288"/>
          </a:xfrm>
          <a:prstGeom prst="rect">
            <a:avLst/>
          </a:prstGeom>
          <a:gradFill flip="none" rotWithShape="1">
            <a:gsLst>
              <a:gs pos="100000">
                <a:srgbClr val="64000C"/>
              </a:gs>
              <a:gs pos="20000">
                <a:schemeClr val="accent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DEI_logo">
            <a:extLst>
              <a:ext uri="{FF2B5EF4-FFF2-40B4-BE49-F238E27FC236}">
                <a16:creationId xmlns:a16="http://schemas.microsoft.com/office/drawing/2014/main" id="{8D3E5C15-8688-4EC0-AB2E-60EA797B68A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375" y="101197"/>
            <a:ext cx="2472742" cy="1635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36A61492-1A17-44EE-A7E0-419D6685321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9218" y="271429"/>
            <a:ext cx="2940066" cy="1328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Segnaposto testo 24">
            <a:extLst>
              <a:ext uri="{FF2B5EF4-FFF2-40B4-BE49-F238E27FC236}">
                <a16:creationId xmlns:a16="http://schemas.microsoft.com/office/drawing/2014/main" id="{CA3AC1A8-61AE-4F30-8623-2554B80A340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1465" y="3939363"/>
            <a:ext cx="9866313" cy="951614"/>
          </a:xfrm>
        </p:spPr>
        <p:txBody>
          <a:bodyPr>
            <a:normAutofit/>
          </a:bodyPr>
          <a:lstStyle>
            <a:lvl1pPr marL="0" indent="0">
              <a:buNone/>
              <a:defRPr sz="5400"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it-IT" dirty="0"/>
              <a:t>Titolo</a:t>
            </a:r>
            <a:endParaRPr lang="en-US" dirty="0"/>
          </a:p>
        </p:txBody>
      </p:sp>
      <p:sp>
        <p:nvSpPr>
          <p:cNvPr id="27" name="Segnaposto testo 26">
            <a:extLst>
              <a:ext uri="{FF2B5EF4-FFF2-40B4-BE49-F238E27FC236}">
                <a16:creationId xmlns:a16="http://schemas.microsoft.com/office/drawing/2014/main" id="{C02D5D6F-EEC6-4452-B840-0DFF54E632B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38975" y="5454650"/>
            <a:ext cx="4592638" cy="1013954"/>
          </a:xfrm>
        </p:spPr>
        <p:txBody>
          <a:bodyPr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err="1"/>
              <a:t>Autore</a:t>
            </a:r>
            <a:endParaRPr lang="en-US" dirty="0"/>
          </a:p>
          <a:p>
            <a:pPr lvl="0"/>
            <a:r>
              <a:rPr lang="en-US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240081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D12BF9-8369-40E3-B5A2-44F872134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82259C4-E2CF-4043-8449-702491E521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F93CD6E-8444-4087-9A62-D62D9BECA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4D78B-0F35-4E3B-A0B9-554BA787D8A4}" type="datetime1">
              <a:rPr lang="en-US" smtClean="0"/>
              <a:t>5/27/2024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9799CD0-E399-4FEA-9FC7-231B97042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AEA980F-5851-481E-A4C7-E31520DEF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779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1E4C5CCE-C11D-4704-95AC-B52FACDE06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7BA732D-6278-426E-A234-926FE77537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C04F4E6-341B-4516-9370-1332D69FE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487E5-BE79-4BAC-AEB7-0CE0533B5E5C}" type="datetime1">
              <a:rPr lang="en-US" smtClean="0"/>
              <a:t>5/27/2024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C724EDD-1F48-4F51-B05B-AF207EA04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0825917-FFB5-48C8-B99B-DF0182A52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202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67EFFC-184C-4BC6-BA11-4883DAB1D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E6A3599-E9CA-4D4C-BC73-603E4A01F0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6EB37C6-4E77-49F7-899E-3DD3227A6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7E0CB-9E21-49FD-99A0-0CD75BBC45F4}" type="datetime1">
              <a:rPr lang="en-US" smtClean="0"/>
              <a:t>5/27/2024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F40A76B-F6A6-483B-938F-CCF7E1686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2BC246D-6617-4F53-9337-EEE734ACC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367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4C1C5C4-1798-422E-93B8-17346C373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F4BD1B8-CAFC-4A62-8FC8-1FF824FD8E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E1EA9B4-7E7D-4247-86BA-BEE07203A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D7149-FE96-419A-8F67-9BD351842985}" type="datetime1">
              <a:rPr lang="en-US" smtClean="0"/>
              <a:t>5/27/2024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CD68261-3D47-481F-8CB6-8F58C2D1C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459D8DD-C13B-4D8B-B056-840A36CE7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948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5CEBFBF-8C2A-47BE-8579-EB8A93726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0347AF4-9484-4FF7-A605-1A0FCB1A79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8B59699-371B-4CD4-AACB-37509B6C84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E956FE3-6EAD-44F6-8A0D-FDC79AA4B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97CEF-DD94-4A20-85BC-5094F3EA8887}" type="datetime1">
              <a:rPr lang="en-US" smtClean="0"/>
              <a:t>5/27/2024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6632AF7-6D15-46D3-A495-E83C64AB5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4EAFB53-A0C1-4B2F-B940-30342F8D6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733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3A05C58-0012-4C0C-955C-7A200AFB3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0CFC820-D208-443A-8075-1EB8A2B0CD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7A6FCD1-D6B6-4D69-A241-123960BE79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815B0966-AA1A-429C-A3C6-3A8E65262D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9FB0890-B4D8-43C0-9CB5-0AB4C786FF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B0E868F1-880B-482F-B395-38ED8CA58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EB4C-45F8-47BA-B435-B6097D61B684}" type="datetime1">
              <a:rPr lang="en-US" smtClean="0"/>
              <a:t>5/27/2024</a:t>
            </a:fld>
            <a:endParaRPr lang="en-US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FF26594E-6D2F-4663-ACAD-8A99452C4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BB73871D-B594-4F8E-9281-81C512CB9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47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17044E8-0409-4BEF-BA65-36E29BC3D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B4301CB9-7559-4213-8BF3-D031C23BC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CD0E2-B7EC-4D81-9389-8F889EE865AB}" type="datetime1">
              <a:rPr lang="en-US" smtClean="0"/>
              <a:t>5/27/2024</a:t>
            </a:fld>
            <a:endParaRPr lang="en-US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3C3D6E8-EF9F-4876-91E3-30211E74A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2113620-5EC2-4B81-811A-F3490A387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782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BDBF8B70-3620-4310-99CE-04529E201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47F5C-7FA0-44DA-BF82-413AB90208B7}" type="datetime1">
              <a:rPr lang="en-US" smtClean="0"/>
              <a:t>5/27/2024</a:t>
            </a:fld>
            <a:endParaRPr lang="en-US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1BD3BB3A-BEFE-4B6E-8C9A-8650EC0CE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48CE43E-332C-4F00-803E-739CE5009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317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DBDB5EF-1765-472C-94AB-E28CFF232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F462328-3018-4562-9F3A-C74029453D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910BD41-9666-42DB-BEE1-16228DE5A9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B5B709F-545F-428C-9041-6A8C8FCF9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415A8-F8BD-47CC-8D20-53798396961D}" type="datetime1">
              <a:rPr lang="en-US" smtClean="0"/>
              <a:t>5/27/2024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E38A51A-C75A-4898-88C4-F9F8B67B0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F51E6D4-50FC-4A75-8F9E-0FC826045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17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ADD035D-DF3B-4153-99FE-99D91AF04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9CA2B6DF-FFEF-4376-BE85-25F925AA52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6DD07F4-26AF-4E13-BEE3-CEC69281F2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10F1613-72B3-4F49-A766-A43C42422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2F5A1-6669-4CDD-B1B4-04FFE5C41ADE}" type="datetime1">
              <a:rPr lang="en-US" smtClean="0"/>
              <a:t>5/27/2024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9B6BCEC-E6E1-4F7F-9F2E-403A6545C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56D2CA8-AD96-433D-B919-B4D1DDCAC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064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3203DAA-6859-4718-9CD2-4516B3E42C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115B42E-5544-4876-9ACD-500317AAE1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988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421662-C242-4258-8799-9F32C0D7CC75}" type="datetime1">
              <a:rPr lang="en-US" smtClean="0"/>
              <a:t>5/27/2024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C12AFE8-BA2D-4E2C-83BD-7C14618454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988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17A1F05-1D35-4696-B0DD-6B01E298F8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988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F60CB8E7-27F3-4D7F-AC11-6FFCB1475227}"/>
              </a:ext>
            </a:extLst>
          </p:cNvPr>
          <p:cNvSpPr/>
          <p:nvPr userDrawn="1"/>
        </p:nvSpPr>
        <p:spPr>
          <a:xfrm>
            <a:off x="0" y="852"/>
            <a:ext cx="12192000" cy="1370748"/>
          </a:xfrm>
          <a:prstGeom prst="rect">
            <a:avLst/>
          </a:prstGeom>
          <a:gradFill flip="none" rotWithShape="1">
            <a:gsLst>
              <a:gs pos="76000">
                <a:schemeClr val="accent1"/>
              </a:gs>
              <a:gs pos="100000">
                <a:srgbClr val="64000C"/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31BEFA3B-6264-4D9C-BF88-AB8560C32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8972550" cy="9715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F48C0665-6FA4-4037-8F7F-525C1938DBF4}"/>
              </a:ext>
            </a:extLst>
          </p:cNvPr>
          <p:cNvCxnSpPr>
            <a:cxnSpLocks/>
          </p:cNvCxnSpPr>
          <p:nvPr userDrawn="1"/>
        </p:nvCxnSpPr>
        <p:spPr>
          <a:xfrm>
            <a:off x="514184" y="6341537"/>
            <a:ext cx="11163631" cy="0"/>
          </a:xfrm>
          <a:prstGeom prst="line">
            <a:avLst/>
          </a:prstGeom>
          <a:ln w="19050">
            <a:gradFill flip="none" rotWithShape="1">
              <a:gsLst>
                <a:gs pos="0">
                  <a:schemeClr val="bg1"/>
                </a:gs>
                <a:gs pos="18000">
                  <a:srgbClr val="C00000"/>
                </a:gs>
                <a:gs pos="53000">
                  <a:srgbClr val="C00000"/>
                </a:gs>
                <a:gs pos="82000">
                  <a:srgbClr val="C00000"/>
                </a:gs>
                <a:gs pos="100000">
                  <a:schemeClr val="bg1"/>
                </a:gs>
              </a:gsLst>
              <a:lin ang="0" scaled="1"/>
              <a:tileRect/>
            </a:gra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>
            <a:extLst>
              <a:ext uri="{FF2B5EF4-FFF2-40B4-BE49-F238E27FC236}">
                <a16:creationId xmlns:a16="http://schemas.microsoft.com/office/drawing/2014/main" id="{E5A65661-0450-4093-B81F-CAB1CAC02533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25000"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colorTemperature colorTemp="64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77861"/>
          <a:stretch/>
        </p:blipFill>
        <p:spPr bwMode="auto">
          <a:xfrm>
            <a:off x="225271" y="13334"/>
            <a:ext cx="368469" cy="1167509"/>
          </a:xfrm>
          <a:prstGeom prst="rect">
            <a:avLst/>
          </a:prstGeom>
          <a:noFill/>
        </p:spPr>
      </p:pic>
      <p:pic>
        <p:nvPicPr>
          <p:cNvPr id="1030" name="Picture 6" descr="https://lh3.googleusercontent.com/proxy/mzNJqYreb1z1VtRiBhoWp4Hlh1-FDC1nL4QQurvDYL431OuaU1eqH5V15mGmtl9KHbbqssWeTEYd0W1QHdwMdDljiGr_7zYpAHvMFhodpzs">
            <a:extLst>
              <a:ext uri="{FF2B5EF4-FFF2-40B4-BE49-F238E27FC236}">
                <a16:creationId xmlns:a16="http://schemas.microsoft.com/office/drawing/2014/main" id="{313CFE70-AE4F-4B8F-B4BC-4D6798F22DE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1200" y="127860"/>
            <a:ext cx="1095529" cy="108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4695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74CB49B5-C59F-4019-B40C-DC3CA39595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51465" y="2347415"/>
            <a:ext cx="11617622" cy="254356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Computer‑aided detection</a:t>
            </a:r>
          </a:p>
          <a:p>
            <a:r>
              <a:rPr lang="en-US" dirty="0"/>
              <a:t>of arrhythmogenic sites </a:t>
            </a:r>
          </a:p>
          <a:p>
            <a:r>
              <a:rPr lang="en-US" dirty="0"/>
              <a:t>in post‑ischemic ventricular tachycardia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D0985C3-75B2-4717-A635-A9F1AA6927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Andrea Corrado</a:t>
            </a:r>
          </a:p>
        </p:txBody>
      </p:sp>
      <p:sp>
        <p:nvSpPr>
          <p:cNvPr id="4" name="Segnaposto testo 2">
            <a:extLst>
              <a:ext uri="{FF2B5EF4-FFF2-40B4-BE49-F238E27FC236}">
                <a16:creationId xmlns:a16="http://schemas.microsoft.com/office/drawing/2014/main" id="{D5686B0F-B25A-4457-BD38-D0A4D2A5E6F3}"/>
              </a:ext>
            </a:extLst>
          </p:cNvPr>
          <p:cNvSpPr txBox="1">
            <a:spLocks/>
          </p:cNvSpPr>
          <p:nvPr/>
        </p:nvSpPr>
        <p:spPr>
          <a:xfrm>
            <a:off x="622788" y="5456048"/>
            <a:ext cx="4592638" cy="10139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28 May 2024 </a:t>
            </a:r>
          </a:p>
        </p:txBody>
      </p:sp>
    </p:spTree>
    <p:extLst>
      <p:ext uri="{BB962C8B-B14F-4D97-AF65-F5344CB8AC3E}">
        <p14:creationId xmlns:p14="http://schemas.microsoft.com/office/powerpoint/2010/main" val="1354971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080D17D-5CB5-7A4C-86CF-032C6E6BE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5458"/>
            <a:ext cx="10515600" cy="472251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Ventricular tachycardia (VT) is a ventricular arrhythmia caused by structural ischemic or non-ischemic heart diseases.</a:t>
            </a:r>
          </a:p>
          <a:p>
            <a:pPr marL="0" indent="0">
              <a:buNone/>
            </a:pPr>
            <a:r>
              <a:rPr lang="en-US" sz="1800" dirty="0"/>
              <a:t>Trans-catheter ablation is an effective option for different forms of VT, however,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MinionPro-Regular"/>
              </a:rPr>
              <a:t>requires more than one procedure to be completed. </a:t>
            </a:r>
            <a:endParaRPr lang="en-US" sz="1800" dirty="0">
              <a:solidFill>
                <a:srgbClr val="000000"/>
              </a:solidFill>
              <a:latin typeface="MinionPro-Regular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  <a:latin typeface="MinionPro-Regular"/>
              </a:rPr>
              <a:t>Currently</a:t>
            </a:r>
            <a:r>
              <a:rPr lang="en-US" sz="1800" dirty="0">
                <a:solidFill>
                  <a:srgbClr val="000000"/>
                </a:solidFill>
                <a:latin typeface="MinionPro-Regular"/>
              </a:rPr>
              <a:t> the procedure require the identification of </a:t>
            </a:r>
            <a:r>
              <a:rPr lang="en-US" sz="1800" b="1" i="1" dirty="0">
                <a:solidFill>
                  <a:srgbClr val="000000"/>
                </a:solidFill>
                <a:latin typeface="MinionPro-Regular"/>
              </a:rPr>
              <a:t>abnormal ventricular potentials (AVPs) </a:t>
            </a:r>
            <a:r>
              <a:rPr lang="en-US" sz="1800" dirty="0">
                <a:solidFill>
                  <a:srgbClr val="000000"/>
                </a:solidFill>
                <a:latin typeface="MinionPro-Regular"/>
              </a:rPr>
              <a:t>by clinicians during electrophysiological studies and </a:t>
            </a:r>
            <a:r>
              <a:rPr lang="en-US" sz="1800" b="1" i="1" dirty="0">
                <a:solidFill>
                  <a:srgbClr val="000000"/>
                </a:solidFill>
                <a:latin typeface="MinionPro-Regular"/>
              </a:rPr>
              <a:t>manually tagged </a:t>
            </a:r>
            <a:r>
              <a:rPr lang="en-US" sz="1800" dirty="0">
                <a:solidFill>
                  <a:srgbClr val="000000"/>
                </a:solidFill>
                <a:latin typeface="MinionPro-Regular"/>
              </a:rPr>
              <a:t>on the electroanatomic (EA) maps  to perform the ablation. That leads electrophysiological procedures to be </a:t>
            </a:r>
            <a:r>
              <a:rPr lang="en-US" sz="1800" b="1" i="1" dirty="0">
                <a:solidFill>
                  <a:srgbClr val="000000"/>
                </a:solidFill>
                <a:latin typeface="MinionPro-Regular"/>
              </a:rPr>
              <a:t>a</a:t>
            </a:r>
            <a:r>
              <a:rPr lang="en-US" sz="1800" b="1" i="1" dirty="0"/>
              <a:t> complicated and significantly time-consuming process</a:t>
            </a:r>
            <a:r>
              <a:rPr lang="en-US" sz="1800" dirty="0"/>
              <a:t>, and their </a:t>
            </a:r>
            <a:r>
              <a:rPr lang="en-US" sz="1800" b="1" i="1" dirty="0"/>
              <a:t>outcomes are highly dependent on the operators’ expertise</a:t>
            </a:r>
            <a:r>
              <a:rPr lang="en-US" sz="1800" dirty="0"/>
              <a:t>.</a:t>
            </a:r>
          </a:p>
          <a:p>
            <a:pPr marL="0" indent="0">
              <a:buNone/>
            </a:pPr>
            <a:r>
              <a:rPr lang="en-US" sz="1800" dirty="0"/>
              <a:t>Several </a:t>
            </a: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existing researches </a:t>
            </a:r>
            <a:r>
              <a:rPr lang="en-US" sz="1800" dirty="0"/>
              <a:t>demonstrated the </a:t>
            </a:r>
            <a:r>
              <a:rPr lang="en-US" sz="1800" b="1" i="1" dirty="0"/>
              <a:t>effectiveness of using parameters extracted from EGMs </a:t>
            </a:r>
            <a:r>
              <a:rPr lang="en-US" sz="1800" dirty="0"/>
              <a:t>to define critical areas related to VT. These studies clearly indicated the </a:t>
            </a:r>
            <a:r>
              <a:rPr lang="en-US" sz="1800" b="1" i="1" dirty="0"/>
              <a:t>possibility of defining cut-off ranges </a:t>
            </a:r>
            <a:r>
              <a:rPr lang="en-US" sz="1800" dirty="0"/>
              <a:t>for highlighting VT critical sites, with sensitivities and accuracies ranging from 65 to 100% in detecting ablation areas, fractionated signals, VT sites of origin or VT isthmuses, </a:t>
            </a:r>
            <a:r>
              <a:rPr lang="en-US" sz="1800" b="1" i="1" dirty="0"/>
              <a:t>or proving statistically significant differences between control groups and VT patients</a:t>
            </a:r>
            <a:r>
              <a:rPr lang="en-US" sz="1800" dirty="0"/>
              <a:t>.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1">
                    <a:lumMod val="75000"/>
                  </a:schemeClr>
                </a:solidFill>
              </a:rPr>
              <a:t>The aim of this work was investigating </a:t>
            </a:r>
            <a:r>
              <a:rPr lang="en-US" sz="1800" dirty="0"/>
              <a:t>the adoption of </a:t>
            </a:r>
            <a:r>
              <a:rPr lang="en-US" sz="1800" b="1" i="1" dirty="0"/>
              <a:t>AI tools </a:t>
            </a:r>
            <a:r>
              <a:rPr lang="en-US" sz="1800" dirty="0"/>
              <a:t>for the identification of </a:t>
            </a:r>
            <a:r>
              <a:rPr lang="en-US" sz="1800" b="1" i="1" dirty="0"/>
              <a:t>arrhythmogenic sites in VT mapping </a:t>
            </a:r>
            <a:r>
              <a:rPr lang="en-US" sz="1800" dirty="0"/>
              <a:t>procedures, based on the </a:t>
            </a:r>
            <a:r>
              <a:rPr lang="en-US" sz="1800" b="1" i="1" dirty="0"/>
              <a:t>study of conventional and unconventional features </a:t>
            </a:r>
            <a:r>
              <a:rPr lang="en-US" sz="1800" dirty="0"/>
              <a:t>belonging to time, time scale, frequency, and spatial domains.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499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>
            <a:extLst>
              <a:ext uri="{FF2B5EF4-FFF2-40B4-BE49-F238E27FC236}">
                <a16:creationId xmlns:a16="http://schemas.microsoft.com/office/drawing/2014/main" id="{15E99911-562B-77C4-BB74-BB09DCC44B21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25335" y="3464560"/>
            <a:ext cx="4990516" cy="2698762"/>
          </a:xfrm>
          <a:prstGeom prst="rect">
            <a:avLst/>
          </a:prstGeom>
          <a:effectLst/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Material and methods [1/3]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080D17D-5CB5-7A4C-86CF-032C6E6BE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641" y="1487287"/>
            <a:ext cx="7377753" cy="509415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/>
              <a:t>Dataset (retrospective study)</a:t>
            </a:r>
          </a:p>
          <a:p>
            <a:r>
              <a:rPr lang="en-US" sz="1800" dirty="0"/>
              <a:t>9 patients (78% male, age: 66±10 years old) with post-ischemic VT.</a:t>
            </a:r>
          </a:p>
          <a:p>
            <a:r>
              <a:rPr lang="en-US" sz="1800" dirty="0"/>
              <a:t>EMG acquisition protocol: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/>
              <a:t>Data acquired with CARTO 3 system on the sinus rhythm during Left ventricle (LV) EA mapping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/>
              <a:t>2.5 sec of acquisition with 1kHz sampling frequency and band-pass filtering between 16 and 500 Hz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/>
              <a:t>Manual (blind to the EMG localization) annotation of the segments as physiological or AVPs</a:t>
            </a:r>
          </a:p>
          <a:p>
            <a:r>
              <a:rPr lang="en-US" sz="1800" dirty="0"/>
              <a:t>1584 Records, 618 AVPs and 966 physiological (unbalance toward physiological class) </a:t>
            </a:r>
          </a:p>
          <a:p>
            <a:endParaRPr lang="en-US" sz="180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780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Material and methods [2/3]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080D17D-5CB5-7A4C-86CF-032C6E6BE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7822" y="1487287"/>
            <a:ext cx="7309515" cy="509415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/>
              <a:t>Feature identification and selection</a:t>
            </a:r>
          </a:p>
          <a:p>
            <a:pPr marL="0" indent="0">
              <a:buNone/>
            </a:pPr>
            <a:r>
              <a:rPr lang="en-US" sz="1800" dirty="0"/>
              <a:t>Four type of feature were build using row data:</a:t>
            </a:r>
          </a:p>
          <a:p>
            <a:r>
              <a:rPr lang="en-US" sz="1800" b="1" i="1" dirty="0">
                <a:solidFill>
                  <a:schemeClr val="accent1">
                    <a:lumMod val="75000"/>
                  </a:schemeClr>
                </a:solidFill>
              </a:rPr>
              <a:t>Time domain</a:t>
            </a:r>
            <a:r>
              <a:rPr lang="en-US" sz="1800" dirty="0"/>
              <a:t>: peak-to-peak amplitude, fragmentation</a:t>
            </a:r>
          </a:p>
          <a:p>
            <a:r>
              <a:rPr lang="en-US" sz="1800" b="1" i="1" dirty="0">
                <a:solidFill>
                  <a:schemeClr val="accent1">
                    <a:lumMod val="75000"/>
                  </a:schemeClr>
                </a:solidFill>
              </a:rPr>
              <a:t>Time-scale domain </a:t>
            </a:r>
            <a:r>
              <a:rPr lang="en-US" sz="1800" dirty="0"/>
              <a:t>(after wavelet transformation): sum and standard deviation of average powers associated with the most powerful scales</a:t>
            </a:r>
          </a:p>
          <a:p>
            <a:r>
              <a:rPr lang="en-US" sz="1800" b="1" i="1" dirty="0">
                <a:solidFill>
                  <a:schemeClr val="accent1">
                    <a:lumMod val="75000"/>
                  </a:schemeClr>
                </a:solidFill>
              </a:rPr>
              <a:t>Frequency domain </a:t>
            </a:r>
            <a:r>
              <a:rPr lang="en-US" sz="1800" dirty="0"/>
              <a:t>(after PSD computation): Relative power between 0 and 320Hz (20Hz sub-bands), mean frequency, mean spectral power, power-spectrum ratio</a:t>
            </a:r>
          </a:p>
          <a:p>
            <a:r>
              <a:rPr lang="en-US" sz="1800" b="1" i="1" dirty="0">
                <a:solidFill>
                  <a:schemeClr val="accent1">
                    <a:lumMod val="75000"/>
                  </a:schemeClr>
                </a:solidFill>
              </a:rPr>
              <a:t>Spatial domain </a:t>
            </a:r>
            <a:r>
              <a:rPr lang="en-US" sz="1800" dirty="0"/>
              <a:t>(neighboring procedure needed on maps):  mean bipolar voltage, weighted MBV, standard deviation of the local peak-to-peak amplitude, normalized number of neighbors, local activation time (LAT), conduction velocity.</a:t>
            </a:r>
          </a:p>
          <a:p>
            <a:pPr marL="0" indent="0">
              <a:buNone/>
            </a:pPr>
            <a:r>
              <a:rPr lang="en-US" sz="1800" dirty="0"/>
              <a:t>Features was selected using minimum redundancy maximum relevance (</a:t>
            </a:r>
            <a:r>
              <a:rPr lang="en-US" sz="1800" dirty="0" err="1"/>
              <a:t>mRMR</a:t>
            </a:r>
            <a:r>
              <a:rPr lang="en-US" sz="1800" dirty="0"/>
              <a:t>) method leading to a final number of features of 16 (original: 32)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4</a:t>
            </a:fld>
            <a:endParaRPr lang="en-US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9E4E78AB-2545-4A20-092D-DF16775ABE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8514" y="1662915"/>
            <a:ext cx="4424472" cy="237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513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Material and methods [3/3]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080D17D-5CB5-7A4C-86CF-032C6E6BE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7821" y="1487287"/>
            <a:ext cx="11212775" cy="509415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/>
              <a:t>Models and training strategies</a:t>
            </a:r>
          </a:p>
          <a:p>
            <a:pPr marL="0" indent="0">
              <a:buNone/>
            </a:pPr>
            <a:r>
              <a:rPr lang="en-US" sz="1800" dirty="0"/>
              <a:t>Three models were used:</a:t>
            </a:r>
          </a:p>
          <a:p>
            <a:r>
              <a:rPr lang="en-US" sz="1800" dirty="0"/>
              <a:t>SVM (third order polynomial kernel)</a:t>
            </a:r>
          </a:p>
          <a:p>
            <a:r>
              <a:rPr lang="en-US" sz="1800" dirty="0"/>
              <a:t>KNN (10 neighbors) </a:t>
            </a:r>
          </a:p>
          <a:p>
            <a:r>
              <a:rPr lang="en-US" sz="1800" dirty="0"/>
              <a:t>Ensemble tree (ENS)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And all of them were:</a:t>
            </a:r>
          </a:p>
          <a:p>
            <a:r>
              <a:rPr lang="en-US" sz="1800" dirty="0"/>
              <a:t>Trained with two sets of features:</a:t>
            </a:r>
          </a:p>
          <a:p>
            <a:pPr lvl="1"/>
            <a:r>
              <a:rPr lang="en-US" sz="1600" dirty="0"/>
              <a:t>Whole feature set</a:t>
            </a:r>
          </a:p>
          <a:p>
            <a:pPr lvl="1"/>
            <a:r>
              <a:rPr lang="en-US" sz="1600" dirty="0"/>
              <a:t>Features selected using minimum redundancy maximum relevance (</a:t>
            </a:r>
            <a:r>
              <a:rPr lang="en-US" sz="1600" dirty="0" err="1"/>
              <a:t>mRMR</a:t>
            </a:r>
            <a:r>
              <a:rPr lang="en-US" sz="1600" dirty="0"/>
              <a:t>) method leading to a final number of features of 16 (original: 32)</a:t>
            </a:r>
          </a:p>
          <a:p>
            <a:r>
              <a:rPr lang="en-US" sz="1800" dirty="0"/>
              <a:t>Trained and tested with two strategies:</a:t>
            </a:r>
          </a:p>
          <a:p>
            <a:pPr lvl="1"/>
            <a:r>
              <a:rPr lang="en-US" sz="1600" dirty="0"/>
              <a:t>10 –time-10-folds cross validation</a:t>
            </a:r>
          </a:p>
          <a:p>
            <a:pPr lvl="1"/>
            <a:r>
              <a:rPr lang="en-US" sz="1600" dirty="0"/>
              <a:t>Leave-one-out cross validation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913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8" name="Segnaposto contenuto 7">
            <a:extLst>
              <a:ext uri="{FF2B5EF4-FFF2-40B4-BE49-F238E27FC236}">
                <a16:creationId xmlns:a16="http://schemas.microsoft.com/office/drawing/2014/main" id="{561DDD2A-10A3-4078-A08A-27FDFC9D4DD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540061" y="1943101"/>
            <a:ext cx="5925843" cy="1959428"/>
          </a:xfrm>
        </p:spPr>
      </p:pic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ADAACF9B-52D6-02D9-4F80-164EDD9A13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09434" y="1465561"/>
            <a:ext cx="4358509" cy="4775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b="1"/>
              <a:t>10-time-10-fold cross validation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6</a:t>
            </a:fld>
            <a:endParaRPr lang="en-US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DAE12068-EE23-8BE7-3C3F-B7540D3F1A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0065" y="4039652"/>
            <a:ext cx="6261070" cy="2097253"/>
          </a:xfrm>
          <a:prstGeom prst="rect">
            <a:avLst/>
          </a:prstGeom>
        </p:spPr>
      </p:pic>
      <p:sp>
        <p:nvSpPr>
          <p:cNvPr id="11" name="Segnaposto contenuto 5">
            <a:extLst>
              <a:ext uri="{FF2B5EF4-FFF2-40B4-BE49-F238E27FC236}">
                <a16:creationId xmlns:a16="http://schemas.microsoft.com/office/drawing/2014/main" id="{086C08D0-196D-BC5A-F919-39EE5CB739D6}"/>
              </a:ext>
            </a:extLst>
          </p:cNvPr>
          <p:cNvSpPr txBox="1">
            <a:spLocks/>
          </p:cNvSpPr>
          <p:nvPr/>
        </p:nvSpPr>
        <p:spPr>
          <a:xfrm>
            <a:off x="7833491" y="3562113"/>
            <a:ext cx="4358509" cy="4775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sz="2400" b="1" dirty="0"/>
              <a:t>Leave-one-out cross validation</a:t>
            </a:r>
          </a:p>
        </p:txBody>
      </p:sp>
    </p:spTree>
    <p:extLst>
      <p:ext uri="{BB962C8B-B14F-4D97-AF65-F5344CB8AC3E}">
        <p14:creationId xmlns:p14="http://schemas.microsoft.com/office/powerpoint/2010/main" val="4193479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080D17D-5CB5-7A4C-86CF-032C6E6BE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9613" y="1487287"/>
            <a:ext cx="7462402" cy="5094157"/>
          </a:xfrm>
        </p:spPr>
        <p:txBody>
          <a:bodyPr>
            <a:noAutofit/>
          </a:bodyPr>
          <a:lstStyle/>
          <a:p>
            <a:r>
              <a:rPr lang="en-US" sz="1800" dirty="0"/>
              <a:t>The presented work demonstrated the </a:t>
            </a:r>
            <a:r>
              <a:rPr lang="en-US" sz="1800" b="1" i="1" dirty="0"/>
              <a:t>feasibility of supervised machine </a:t>
            </a:r>
            <a:r>
              <a:rPr lang="en-US" sz="1800" dirty="0"/>
              <a:t>learning tools for the identification of arrhythmogenic sites in post-ischemic VT patients</a:t>
            </a:r>
          </a:p>
          <a:p>
            <a:r>
              <a:rPr lang="en-US" sz="1800" b="1" i="1" dirty="0"/>
              <a:t>High recognition capabilities are observable </a:t>
            </a:r>
            <a:r>
              <a:rPr lang="en-US" sz="1800" dirty="0"/>
              <a:t>even when a leave-one-subject-out validation scheme is applied, which is closer to a real application scenario, albeit with a performance deterioration, particularly in terms of accuracy and TPR.</a:t>
            </a:r>
          </a:p>
          <a:p>
            <a:r>
              <a:rPr lang="en-US" sz="1800" dirty="0"/>
              <a:t>The study has two main </a:t>
            </a:r>
            <a:r>
              <a:rPr lang="en-US" sz="1800" b="1" i="1" dirty="0"/>
              <a:t>limitations</a:t>
            </a:r>
            <a:r>
              <a:rPr lang="en-US" sz="1800" dirty="0"/>
              <a:t>: the </a:t>
            </a:r>
            <a:r>
              <a:rPr lang="en-US" sz="1800" b="1" i="1" dirty="0"/>
              <a:t>dataset size </a:t>
            </a:r>
            <a:r>
              <a:rPr lang="en-US" sz="1800" dirty="0"/>
              <a:t>and the single-expert </a:t>
            </a:r>
            <a:r>
              <a:rPr lang="en-US" sz="1800" b="1" i="1" dirty="0"/>
              <a:t>annotation</a:t>
            </a:r>
            <a:r>
              <a:rPr lang="en-US" sz="1800" dirty="0"/>
              <a:t>, which could have biased the results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7</a:t>
            </a:fld>
            <a:endParaRPr lang="en-US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84D6A68E-A95D-E5BE-6552-8876790C89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7836" y="3429000"/>
            <a:ext cx="4113664" cy="2502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997240"/>
      </p:ext>
    </p:extLst>
  </p:cSld>
  <p:clrMapOvr>
    <a:masterClrMapping/>
  </p:clrMapOvr>
</p:sld>
</file>

<file path=ppt/theme/theme1.xml><?xml version="1.0" encoding="utf-8"?>
<a:theme xmlns:a="http://schemas.openxmlformats.org/drawingml/2006/main" name="1_Tema di Office">
  <a:themeElements>
    <a:clrScheme name="UniP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9B001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</TotalTime>
  <Words>657</Words>
  <Application>Microsoft Office PowerPoint</Application>
  <PresentationFormat>Widescreen</PresentationFormat>
  <Paragraphs>60</Paragraphs>
  <Slides>7</Slides>
  <Notes>6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13" baseType="lpstr">
      <vt:lpstr>Aptos</vt:lpstr>
      <vt:lpstr>Arial</vt:lpstr>
      <vt:lpstr>Calibri</vt:lpstr>
      <vt:lpstr>MinionPro-Regular</vt:lpstr>
      <vt:lpstr>Wingdings</vt:lpstr>
      <vt:lpstr>1_Tema di Office</vt:lpstr>
      <vt:lpstr>Presentazione standard di PowerPoint</vt:lpstr>
      <vt:lpstr>Background </vt:lpstr>
      <vt:lpstr>Material and methods [1/3]</vt:lpstr>
      <vt:lpstr>Material and methods [2/3]</vt:lpstr>
      <vt:lpstr>Material and methods [3/3]</vt:lpstr>
      <vt:lpstr>Results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Corrado Andrea</dc:creator>
  <cp:lastModifiedBy>Corrado Andrea</cp:lastModifiedBy>
  <cp:revision>2</cp:revision>
  <dcterms:created xsi:type="dcterms:W3CDTF">2024-05-22T12:11:36Z</dcterms:created>
  <dcterms:modified xsi:type="dcterms:W3CDTF">2024-05-27T14:27:44Z</dcterms:modified>
</cp:coreProperties>
</file>