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sldIdLst>
    <p:sldId id="573" r:id="rId2"/>
    <p:sldId id="574" r:id="rId3"/>
    <p:sldId id="575" r:id="rId4"/>
    <p:sldId id="576" r:id="rId5"/>
    <p:sldId id="577" r:id="rId6"/>
    <p:sldId id="578" r:id="rId7"/>
    <p:sldId id="579" r:id="rId8"/>
    <p:sldId id="580" r:id="rId9"/>
    <p:sldId id="581" r:id="rId10"/>
    <p:sldId id="582" r:id="rId11"/>
    <p:sldId id="583" r:id="rId12"/>
    <p:sldId id="584" r:id="rId13"/>
    <p:sldId id="585" r:id="rId14"/>
    <p:sldId id="587" r:id="rId15"/>
    <p:sldId id="588" r:id="rId16"/>
    <p:sldId id="590" r:id="rId17"/>
    <p:sldId id="591" r:id="rId18"/>
    <p:sldId id="592" r:id="rId19"/>
    <p:sldId id="593" r:id="rId20"/>
    <p:sldId id="594" r:id="rId21"/>
    <p:sldId id="595" r:id="rId22"/>
    <p:sldId id="596" r:id="rId23"/>
    <p:sldId id="597" r:id="rId24"/>
    <p:sldId id="599" r:id="rId25"/>
    <p:sldId id="600"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12/08/2024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123826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11</a:t>
            </a:fld>
            <a:endParaRPr lang="en-US"/>
          </a:p>
        </p:txBody>
      </p:sp>
    </p:spTree>
    <p:extLst>
      <p:ext uri="{BB962C8B-B14F-4D97-AF65-F5344CB8AC3E}">
        <p14:creationId xmlns:p14="http://schemas.microsoft.com/office/powerpoint/2010/main" val="302140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12</a:t>
            </a:fld>
            <a:endParaRPr lang="en-US"/>
          </a:p>
        </p:txBody>
      </p:sp>
    </p:spTree>
    <p:extLst>
      <p:ext uri="{BB962C8B-B14F-4D97-AF65-F5344CB8AC3E}">
        <p14:creationId xmlns:p14="http://schemas.microsoft.com/office/powerpoint/2010/main" val="273431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13</a:t>
            </a:fld>
            <a:endParaRPr lang="en-US"/>
          </a:p>
        </p:txBody>
      </p:sp>
    </p:spTree>
    <p:extLst>
      <p:ext uri="{BB962C8B-B14F-4D97-AF65-F5344CB8AC3E}">
        <p14:creationId xmlns:p14="http://schemas.microsoft.com/office/powerpoint/2010/main" val="2197307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14</a:t>
            </a:fld>
            <a:endParaRPr lang="en-US"/>
          </a:p>
        </p:txBody>
      </p:sp>
    </p:spTree>
    <p:extLst>
      <p:ext uri="{BB962C8B-B14F-4D97-AF65-F5344CB8AC3E}">
        <p14:creationId xmlns:p14="http://schemas.microsoft.com/office/powerpoint/2010/main" val="1041601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15</a:t>
            </a:fld>
            <a:endParaRPr lang="en-US"/>
          </a:p>
        </p:txBody>
      </p:sp>
    </p:spTree>
    <p:extLst>
      <p:ext uri="{BB962C8B-B14F-4D97-AF65-F5344CB8AC3E}">
        <p14:creationId xmlns:p14="http://schemas.microsoft.com/office/powerpoint/2010/main" val="2471622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16</a:t>
            </a:fld>
            <a:endParaRPr lang="en-US"/>
          </a:p>
        </p:txBody>
      </p:sp>
    </p:spTree>
    <p:extLst>
      <p:ext uri="{BB962C8B-B14F-4D97-AF65-F5344CB8AC3E}">
        <p14:creationId xmlns:p14="http://schemas.microsoft.com/office/powerpoint/2010/main" val="4225117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17</a:t>
            </a:fld>
            <a:endParaRPr lang="en-US"/>
          </a:p>
        </p:txBody>
      </p:sp>
    </p:spTree>
    <p:extLst>
      <p:ext uri="{BB962C8B-B14F-4D97-AF65-F5344CB8AC3E}">
        <p14:creationId xmlns:p14="http://schemas.microsoft.com/office/powerpoint/2010/main" val="1165431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18</a:t>
            </a:fld>
            <a:endParaRPr lang="en-US"/>
          </a:p>
        </p:txBody>
      </p:sp>
    </p:spTree>
    <p:extLst>
      <p:ext uri="{BB962C8B-B14F-4D97-AF65-F5344CB8AC3E}">
        <p14:creationId xmlns:p14="http://schemas.microsoft.com/office/powerpoint/2010/main" val="1884003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19</a:t>
            </a:fld>
            <a:endParaRPr lang="en-US"/>
          </a:p>
        </p:txBody>
      </p:sp>
    </p:spTree>
    <p:extLst>
      <p:ext uri="{BB962C8B-B14F-4D97-AF65-F5344CB8AC3E}">
        <p14:creationId xmlns:p14="http://schemas.microsoft.com/office/powerpoint/2010/main" val="137411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20</a:t>
            </a:fld>
            <a:endParaRPr lang="en-US"/>
          </a:p>
        </p:txBody>
      </p:sp>
    </p:spTree>
    <p:extLst>
      <p:ext uri="{BB962C8B-B14F-4D97-AF65-F5344CB8AC3E}">
        <p14:creationId xmlns:p14="http://schemas.microsoft.com/office/powerpoint/2010/main" val="200125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1874473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21</a:t>
            </a:fld>
            <a:endParaRPr lang="en-US"/>
          </a:p>
        </p:txBody>
      </p:sp>
    </p:spTree>
    <p:extLst>
      <p:ext uri="{BB962C8B-B14F-4D97-AF65-F5344CB8AC3E}">
        <p14:creationId xmlns:p14="http://schemas.microsoft.com/office/powerpoint/2010/main" val="3910548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22</a:t>
            </a:fld>
            <a:endParaRPr lang="en-US"/>
          </a:p>
        </p:txBody>
      </p:sp>
    </p:spTree>
    <p:extLst>
      <p:ext uri="{BB962C8B-B14F-4D97-AF65-F5344CB8AC3E}">
        <p14:creationId xmlns:p14="http://schemas.microsoft.com/office/powerpoint/2010/main" val="3418275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23</a:t>
            </a:fld>
            <a:endParaRPr lang="en-US"/>
          </a:p>
        </p:txBody>
      </p:sp>
    </p:spTree>
    <p:extLst>
      <p:ext uri="{BB962C8B-B14F-4D97-AF65-F5344CB8AC3E}">
        <p14:creationId xmlns:p14="http://schemas.microsoft.com/office/powerpoint/2010/main" val="122055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24</a:t>
            </a:fld>
            <a:endParaRPr lang="en-US"/>
          </a:p>
        </p:txBody>
      </p:sp>
    </p:spTree>
    <p:extLst>
      <p:ext uri="{BB962C8B-B14F-4D97-AF65-F5344CB8AC3E}">
        <p14:creationId xmlns:p14="http://schemas.microsoft.com/office/powerpoint/2010/main" val="1718195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25</a:t>
            </a:fld>
            <a:endParaRPr lang="en-US"/>
          </a:p>
        </p:txBody>
      </p:sp>
    </p:spTree>
    <p:extLst>
      <p:ext uri="{BB962C8B-B14F-4D97-AF65-F5344CB8AC3E}">
        <p14:creationId xmlns:p14="http://schemas.microsoft.com/office/powerpoint/2010/main" val="84696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4</a:t>
            </a:fld>
            <a:endParaRPr lang="en-US"/>
          </a:p>
        </p:txBody>
      </p:sp>
    </p:spTree>
    <p:extLst>
      <p:ext uri="{BB962C8B-B14F-4D97-AF65-F5344CB8AC3E}">
        <p14:creationId xmlns:p14="http://schemas.microsoft.com/office/powerpoint/2010/main" val="2534219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5</a:t>
            </a:fld>
            <a:endParaRPr lang="en-US"/>
          </a:p>
        </p:txBody>
      </p:sp>
    </p:spTree>
    <p:extLst>
      <p:ext uri="{BB962C8B-B14F-4D97-AF65-F5344CB8AC3E}">
        <p14:creationId xmlns:p14="http://schemas.microsoft.com/office/powerpoint/2010/main" val="239976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6</a:t>
            </a:fld>
            <a:endParaRPr lang="en-US"/>
          </a:p>
        </p:txBody>
      </p:sp>
    </p:spTree>
    <p:extLst>
      <p:ext uri="{BB962C8B-B14F-4D97-AF65-F5344CB8AC3E}">
        <p14:creationId xmlns:p14="http://schemas.microsoft.com/office/powerpoint/2010/main" val="2771149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7</a:t>
            </a:fld>
            <a:endParaRPr lang="en-US"/>
          </a:p>
        </p:txBody>
      </p:sp>
    </p:spTree>
    <p:extLst>
      <p:ext uri="{BB962C8B-B14F-4D97-AF65-F5344CB8AC3E}">
        <p14:creationId xmlns:p14="http://schemas.microsoft.com/office/powerpoint/2010/main" val="3993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8</a:t>
            </a:fld>
            <a:endParaRPr lang="en-US"/>
          </a:p>
        </p:txBody>
      </p:sp>
    </p:spTree>
    <p:extLst>
      <p:ext uri="{BB962C8B-B14F-4D97-AF65-F5344CB8AC3E}">
        <p14:creationId xmlns:p14="http://schemas.microsoft.com/office/powerpoint/2010/main" val="2322117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9</a:t>
            </a:fld>
            <a:endParaRPr lang="en-US"/>
          </a:p>
        </p:txBody>
      </p:sp>
    </p:spTree>
    <p:extLst>
      <p:ext uri="{BB962C8B-B14F-4D97-AF65-F5344CB8AC3E}">
        <p14:creationId xmlns:p14="http://schemas.microsoft.com/office/powerpoint/2010/main" val="1433589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10</a:t>
            </a:fld>
            <a:endParaRPr lang="en-US"/>
          </a:p>
        </p:txBody>
      </p:sp>
    </p:spTree>
    <p:extLst>
      <p:ext uri="{BB962C8B-B14F-4D97-AF65-F5344CB8AC3E}">
        <p14:creationId xmlns:p14="http://schemas.microsoft.com/office/powerpoint/2010/main" val="180307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8/12/2024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8/12/2024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8/12/2024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8/12/2024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8/12/2024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8/12/2024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8/12/2024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8/12/2024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8/12/2024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8/12/2024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8/12/2024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37.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6.png"/><Relationship Id="rId7"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dirty="0"/>
              <a:t>ECG signal feature extraction trends in methods and applications</a:t>
            </a:r>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August 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rmAutofit fontScale="90000"/>
          </a:bodyPr>
          <a:lstStyle/>
          <a:p>
            <a:r>
              <a:rPr lang="en-US" dirty="0"/>
              <a:t>Time domain: Linear predictive coding</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10</a:t>
            </a:fld>
            <a:endParaRPr lang="en-US"/>
          </a:p>
        </p:txBody>
      </p:sp>
      <p:pic>
        <p:nvPicPr>
          <p:cNvPr id="8" name="Immagine 7">
            <a:extLst>
              <a:ext uri="{FF2B5EF4-FFF2-40B4-BE49-F238E27FC236}">
                <a16:creationId xmlns:a16="http://schemas.microsoft.com/office/drawing/2014/main" id="{B4C380FC-5507-0DA7-CA3E-24271F008057}"/>
              </a:ext>
            </a:extLst>
          </p:cNvPr>
          <p:cNvPicPr>
            <a:picLocks noChangeAspect="1"/>
          </p:cNvPicPr>
          <p:nvPr/>
        </p:nvPicPr>
        <p:blipFill>
          <a:blip r:embed="rId3"/>
          <a:stretch>
            <a:fillRect/>
          </a:stretch>
        </p:blipFill>
        <p:spPr>
          <a:xfrm>
            <a:off x="413480" y="1530079"/>
            <a:ext cx="6591871" cy="396274"/>
          </a:xfrm>
          <a:prstGeom prst="rect">
            <a:avLst/>
          </a:prstGeom>
        </p:spPr>
      </p:pic>
      <p:sp>
        <p:nvSpPr>
          <p:cNvPr id="16" name="Rettangolo 15">
            <a:extLst>
              <a:ext uri="{FF2B5EF4-FFF2-40B4-BE49-F238E27FC236}">
                <a16:creationId xmlns:a16="http://schemas.microsoft.com/office/drawing/2014/main" id="{9D69DE7D-1B3A-D35A-7023-A73B2AACCC67}"/>
              </a:ext>
            </a:extLst>
          </p:cNvPr>
          <p:cNvSpPr/>
          <p:nvPr/>
        </p:nvSpPr>
        <p:spPr>
          <a:xfrm>
            <a:off x="5324475" y="2114550"/>
            <a:ext cx="173355" cy="2057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BDEC8F6E-7512-BD34-A5B2-9725B616213D}"/>
              </a:ext>
            </a:extLst>
          </p:cNvPr>
          <p:cNvSpPr txBox="1"/>
          <p:nvPr/>
        </p:nvSpPr>
        <p:spPr>
          <a:xfrm>
            <a:off x="413480" y="5516181"/>
            <a:ext cx="10330180" cy="738664"/>
          </a:xfrm>
          <a:prstGeom prst="rect">
            <a:avLst/>
          </a:prstGeom>
          <a:noFill/>
        </p:spPr>
        <p:txBody>
          <a:bodyPr wrap="square">
            <a:spAutoFit/>
          </a:bodyPr>
          <a:lstStyle/>
          <a:p>
            <a:pPr algn="l"/>
            <a:r>
              <a:rPr lang="en-GB" sz="1400" b="1" i="0" u="none" strike="noStrike" baseline="0" dirty="0">
                <a:solidFill>
                  <a:schemeClr val="tx1">
                    <a:lumMod val="85000"/>
                    <a:lumOff val="15000"/>
                  </a:schemeClr>
                </a:solidFill>
                <a:latin typeface="+mj-lt"/>
              </a:rPr>
              <a:t>Background</a:t>
            </a:r>
          </a:p>
          <a:p>
            <a:pPr algn="l"/>
            <a:r>
              <a:rPr lang="en-US" sz="1400" b="0" i="0" u="none" strike="noStrike" baseline="0" dirty="0">
                <a:solidFill>
                  <a:schemeClr val="tx1">
                    <a:lumMod val="85000"/>
                    <a:lumOff val="15000"/>
                  </a:schemeClr>
                </a:solidFill>
                <a:latin typeface="+mj-lt"/>
              </a:rPr>
              <a:t>The dataset used for this study was taken from the MIT/BIH arrhythmia database. The sampling rate was 360 Hz. There were annotation files available for comparison to the algorithm-detected PVCs.</a:t>
            </a:r>
            <a:endParaRPr lang="en-GB" sz="1400" dirty="0">
              <a:solidFill>
                <a:schemeClr val="tx1">
                  <a:lumMod val="85000"/>
                  <a:lumOff val="15000"/>
                </a:schemeClr>
              </a:solidFill>
              <a:latin typeface="+mj-lt"/>
            </a:endParaRPr>
          </a:p>
        </p:txBody>
      </p:sp>
      <p:pic>
        <p:nvPicPr>
          <p:cNvPr id="6" name="Immagine 5">
            <a:extLst>
              <a:ext uri="{FF2B5EF4-FFF2-40B4-BE49-F238E27FC236}">
                <a16:creationId xmlns:a16="http://schemas.microsoft.com/office/drawing/2014/main" id="{CD4CBF42-BBDE-ED7B-300C-2AAEEA35E0A5}"/>
              </a:ext>
            </a:extLst>
          </p:cNvPr>
          <p:cNvPicPr>
            <a:picLocks noChangeAspect="1"/>
          </p:cNvPicPr>
          <p:nvPr/>
        </p:nvPicPr>
        <p:blipFill>
          <a:blip r:embed="rId4"/>
          <a:stretch>
            <a:fillRect/>
          </a:stretch>
        </p:blipFill>
        <p:spPr>
          <a:xfrm>
            <a:off x="441883" y="1926353"/>
            <a:ext cx="6563467" cy="1195967"/>
          </a:xfrm>
          <a:prstGeom prst="rect">
            <a:avLst/>
          </a:prstGeom>
        </p:spPr>
      </p:pic>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1650652-C93A-33D1-F019-9897F964BAA0}"/>
                  </a:ext>
                </a:extLst>
              </p:cNvPr>
              <p:cNvSpPr txBox="1"/>
              <p:nvPr/>
            </p:nvSpPr>
            <p:spPr>
              <a:xfrm>
                <a:off x="441883" y="3069299"/>
                <a:ext cx="7371157" cy="2194960"/>
              </a:xfrm>
              <a:prstGeom prst="rect">
                <a:avLst/>
              </a:prstGeom>
              <a:noFill/>
            </p:spPr>
            <p:txBody>
              <a:bodyPr wrap="square">
                <a:spAutoFit/>
              </a:bodyPr>
              <a:lstStyle/>
              <a:p>
                <a:pPr algn="l"/>
                <a:r>
                  <a:rPr lang="en-GB" sz="1400" b="1" i="0" u="none" strike="noStrike" baseline="0" dirty="0">
                    <a:solidFill>
                      <a:schemeClr val="tx1"/>
                    </a:solidFill>
                    <a:latin typeface="+mj-lt"/>
                  </a:rPr>
                  <a:t>Method presentation</a:t>
                </a:r>
              </a:p>
              <a:p>
                <a:pPr algn="l"/>
                <a:r>
                  <a:rPr lang="en-US" sz="1400" i="0" u="none" strike="noStrike" baseline="0" dirty="0">
                    <a:solidFill>
                      <a:schemeClr val="tx1"/>
                    </a:solidFill>
                    <a:latin typeface="+mj-lt"/>
                  </a:rPr>
                  <a:t>Using LPC, a residual error signal feature can be obtained. It has been found that there are a variety of significant properties that show that this is an important ECG feature.</a:t>
                </a:r>
              </a:p>
              <a:p>
                <a:pPr algn="l"/>
                <a:r>
                  <a:rPr lang="en-US" sz="1400" i="0" u="none" strike="noStrike" baseline="0" dirty="0">
                    <a:solidFill>
                      <a:schemeClr val="tx1"/>
                    </a:solidFill>
                    <a:latin typeface="+mj-lt"/>
                  </a:rPr>
                  <a:t>The sampled ECG signal is approximated as a linear combination of the past ECG time samples in the following way</a:t>
                </a:r>
                <a:r>
                  <a:rPr lang="en-GB" sz="1400" dirty="0">
                    <a:solidFill>
                      <a:schemeClr val="tx1"/>
                    </a:solidFill>
                    <a:latin typeface="+mj-lt"/>
                  </a:rPr>
                  <a:t>:</a:t>
                </a:r>
              </a:p>
              <a:p>
                <a:pPr algn="l"/>
                <a14:m>
                  <m:oMathPara xmlns:m="http://schemas.openxmlformats.org/officeDocument/2006/math">
                    <m:oMathParaPr>
                      <m:jc m:val="centerGroup"/>
                    </m:oMathParaPr>
                    <m:oMath xmlns:m="http://schemas.openxmlformats.org/officeDocument/2006/math">
                      <m:acc>
                        <m:accPr>
                          <m:chr m:val="̂"/>
                          <m:ctrlPr>
                            <a:rPr lang="it-IT" sz="1400" b="0" i="1" u="none" strike="noStrike" baseline="0" smtClean="0">
                              <a:solidFill>
                                <a:schemeClr val="tx1"/>
                              </a:solidFill>
                              <a:latin typeface="Cambria Math" panose="02040503050406030204" pitchFamily="18" charset="0"/>
                            </a:rPr>
                          </m:ctrlPr>
                        </m:accPr>
                        <m:e>
                          <m:r>
                            <a:rPr lang="it-IT" sz="1400" b="0" i="1" u="none" strike="noStrike" baseline="0" smtClean="0">
                              <a:solidFill>
                                <a:schemeClr val="tx1"/>
                              </a:solidFill>
                              <a:latin typeface="Cambria Math" panose="02040503050406030204" pitchFamily="18" charset="0"/>
                            </a:rPr>
                            <m:t>𝑆</m:t>
                          </m:r>
                        </m:e>
                      </m:acc>
                      <m:d>
                        <m:dPr>
                          <m:ctrlPr>
                            <a:rPr lang="it-IT" sz="1400" b="1" i="1" u="none" strike="noStrike" baseline="0" dirty="0" smtClean="0">
                              <a:solidFill>
                                <a:schemeClr val="tx1"/>
                              </a:solidFill>
                              <a:latin typeface="Cambria Math" panose="02040503050406030204" pitchFamily="18" charset="0"/>
                            </a:rPr>
                          </m:ctrlPr>
                        </m:dPr>
                        <m:e>
                          <m:r>
                            <a:rPr lang="it-IT" sz="1400" b="1" i="0" u="none" strike="noStrike" baseline="0" dirty="0" smtClean="0">
                              <a:solidFill>
                                <a:schemeClr val="tx1"/>
                              </a:solidFill>
                              <a:latin typeface="Cambria Math" panose="02040503050406030204" pitchFamily="18" charset="0"/>
                            </a:rPr>
                            <m:t>𝐢</m:t>
                          </m:r>
                        </m:e>
                      </m:d>
                      <m:r>
                        <a:rPr lang="it-IT" sz="1400" b="1" i="0" u="none" strike="noStrike" baseline="0" dirty="0" smtClean="0">
                          <a:solidFill>
                            <a:schemeClr val="tx1"/>
                          </a:solidFill>
                          <a:latin typeface="Cambria Math" panose="02040503050406030204" pitchFamily="18" charset="0"/>
                        </a:rPr>
                        <m:t>=</m:t>
                      </m:r>
                      <m:nary>
                        <m:naryPr>
                          <m:chr m:val="∑"/>
                          <m:ctrlPr>
                            <a:rPr lang="it-IT" sz="1400" b="1" i="1" u="none" strike="noStrike" baseline="0" dirty="0" smtClean="0">
                              <a:solidFill>
                                <a:schemeClr val="tx1"/>
                              </a:solidFill>
                              <a:latin typeface="Cambria Math" panose="02040503050406030204" pitchFamily="18" charset="0"/>
                            </a:rPr>
                          </m:ctrlPr>
                        </m:naryPr>
                        <m:sub>
                          <m:r>
                            <a:rPr lang="it-IT" sz="1400" b="1" i="1" u="none" strike="noStrike" baseline="0" dirty="0" smtClean="0">
                              <a:solidFill>
                                <a:schemeClr val="tx1"/>
                              </a:solidFill>
                              <a:latin typeface="Cambria Math" panose="02040503050406030204" pitchFamily="18" charset="0"/>
                            </a:rPr>
                            <m:t>𝒌</m:t>
                          </m:r>
                          <m:r>
                            <a:rPr lang="it-IT" sz="1400" b="1" i="1" u="none" strike="noStrike" baseline="0" dirty="0" smtClean="0">
                              <a:solidFill>
                                <a:schemeClr val="tx1"/>
                              </a:solidFill>
                              <a:latin typeface="Cambria Math" panose="02040503050406030204" pitchFamily="18" charset="0"/>
                            </a:rPr>
                            <m:t>=</m:t>
                          </m:r>
                          <m:r>
                            <a:rPr lang="it-IT" sz="1400" b="1" i="1" u="none" strike="noStrike" baseline="0" dirty="0" smtClean="0">
                              <a:solidFill>
                                <a:schemeClr val="tx1"/>
                              </a:solidFill>
                              <a:latin typeface="Cambria Math" panose="02040503050406030204" pitchFamily="18" charset="0"/>
                            </a:rPr>
                            <m:t>𝟏</m:t>
                          </m:r>
                        </m:sub>
                        <m:sup>
                          <m:r>
                            <a:rPr lang="it-IT" sz="1400" b="1" i="1" u="none" strike="noStrike" baseline="0" dirty="0" smtClean="0">
                              <a:solidFill>
                                <a:schemeClr val="tx1"/>
                              </a:solidFill>
                              <a:latin typeface="Cambria Math" panose="02040503050406030204" pitchFamily="18" charset="0"/>
                            </a:rPr>
                            <m:t>𝒑</m:t>
                          </m:r>
                        </m:sup>
                        <m:e>
                          <m:r>
                            <a:rPr lang="it-IT" sz="1400" b="1" i="1" u="none" strike="noStrike" baseline="0" dirty="0" smtClean="0">
                              <a:solidFill>
                                <a:schemeClr val="tx1"/>
                              </a:solidFill>
                              <a:latin typeface="Cambria Math" panose="02040503050406030204" pitchFamily="18" charset="0"/>
                            </a:rPr>
                            <m:t>𝒂</m:t>
                          </m:r>
                          <m:d>
                            <m:dPr>
                              <m:ctrlPr>
                                <a:rPr lang="it-IT" sz="1400" b="1" i="1" u="none" strike="noStrike" baseline="0" dirty="0" smtClean="0">
                                  <a:solidFill>
                                    <a:schemeClr val="tx1"/>
                                  </a:solidFill>
                                  <a:latin typeface="Cambria Math" panose="02040503050406030204" pitchFamily="18" charset="0"/>
                                </a:rPr>
                              </m:ctrlPr>
                            </m:dPr>
                            <m:e>
                              <m:r>
                                <a:rPr lang="it-IT" sz="1400" b="1" i="1" u="none" strike="noStrike" baseline="0" dirty="0" smtClean="0">
                                  <a:solidFill>
                                    <a:schemeClr val="tx1"/>
                                  </a:solidFill>
                                  <a:latin typeface="Cambria Math" panose="02040503050406030204" pitchFamily="18" charset="0"/>
                                </a:rPr>
                                <m:t>𝒌</m:t>
                              </m:r>
                            </m:e>
                          </m:d>
                          <m:r>
                            <a:rPr lang="it-IT" sz="1400" b="1" i="1" u="none" strike="noStrike" baseline="0" dirty="0" smtClean="0">
                              <a:solidFill>
                                <a:schemeClr val="tx1"/>
                              </a:solidFill>
                              <a:latin typeface="Cambria Math" panose="02040503050406030204" pitchFamily="18" charset="0"/>
                            </a:rPr>
                            <m:t>𝑺</m:t>
                          </m:r>
                          <m:r>
                            <a:rPr lang="it-IT" sz="1400" b="1" i="1" u="none" strike="noStrike" baseline="0" dirty="0" smtClean="0">
                              <a:solidFill>
                                <a:schemeClr val="tx1"/>
                              </a:solidFill>
                              <a:latin typeface="Cambria Math" panose="02040503050406030204" pitchFamily="18" charset="0"/>
                            </a:rPr>
                            <m:t>(</m:t>
                          </m:r>
                          <m:r>
                            <a:rPr lang="it-IT" sz="1400" b="1" i="1" u="none" strike="noStrike" baseline="0" dirty="0" smtClean="0">
                              <a:solidFill>
                                <a:schemeClr val="tx1"/>
                              </a:solidFill>
                              <a:latin typeface="Cambria Math" panose="02040503050406030204" pitchFamily="18" charset="0"/>
                            </a:rPr>
                            <m:t>𝒊</m:t>
                          </m:r>
                          <m:r>
                            <a:rPr lang="it-IT" sz="1400" b="1" i="1" u="none" strike="noStrike" baseline="0" dirty="0" smtClean="0">
                              <a:solidFill>
                                <a:schemeClr val="tx1"/>
                              </a:solidFill>
                              <a:latin typeface="Cambria Math" panose="02040503050406030204" pitchFamily="18" charset="0"/>
                            </a:rPr>
                            <m:t>−</m:t>
                          </m:r>
                          <m:r>
                            <a:rPr lang="it-IT" sz="1400" b="1" i="1" u="none" strike="noStrike" baseline="0" dirty="0" smtClean="0">
                              <a:solidFill>
                                <a:schemeClr val="tx1"/>
                              </a:solidFill>
                              <a:latin typeface="Cambria Math" panose="02040503050406030204" pitchFamily="18" charset="0"/>
                            </a:rPr>
                            <m:t>𝒌</m:t>
                          </m:r>
                          <m:r>
                            <a:rPr lang="it-IT" sz="1400" b="1" i="1" u="none" strike="noStrike" baseline="0" dirty="0" smtClean="0">
                              <a:solidFill>
                                <a:schemeClr val="tx1"/>
                              </a:solidFill>
                              <a:latin typeface="Cambria Math" panose="02040503050406030204" pitchFamily="18" charset="0"/>
                            </a:rPr>
                            <m:t>)</m:t>
                          </m:r>
                        </m:e>
                      </m:nary>
                    </m:oMath>
                  </m:oMathPara>
                </a14:m>
                <a:endParaRPr lang="en-US" sz="1400" i="0" u="none" strike="noStrike" baseline="0" dirty="0">
                  <a:solidFill>
                    <a:schemeClr val="tx1"/>
                  </a:solidFill>
                  <a:latin typeface="+mj-lt"/>
                </a:endParaRPr>
              </a:p>
              <a:p>
                <a:pPr algn="l"/>
                <a:r>
                  <a:rPr lang="en-US" sz="1400" i="0" u="none" strike="noStrike" baseline="0" dirty="0">
                    <a:solidFill>
                      <a:schemeClr val="tx1"/>
                    </a:solidFill>
                    <a:latin typeface="+mj-lt"/>
                  </a:rPr>
                  <a:t>where </a:t>
                </a:r>
                <a14:m>
                  <m:oMath xmlns:m="http://schemas.openxmlformats.org/officeDocument/2006/math">
                    <m:acc>
                      <m:accPr>
                        <m:chr m:val="̂"/>
                        <m:ctrlPr>
                          <a:rPr lang="it-IT" sz="1400" b="0" i="1" u="none" strike="noStrike" baseline="0" smtClean="0">
                            <a:solidFill>
                              <a:schemeClr val="tx1"/>
                            </a:solidFill>
                            <a:latin typeface="Cambria Math" panose="02040503050406030204" pitchFamily="18" charset="0"/>
                          </a:rPr>
                        </m:ctrlPr>
                      </m:accPr>
                      <m:e>
                        <m:r>
                          <a:rPr lang="it-IT" sz="1400" b="0" i="1" u="none" strike="noStrike" baseline="0" smtClean="0">
                            <a:solidFill>
                              <a:schemeClr val="tx1"/>
                            </a:solidFill>
                            <a:latin typeface="Cambria Math" panose="02040503050406030204" pitchFamily="18" charset="0"/>
                          </a:rPr>
                          <m:t>𝑆</m:t>
                        </m:r>
                      </m:e>
                    </m:acc>
                    <m:r>
                      <a:rPr lang="it-IT" sz="1400" b="1" i="0" u="none" strike="noStrike" baseline="0" dirty="0" smtClean="0">
                        <a:solidFill>
                          <a:schemeClr val="tx1"/>
                        </a:solidFill>
                        <a:latin typeface="Cambria Math" panose="02040503050406030204" pitchFamily="18" charset="0"/>
                      </a:rPr>
                      <m:t>(</m:t>
                    </m:r>
                    <m:r>
                      <a:rPr lang="it-IT" sz="1400" b="1" i="0" u="none" strike="noStrike" baseline="0" dirty="0" smtClean="0">
                        <a:solidFill>
                          <a:schemeClr val="tx1"/>
                        </a:solidFill>
                        <a:latin typeface="Cambria Math" panose="02040503050406030204" pitchFamily="18" charset="0"/>
                      </a:rPr>
                      <m:t>𝐢</m:t>
                    </m:r>
                    <m:r>
                      <a:rPr lang="it-IT" sz="1400" b="1" i="0" u="none" strike="noStrike" baseline="0" dirty="0" smtClean="0">
                        <a:solidFill>
                          <a:schemeClr val="tx1"/>
                        </a:solidFill>
                        <a:latin typeface="Cambria Math" panose="02040503050406030204" pitchFamily="18" charset="0"/>
                      </a:rPr>
                      <m:t>)</m:t>
                    </m:r>
                  </m:oMath>
                </a14:m>
                <a:r>
                  <a:rPr lang="en-US" sz="1400" i="0" u="none" strike="noStrike" baseline="0" dirty="0">
                    <a:solidFill>
                      <a:schemeClr val="tx1"/>
                    </a:solidFill>
                    <a:latin typeface="+mj-lt"/>
                  </a:rPr>
                  <a:t> is the approximation of the ECG signal, </a:t>
                </a:r>
                <a14:m>
                  <m:oMath xmlns:m="http://schemas.openxmlformats.org/officeDocument/2006/math">
                    <m:r>
                      <a:rPr lang="it-IT" sz="1400" b="0" i="1" u="none" strike="noStrike" baseline="0" smtClean="0">
                        <a:solidFill>
                          <a:schemeClr val="tx1"/>
                        </a:solidFill>
                        <a:latin typeface="Cambria Math" panose="02040503050406030204" pitchFamily="18" charset="0"/>
                      </a:rPr>
                      <m:t>𝑎</m:t>
                    </m:r>
                    <m:r>
                      <a:rPr lang="it-IT" sz="1400" b="0" i="1" u="none" strike="noStrike" baseline="0" smtClean="0">
                        <a:solidFill>
                          <a:schemeClr val="tx1"/>
                        </a:solidFill>
                        <a:latin typeface="Cambria Math" panose="02040503050406030204" pitchFamily="18" charset="0"/>
                      </a:rPr>
                      <m:t>(</m:t>
                    </m:r>
                    <m:r>
                      <a:rPr lang="it-IT" sz="1400" b="0" i="1" u="none" strike="noStrike" baseline="0" smtClean="0">
                        <a:solidFill>
                          <a:schemeClr val="tx1"/>
                        </a:solidFill>
                        <a:latin typeface="Cambria Math" panose="02040503050406030204" pitchFamily="18" charset="0"/>
                      </a:rPr>
                      <m:t>𝑘</m:t>
                    </m:r>
                    <m:r>
                      <a:rPr lang="it-IT" sz="1400" b="0" i="1" u="none" strike="noStrike" baseline="0" smtClean="0">
                        <a:solidFill>
                          <a:schemeClr val="tx1"/>
                        </a:solidFill>
                        <a:latin typeface="Cambria Math" panose="02040503050406030204" pitchFamily="18" charset="0"/>
                      </a:rPr>
                      <m:t>)</m:t>
                    </m:r>
                  </m:oMath>
                </a14:m>
                <a:r>
                  <a:rPr lang="en-US" sz="1400" i="0" u="none" strike="noStrike" baseline="0" dirty="0">
                    <a:solidFill>
                      <a:schemeClr val="tx1"/>
                    </a:solidFill>
                    <a:latin typeface="+mj-lt"/>
                  </a:rPr>
                  <a:t> are the </a:t>
                </a:r>
                <a:r>
                  <a:rPr lang="en-US" sz="1400" i="1" u="none" strike="noStrike" baseline="0" dirty="0">
                    <a:solidFill>
                      <a:schemeClr val="tx1"/>
                    </a:solidFill>
                    <a:latin typeface="+mj-lt"/>
                  </a:rPr>
                  <a:t>kth</a:t>
                </a:r>
                <a:r>
                  <a:rPr lang="en-US" sz="1400" i="0" u="none" strike="noStrike" baseline="0" dirty="0">
                    <a:solidFill>
                      <a:schemeClr val="tx1"/>
                    </a:solidFill>
                    <a:latin typeface="+mj-lt"/>
                  </a:rPr>
                  <a:t> linear predictive coefficients (used as weighting factors) and </a:t>
                </a:r>
                <a14:m>
                  <m:oMath xmlns:m="http://schemas.openxmlformats.org/officeDocument/2006/math">
                    <m:r>
                      <a:rPr lang="it-IT" sz="1400" b="0" i="1" u="none" strike="noStrike" baseline="0" smtClean="0">
                        <a:solidFill>
                          <a:schemeClr val="tx1"/>
                        </a:solidFill>
                        <a:latin typeface="Cambria Math" panose="02040503050406030204" pitchFamily="18" charset="0"/>
                      </a:rPr>
                      <m:t>𝑆</m:t>
                    </m:r>
                    <m:d>
                      <m:dPr>
                        <m:ctrlPr>
                          <a:rPr lang="it-IT" sz="1400" b="0" i="1" u="none" strike="noStrike" baseline="0" smtClean="0">
                            <a:solidFill>
                              <a:schemeClr val="tx1"/>
                            </a:solidFill>
                            <a:latin typeface="Cambria Math" panose="02040503050406030204" pitchFamily="18" charset="0"/>
                          </a:rPr>
                        </m:ctrlPr>
                      </m:dPr>
                      <m:e>
                        <m:r>
                          <a:rPr lang="it-IT" sz="1400" b="0" i="1" u="none" strike="noStrike" baseline="0" smtClean="0">
                            <a:solidFill>
                              <a:schemeClr val="tx1"/>
                            </a:solidFill>
                            <a:latin typeface="Cambria Math" panose="02040503050406030204" pitchFamily="18" charset="0"/>
                          </a:rPr>
                          <m:t>𝑖</m:t>
                        </m:r>
                        <m:r>
                          <a:rPr lang="it-IT" sz="1400" b="0" i="1" u="none" strike="noStrike" baseline="0" smtClean="0">
                            <a:solidFill>
                              <a:schemeClr val="tx1"/>
                            </a:solidFill>
                            <a:latin typeface="Cambria Math" panose="02040503050406030204" pitchFamily="18" charset="0"/>
                          </a:rPr>
                          <m:t>−</m:t>
                        </m:r>
                        <m:r>
                          <a:rPr lang="it-IT" sz="1400" b="0" i="1" u="none" strike="noStrike" baseline="0" smtClean="0">
                            <a:solidFill>
                              <a:schemeClr val="tx1"/>
                            </a:solidFill>
                            <a:latin typeface="Cambria Math" panose="02040503050406030204" pitchFamily="18" charset="0"/>
                          </a:rPr>
                          <m:t>𝑘</m:t>
                        </m:r>
                      </m:e>
                    </m:d>
                    <m:r>
                      <a:rPr lang="it-IT" sz="1400" b="0" i="1" u="none" strike="noStrike" baseline="0" smtClean="0">
                        <a:solidFill>
                          <a:schemeClr val="tx1"/>
                        </a:solidFill>
                        <a:latin typeface="Cambria Math" panose="02040503050406030204" pitchFamily="18" charset="0"/>
                      </a:rPr>
                      <m:t> </m:t>
                    </m:r>
                  </m:oMath>
                </a14:m>
                <a:r>
                  <a:rPr lang="en-US" sz="1400" i="0" u="none" strike="noStrike" baseline="0" dirty="0">
                    <a:solidFill>
                      <a:schemeClr val="tx1"/>
                    </a:solidFill>
                    <a:latin typeface="+mj-lt"/>
                  </a:rPr>
                  <a:t>are the past time sample values of the ECG signal.</a:t>
                </a:r>
              </a:p>
            </p:txBody>
          </p:sp>
        </mc:Choice>
        <mc:Fallback xmlns="">
          <p:sp>
            <p:nvSpPr>
              <p:cNvPr id="7" name="CasellaDiTesto 6">
                <a:extLst>
                  <a:ext uri="{FF2B5EF4-FFF2-40B4-BE49-F238E27FC236}">
                    <a16:creationId xmlns:a16="http://schemas.microsoft.com/office/drawing/2014/main" id="{11650652-C93A-33D1-F019-9897F964BAA0}"/>
                  </a:ext>
                </a:extLst>
              </p:cNvPr>
              <p:cNvSpPr txBox="1">
                <a:spLocks noRot="1" noChangeAspect="1" noMove="1" noResize="1" noEditPoints="1" noAdjustHandles="1" noChangeArrowheads="1" noChangeShapeType="1" noTextEdit="1"/>
              </p:cNvSpPr>
              <p:nvPr/>
            </p:nvSpPr>
            <p:spPr>
              <a:xfrm>
                <a:off x="441883" y="3069299"/>
                <a:ext cx="7371157" cy="2194960"/>
              </a:xfrm>
              <a:prstGeom prst="rect">
                <a:avLst/>
              </a:prstGeom>
              <a:blipFill>
                <a:blip r:embed="rId5"/>
                <a:stretch>
                  <a:fillRect l="-248" t="-277" r="-413" b="-1939"/>
                </a:stretch>
              </a:blipFill>
            </p:spPr>
            <p:txBody>
              <a:bodyPr/>
              <a:lstStyle/>
              <a:p>
                <a:r>
                  <a:rPr lang="it-IT">
                    <a:noFill/>
                  </a:rPr>
                  <a:t> </a:t>
                </a:r>
              </a:p>
            </p:txBody>
          </p:sp>
        </mc:Fallback>
      </mc:AlternateContent>
      <p:grpSp>
        <p:nvGrpSpPr>
          <p:cNvPr id="15" name="Gruppo 14">
            <a:extLst>
              <a:ext uri="{FF2B5EF4-FFF2-40B4-BE49-F238E27FC236}">
                <a16:creationId xmlns:a16="http://schemas.microsoft.com/office/drawing/2014/main" id="{770FEBF7-7CFE-B1C4-65AA-ED768CEE99D5}"/>
              </a:ext>
            </a:extLst>
          </p:cNvPr>
          <p:cNvGrpSpPr/>
          <p:nvPr/>
        </p:nvGrpSpPr>
        <p:grpSpPr>
          <a:xfrm>
            <a:off x="7661382" y="1530079"/>
            <a:ext cx="4226560" cy="1898921"/>
            <a:chOff x="7355840" y="1530079"/>
            <a:chExt cx="4226560" cy="1898921"/>
          </a:xfrm>
        </p:grpSpPr>
        <p:grpSp>
          <p:nvGrpSpPr>
            <p:cNvPr id="13" name="Gruppo 12">
              <a:extLst>
                <a:ext uri="{FF2B5EF4-FFF2-40B4-BE49-F238E27FC236}">
                  <a16:creationId xmlns:a16="http://schemas.microsoft.com/office/drawing/2014/main" id="{BA47F834-9492-3399-0A55-75C36170A1C9}"/>
                </a:ext>
              </a:extLst>
            </p:cNvPr>
            <p:cNvGrpSpPr/>
            <p:nvPr/>
          </p:nvGrpSpPr>
          <p:grpSpPr>
            <a:xfrm>
              <a:off x="7454301" y="1593741"/>
              <a:ext cx="4056979" cy="1705213"/>
              <a:chOff x="7454301" y="1593741"/>
              <a:chExt cx="4056979" cy="1705213"/>
            </a:xfrm>
          </p:grpSpPr>
          <p:pic>
            <p:nvPicPr>
              <p:cNvPr id="11" name="Immagine 10">
                <a:extLst>
                  <a:ext uri="{FF2B5EF4-FFF2-40B4-BE49-F238E27FC236}">
                    <a16:creationId xmlns:a16="http://schemas.microsoft.com/office/drawing/2014/main" id="{FB43277E-59AC-9809-8589-246A2E8277B5}"/>
                  </a:ext>
                </a:extLst>
              </p:cNvPr>
              <p:cNvPicPr>
                <a:picLocks noChangeAspect="1"/>
              </p:cNvPicPr>
              <p:nvPr/>
            </p:nvPicPr>
            <p:blipFill>
              <a:blip r:embed="rId6"/>
              <a:stretch>
                <a:fillRect/>
              </a:stretch>
            </p:blipFill>
            <p:spPr>
              <a:xfrm>
                <a:off x="7454301" y="1593741"/>
                <a:ext cx="4029637" cy="1705213"/>
              </a:xfrm>
              <a:prstGeom prst="rect">
                <a:avLst/>
              </a:prstGeom>
            </p:spPr>
          </p:pic>
          <p:sp>
            <p:nvSpPr>
              <p:cNvPr id="12" name="Rettangolo 11">
                <a:extLst>
                  <a:ext uri="{FF2B5EF4-FFF2-40B4-BE49-F238E27FC236}">
                    <a16:creationId xmlns:a16="http://schemas.microsoft.com/office/drawing/2014/main" id="{0A303748-622A-C166-4B2A-D969A0F92AD8}"/>
                  </a:ext>
                </a:extLst>
              </p:cNvPr>
              <p:cNvSpPr/>
              <p:nvPr/>
            </p:nvSpPr>
            <p:spPr>
              <a:xfrm>
                <a:off x="10637520" y="2702560"/>
                <a:ext cx="873760" cy="1625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4" name="Rettangolo 13">
              <a:extLst>
                <a:ext uri="{FF2B5EF4-FFF2-40B4-BE49-F238E27FC236}">
                  <a16:creationId xmlns:a16="http://schemas.microsoft.com/office/drawing/2014/main" id="{21E81EAD-068C-B011-A9D9-FEA3D9B32C47}"/>
                </a:ext>
              </a:extLst>
            </p:cNvPr>
            <p:cNvSpPr/>
            <p:nvPr/>
          </p:nvSpPr>
          <p:spPr>
            <a:xfrm>
              <a:off x="7355840" y="1530079"/>
              <a:ext cx="4226560" cy="18989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18" name="Immagine 17">
            <a:extLst>
              <a:ext uri="{FF2B5EF4-FFF2-40B4-BE49-F238E27FC236}">
                <a16:creationId xmlns:a16="http://schemas.microsoft.com/office/drawing/2014/main" id="{2043B326-509A-FBC5-BCEF-46371F9CE15D}"/>
              </a:ext>
            </a:extLst>
          </p:cNvPr>
          <p:cNvPicPr>
            <a:picLocks noChangeAspect="1"/>
          </p:cNvPicPr>
          <p:nvPr/>
        </p:nvPicPr>
        <p:blipFill>
          <a:blip r:embed="rId7"/>
          <a:stretch>
            <a:fillRect/>
          </a:stretch>
        </p:blipFill>
        <p:spPr>
          <a:xfrm>
            <a:off x="7661382" y="3525500"/>
            <a:ext cx="3198782" cy="1882796"/>
          </a:xfrm>
          <a:prstGeom prst="rect">
            <a:avLst/>
          </a:prstGeom>
        </p:spPr>
      </p:pic>
    </p:spTree>
    <p:extLst>
      <p:ext uri="{BB962C8B-B14F-4D97-AF65-F5344CB8AC3E}">
        <p14:creationId xmlns:p14="http://schemas.microsoft.com/office/powerpoint/2010/main" val="2613654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rmAutofit/>
          </a:bodyPr>
          <a:lstStyle/>
          <a:p>
            <a:r>
              <a:rPr lang="en-US" dirty="0"/>
              <a:t>Time domain: Hidden Markov Models</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11</a:t>
            </a:fld>
            <a:endParaRPr lang="en-US"/>
          </a:p>
        </p:txBody>
      </p:sp>
      <p:pic>
        <p:nvPicPr>
          <p:cNvPr id="8" name="Immagine 7">
            <a:extLst>
              <a:ext uri="{FF2B5EF4-FFF2-40B4-BE49-F238E27FC236}">
                <a16:creationId xmlns:a16="http://schemas.microsoft.com/office/drawing/2014/main" id="{B4C380FC-5507-0DA7-CA3E-24271F008057}"/>
              </a:ext>
            </a:extLst>
          </p:cNvPr>
          <p:cNvPicPr>
            <a:picLocks noChangeAspect="1"/>
          </p:cNvPicPr>
          <p:nvPr/>
        </p:nvPicPr>
        <p:blipFill>
          <a:blip r:embed="rId3"/>
          <a:stretch>
            <a:fillRect/>
          </a:stretch>
        </p:blipFill>
        <p:spPr>
          <a:xfrm>
            <a:off x="413480" y="1530079"/>
            <a:ext cx="6591871" cy="396274"/>
          </a:xfrm>
          <a:prstGeom prst="rect">
            <a:avLst/>
          </a:prstGeom>
        </p:spPr>
      </p:pic>
      <p:sp>
        <p:nvSpPr>
          <p:cNvPr id="16" name="Rettangolo 15">
            <a:extLst>
              <a:ext uri="{FF2B5EF4-FFF2-40B4-BE49-F238E27FC236}">
                <a16:creationId xmlns:a16="http://schemas.microsoft.com/office/drawing/2014/main" id="{9D69DE7D-1B3A-D35A-7023-A73B2AACCC67}"/>
              </a:ext>
            </a:extLst>
          </p:cNvPr>
          <p:cNvSpPr/>
          <p:nvPr/>
        </p:nvSpPr>
        <p:spPr>
          <a:xfrm>
            <a:off x="5324475" y="2114550"/>
            <a:ext cx="173355" cy="2057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BDEC8F6E-7512-BD34-A5B2-9725B616213D}"/>
              </a:ext>
            </a:extLst>
          </p:cNvPr>
          <p:cNvSpPr txBox="1"/>
          <p:nvPr/>
        </p:nvSpPr>
        <p:spPr>
          <a:xfrm>
            <a:off x="413480" y="5516181"/>
            <a:ext cx="10330180" cy="738664"/>
          </a:xfrm>
          <a:prstGeom prst="rect">
            <a:avLst/>
          </a:prstGeom>
          <a:noFill/>
        </p:spPr>
        <p:txBody>
          <a:bodyPr wrap="square">
            <a:spAutoFit/>
          </a:bodyPr>
          <a:lstStyle/>
          <a:p>
            <a:pPr algn="l"/>
            <a:r>
              <a:rPr lang="en-GB" sz="1400" b="1" i="0" u="none" strike="noStrike" baseline="0" dirty="0">
                <a:solidFill>
                  <a:schemeClr val="tx1">
                    <a:lumMod val="85000"/>
                    <a:lumOff val="15000"/>
                  </a:schemeClr>
                </a:solidFill>
                <a:latin typeface="+mj-lt"/>
              </a:rPr>
              <a:t>Background</a:t>
            </a:r>
          </a:p>
          <a:p>
            <a:pPr algn="l"/>
            <a:r>
              <a:rPr lang="en-US" sz="1400" b="0" i="0" u="none" strike="noStrike" baseline="0" dirty="0">
                <a:solidFill>
                  <a:schemeClr val="tx1">
                    <a:lumMod val="85000"/>
                    <a:lumOff val="15000"/>
                  </a:schemeClr>
                </a:solidFill>
                <a:latin typeface="+mj-lt"/>
              </a:rPr>
              <a:t>The database used was from the American Heart Association (AHA) ventricular arrhythmia database. It consists of 80 1/2-h 2-channel ECG recordings which have been sampled at a frequency of 250 Hz.</a:t>
            </a:r>
            <a:endParaRPr lang="en-GB" sz="1400" dirty="0">
              <a:solidFill>
                <a:schemeClr val="tx1">
                  <a:lumMod val="85000"/>
                  <a:lumOff val="15000"/>
                </a:schemeClr>
              </a:solidFill>
              <a:latin typeface="+mj-lt"/>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1650652-C93A-33D1-F019-9897F964BAA0}"/>
                  </a:ext>
                </a:extLst>
              </p:cNvPr>
              <p:cNvSpPr txBox="1"/>
              <p:nvPr/>
            </p:nvSpPr>
            <p:spPr>
              <a:xfrm>
                <a:off x="413480" y="3443529"/>
                <a:ext cx="7371157" cy="2031325"/>
              </a:xfrm>
              <a:prstGeom prst="rect">
                <a:avLst/>
              </a:prstGeom>
              <a:noFill/>
            </p:spPr>
            <p:txBody>
              <a:bodyPr wrap="square">
                <a:spAutoFit/>
              </a:bodyPr>
              <a:lstStyle/>
              <a:p>
                <a:pPr algn="l"/>
                <a:r>
                  <a:rPr lang="en-GB" sz="1400" b="1" i="0" u="none" strike="noStrike" baseline="0" dirty="0">
                    <a:solidFill>
                      <a:schemeClr val="tx1"/>
                    </a:solidFill>
                    <a:latin typeface="+mj-lt"/>
                  </a:rPr>
                  <a:t>Method presentation</a:t>
                </a:r>
              </a:p>
              <a:p>
                <a:pPr algn="l"/>
                <a:r>
                  <a:rPr lang="en-US" sz="1400" i="0" u="none" strike="noStrike" baseline="0" dirty="0">
                    <a:solidFill>
                      <a:schemeClr val="tx1"/>
                    </a:solidFill>
                    <a:latin typeface="+mj-lt"/>
                  </a:rPr>
                  <a:t>This approach combines both statistical</a:t>
                </a:r>
                <a:r>
                  <a:rPr lang="en-US" sz="1400" i="0" u="none" strike="noStrike" dirty="0">
                    <a:solidFill>
                      <a:schemeClr val="tx1"/>
                    </a:solidFill>
                    <a:latin typeface="+mj-lt"/>
                  </a:rPr>
                  <a:t> </a:t>
                </a:r>
                <a:r>
                  <a:rPr lang="en-US" sz="1400" i="0" u="none" strike="noStrike" baseline="0" dirty="0">
                    <a:solidFill>
                      <a:schemeClr val="tx1"/>
                    </a:solidFill>
                    <a:latin typeface="+mj-lt"/>
                  </a:rPr>
                  <a:t>and structural knowledge of the ECG into a signal model. The model parameters are</a:t>
                </a:r>
                <a:r>
                  <a:rPr lang="en-US" sz="1400" i="0" u="none" strike="noStrike" dirty="0">
                    <a:solidFill>
                      <a:schemeClr val="tx1"/>
                    </a:solidFill>
                    <a:latin typeface="+mj-lt"/>
                  </a:rPr>
                  <a:t> </a:t>
                </a:r>
                <a:r>
                  <a:rPr lang="en-US" sz="1400" i="0" u="none" strike="noStrike" baseline="0" dirty="0">
                    <a:solidFill>
                      <a:schemeClr val="tx1"/>
                    </a:solidFill>
                    <a:latin typeface="+mj-lt"/>
                  </a:rPr>
                  <a:t>obtained from a maximum likelihood re-estimation algorithm.</a:t>
                </a:r>
                <a14:m>
                  <m:oMath xmlns:m="http://schemas.openxmlformats.org/officeDocument/2006/math">
                    <m:r>
                      <a:rPr lang="it-IT" sz="1400" b="1" i="1" u="none" strike="noStrike" baseline="0" dirty="0" smtClean="0">
                        <a:solidFill>
                          <a:schemeClr val="tx1"/>
                        </a:solidFill>
                        <a:latin typeface="Cambria Math" panose="02040503050406030204" pitchFamily="18" charset="0"/>
                      </a:rPr>
                      <m:t> </m:t>
                    </m:r>
                  </m:oMath>
                </a14:m>
                <a:endParaRPr lang="en-US" sz="1400" i="0" u="none" strike="noStrike" baseline="0" dirty="0">
                  <a:solidFill>
                    <a:schemeClr val="tx1"/>
                  </a:solidFill>
                  <a:latin typeface="+mj-lt"/>
                </a:endParaRPr>
              </a:p>
              <a:p>
                <a:pPr algn="l"/>
                <a:endParaRPr lang="en-US" sz="1400" i="0" u="none" strike="noStrike" baseline="0" dirty="0">
                  <a:solidFill>
                    <a:schemeClr val="tx1"/>
                  </a:solidFill>
                  <a:latin typeface="+mj-lt"/>
                </a:endParaRPr>
              </a:p>
              <a:p>
                <a:pPr algn="l"/>
                <a:r>
                  <a:rPr lang="en-US" sz="1400" i="0" u="none" strike="noStrike" baseline="0" dirty="0">
                    <a:solidFill>
                      <a:schemeClr val="tx1"/>
                    </a:solidFill>
                    <a:latin typeface="+mj-lt"/>
                  </a:rPr>
                  <a:t>HMM works to characterize the ECG signal, with a probability density function (PDF). There is an underlying Markov chain that varies the PDF. </a:t>
                </a:r>
              </a:p>
              <a:p>
                <a:pPr algn="l"/>
                <a:r>
                  <a:rPr lang="en-US" sz="1400" i="0" u="none" strike="noStrike" baseline="0" dirty="0">
                    <a:solidFill>
                      <a:schemeClr val="tx1"/>
                    </a:solidFill>
                    <a:latin typeface="+mj-lt"/>
                  </a:rPr>
                  <a:t>The goal is for the beats to be accurately identified by their wavefront components; this would allow for complete arrhythmia analysis; each waveform is assumed to correspond with the Markov process.</a:t>
                </a:r>
              </a:p>
            </p:txBody>
          </p:sp>
        </mc:Choice>
        <mc:Fallback xmlns="">
          <p:sp>
            <p:nvSpPr>
              <p:cNvPr id="7" name="CasellaDiTesto 6">
                <a:extLst>
                  <a:ext uri="{FF2B5EF4-FFF2-40B4-BE49-F238E27FC236}">
                    <a16:creationId xmlns:a16="http://schemas.microsoft.com/office/drawing/2014/main" id="{11650652-C93A-33D1-F019-9897F964BAA0}"/>
                  </a:ext>
                </a:extLst>
              </p:cNvPr>
              <p:cNvSpPr txBox="1">
                <a:spLocks noRot="1" noChangeAspect="1" noMove="1" noResize="1" noEditPoints="1" noAdjustHandles="1" noChangeArrowheads="1" noChangeShapeType="1" noTextEdit="1"/>
              </p:cNvSpPr>
              <p:nvPr/>
            </p:nvSpPr>
            <p:spPr>
              <a:xfrm>
                <a:off x="413480" y="3443529"/>
                <a:ext cx="7371157" cy="2031325"/>
              </a:xfrm>
              <a:prstGeom prst="rect">
                <a:avLst/>
              </a:prstGeom>
              <a:blipFill>
                <a:blip r:embed="rId4"/>
                <a:stretch>
                  <a:fillRect l="-248" t="-601" b="-2102"/>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C99CD4F2-3573-F69F-294C-5CA31CE09A1A}"/>
              </a:ext>
            </a:extLst>
          </p:cNvPr>
          <p:cNvPicPr>
            <a:picLocks noChangeAspect="1"/>
          </p:cNvPicPr>
          <p:nvPr/>
        </p:nvPicPr>
        <p:blipFill>
          <a:blip r:embed="rId5"/>
          <a:stretch>
            <a:fillRect/>
          </a:stretch>
        </p:blipFill>
        <p:spPr>
          <a:xfrm>
            <a:off x="413480" y="1926353"/>
            <a:ext cx="6573167" cy="1352739"/>
          </a:xfrm>
          <a:prstGeom prst="rect">
            <a:avLst/>
          </a:prstGeom>
        </p:spPr>
      </p:pic>
      <p:pic>
        <p:nvPicPr>
          <p:cNvPr id="10" name="Immagine 9">
            <a:extLst>
              <a:ext uri="{FF2B5EF4-FFF2-40B4-BE49-F238E27FC236}">
                <a16:creationId xmlns:a16="http://schemas.microsoft.com/office/drawing/2014/main" id="{FF31F0C7-9225-53BB-9266-1FB8A3D19752}"/>
              </a:ext>
            </a:extLst>
          </p:cNvPr>
          <p:cNvPicPr>
            <a:picLocks noChangeAspect="1"/>
          </p:cNvPicPr>
          <p:nvPr/>
        </p:nvPicPr>
        <p:blipFill>
          <a:blip r:embed="rId6"/>
          <a:stretch>
            <a:fillRect/>
          </a:stretch>
        </p:blipFill>
        <p:spPr>
          <a:xfrm>
            <a:off x="7946409" y="3949546"/>
            <a:ext cx="3199111" cy="1303869"/>
          </a:xfrm>
          <a:prstGeom prst="rect">
            <a:avLst/>
          </a:prstGeom>
        </p:spPr>
      </p:pic>
      <p:pic>
        <p:nvPicPr>
          <p:cNvPr id="19" name="Immagine 18">
            <a:extLst>
              <a:ext uri="{FF2B5EF4-FFF2-40B4-BE49-F238E27FC236}">
                <a16:creationId xmlns:a16="http://schemas.microsoft.com/office/drawing/2014/main" id="{B564D0C7-40C8-65D5-8FE0-112F100DA783}"/>
              </a:ext>
            </a:extLst>
          </p:cNvPr>
          <p:cNvPicPr>
            <a:picLocks noChangeAspect="1"/>
          </p:cNvPicPr>
          <p:nvPr/>
        </p:nvPicPr>
        <p:blipFill>
          <a:blip r:embed="rId7"/>
          <a:stretch>
            <a:fillRect/>
          </a:stretch>
        </p:blipFill>
        <p:spPr>
          <a:xfrm>
            <a:off x="7370387" y="1618707"/>
            <a:ext cx="4156133" cy="1892975"/>
          </a:xfrm>
          <a:prstGeom prst="rect">
            <a:avLst/>
          </a:prstGeom>
          <a:ln>
            <a:solidFill>
              <a:schemeClr val="tx1"/>
            </a:solidFill>
          </a:ln>
        </p:spPr>
      </p:pic>
    </p:spTree>
    <p:extLst>
      <p:ext uri="{BB962C8B-B14F-4D97-AF65-F5344CB8AC3E}">
        <p14:creationId xmlns:p14="http://schemas.microsoft.com/office/powerpoint/2010/main" val="108198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rmAutofit/>
          </a:bodyPr>
          <a:lstStyle/>
          <a:p>
            <a:r>
              <a:rPr lang="en-US" dirty="0"/>
              <a:t>Time domain: Hidden Markov Models</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12</a:t>
            </a:fld>
            <a:endParaRPr lang="en-US"/>
          </a:p>
        </p:txBody>
      </p:sp>
      <p:pic>
        <p:nvPicPr>
          <p:cNvPr id="8" name="Immagine 7">
            <a:extLst>
              <a:ext uri="{FF2B5EF4-FFF2-40B4-BE49-F238E27FC236}">
                <a16:creationId xmlns:a16="http://schemas.microsoft.com/office/drawing/2014/main" id="{B4C380FC-5507-0DA7-CA3E-24271F008057}"/>
              </a:ext>
            </a:extLst>
          </p:cNvPr>
          <p:cNvPicPr>
            <a:picLocks noChangeAspect="1"/>
          </p:cNvPicPr>
          <p:nvPr/>
        </p:nvPicPr>
        <p:blipFill>
          <a:blip r:embed="rId3"/>
          <a:stretch>
            <a:fillRect/>
          </a:stretch>
        </p:blipFill>
        <p:spPr>
          <a:xfrm>
            <a:off x="413480" y="1530079"/>
            <a:ext cx="6591871" cy="396274"/>
          </a:xfrm>
          <a:prstGeom prst="rect">
            <a:avLst/>
          </a:prstGeom>
        </p:spPr>
      </p:pic>
      <p:sp>
        <p:nvSpPr>
          <p:cNvPr id="16" name="Rettangolo 15">
            <a:extLst>
              <a:ext uri="{FF2B5EF4-FFF2-40B4-BE49-F238E27FC236}">
                <a16:creationId xmlns:a16="http://schemas.microsoft.com/office/drawing/2014/main" id="{9D69DE7D-1B3A-D35A-7023-A73B2AACCC67}"/>
              </a:ext>
            </a:extLst>
          </p:cNvPr>
          <p:cNvSpPr/>
          <p:nvPr/>
        </p:nvSpPr>
        <p:spPr>
          <a:xfrm>
            <a:off x="5324475" y="2114550"/>
            <a:ext cx="173355" cy="2057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BDEC8F6E-7512-BD34-A5B2-9725B616213D}"/>
              </a:ext>
            </a:extLst>
          </p:cNvPr>
          <p:cNvSpPr txBox="1"/>
          <p:nvPr/>
        </p:nvSpPr>
        <p:spPr>
          <a:xfrm>
            <a:off x="413480" y="5516181"/>
            <a:ext cx="10330180" cy="738664"/>
          </a:xfrm>
          <a:prstGeom prst="rect">
            <a:avLst/>
          </a:prstGeom>
          <a:noFill/>
        </p:spPr>
        <p:txBody>
          <a:bodyPr wrap="square">
            <a:spAutoFit/>
          </a:bodyPr>
          <a:lstStyle/>
          <a:p>
            <a:pPr algn="l"/>
            <a:r>
              <a:rPr lang="en-GB" sz="1400" b="1" i="0" u="none" strike="noStrike" baseline="0" dirty="0">
                <a:solidFill>
                  <a:schemeClr val="tx1">
                    <a:lumMod val="85000"/>
                    <a:lumOff val="15000"/>
                  </a:schemeClr>
                </a:solidFill>
                <a:latin typeface="+mj-lt"/>
              </a:rPr>
              <a:t>Background</a:t>
            </a:r>
          </a:p>
          <a:p>
            <a:pPr algn="l"/>
            <a:r>
              <a:rPr lang="en-US" sz="1400" b="0" i="0" u="none" strike="noStrike" baseline="0" dirty="0">
                <a:solidFill>
                  <a:schemeClr val="tx1">
                    <a:lumMod val="85000"/>
                    <a:lumOff val="15000"/>
                  </a:schemeClr>
                </a:solidFill>
                <a:latin typeface="+mj-lt"/>
              </a:rPr>
              <a:t>The database used was from the American Heart Association (AHA) ventricular arrhythmia database. It consists of 80 1/2-h 2-channel ECG recordings which have been sampled at a frequency of 250 Hz.</a:t>
            </a:r>
            <a:endParaRPr lang="en-GB" sz="1400" dirty="0">
              <a:solidFill>
                <a:schemeClr val="tx1">
                  <a:lumMod val="85000"/>
                  <a:lumOff val="15000"/>
                </a:schemeClr>
              </a:solidFill>
              <a:latin typeface="+mj-lt"/>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1650652-C93A-33D1-F019-9897F964BAA0}"/>
                  </a:ext>
                </a:extLst>
              </p:cNvPr>
              <p:cNvSpPr txBox="1"/>
              <p:nvPr/>
            </p:nvSpPr>
            <p:spPr>
              <a:xfrm>
                <a:off x="413480" y="3443529"/>
                <a:ext cx="7371157" cy="2031325"/>
              </a:xfrm>
              <a:prstGeom prst="rect">
                <a:avLst/>
              </a:prstGeom>
              <a:noFill/>
            </p:spPr>
            <p:txBody>
              <a:bodyPr wrap="square">
                <a:spAutoFit/>
              </a:bodyPr>
              <a:lstStyle/>
              <a:p>
                <a:pPr algn="l"/>
                <a:r>
                  <a:rPr lang="en-GB" sz="1400" b="1" i="0" u="none" strike="noStrike" baseline="0" dirty="0">
                    <a:solidFill>
                      <a:schemeClr val="tx1"/>
                    </a:solidFill>
                    <a:latin typeface="+mj-lt"/>
                  </a:rPr>
                  <a:t>Method presentation</a:t>
                </a:r>
              </a:p>
              <a:p>
                <a:pPr algn="l"/>
                <a:r>
                  <a:rPr lang="en-US" sz="1400" i="0" u="none" strike="noStrike" baseline="0" dirty="0">
                    <a:solidFill>
                      <a:schemeClr val="tx1"/>
                    </a:solidFill>
                    <a:latin typeface="+mj-lt"/>
                  </a:rPr>
                  <a:t>This approach combines both statistical</a:t>
                </a:r>
                <a:r>
                  <a:rPr lang="en-US" sz="1400" i="0" u="none" strike="noStrike" dirty="0">
                    <a:solidFill>
                      <a:schemeClr val="tx1"/>
                    </a:solidFill>
                    <a:latin typeface="+mj-lt"/>
                  </a:rPr>
                  <a:t> </a:t>
                </a:r>
                <a:r>
                  <a:rPr lang="en-US" sz="1400" i="0" u="none" strike="noStrike" baseline="0" dirty="0">
                    <a:solidFill>
                      <a:schemeClr val="tx1"/>
                    </a:solidFill>
                    <a:latin typeface="+mj-lt"/>
                  </a:rPr>
                  <a:t>and structural knowledge of the ECG into a signal model. The model parameters are</a:t>
                </a:r>
                <a:r>
                  <a:rPr lang="en-US" sz="1400" i="0" u="none" strike="noStrike" dirty="0">
                    <a:solidFill>
                      <a:schemeClr val="tx1"/>
                    </a:solidFill>
                    <a:latin typeface="+mj-lt"/>
                  </a:rPr>
                  <a:t> </a:t>
                </a:r>
                <a:r>
                  <a:rPr lang="en-US" sz="1400" i="0" u="none" strike="noStrike" baseline="0" dirty="0">
                    <a:solidFill>
                      <a:schemeClr val="tx1"/>
                    </a:solidFill>
                    <a:latin typeface="+mj-lt"/>
                  </a:rPr>
                  <a:t>obtained from a maximum likelihood re-estimation algorithm.</a:t>
                </a:r>
                <a14:m>
                  <m:oMath xmlns:m="http://schemas.openxmlformats.org/officeDocument/2006/math">
                    <m:r>
                      <a:rPr lang="it-IT" sz="1400" b="1" i="1" u="none" strike="noStrike" baseline="0" dirty="0" smtClean="0">
                        <a:solidFill>
                          <a:schemeClr val="tx1"/>
                        </a:solidFill>
                        <a:latin typeface="Cambria Math" panose="02040503050406030204" pitchFamily="18" charset="0"/>
                      </a:rPr>
                      <m:t> </m:t>
                    </m:r>
                  </m:oMath>
                </a14:m>
                <a:endParaRPr lang="en-US" sz="1400" i="0" u="none" strike="noStrike" baseline="0" dirty="0">
                  <a:solidFill>
                    <a:schemeClr val="tx1"/>
                  </a:solidFill>
                  <a:latin typeface="+mj-lt"/>
                </a:endParaRPr>
              </a:p>
              <a:p>
                <a:pPr algn="l"/>
                <a:endParaRPr lang="en-US" sz="1400" i="0" u="none" strike="noStrike" baseline="0" dirty="0">
                  <a:solidFill>
                    <a:schemeClr val="tx1"/>
                  </a:solidFill>
                  <a:latin typeface="+mj-lt"/>
                </a:endParaRPr>
              </a:p>
              <a:p>
                <a:pPr algn="l"/>
                <a:r>
                  <a:rPr lang="en-US" sz="1400" i="0" u="none" strike="noStrike" baseline="0" dirty="0">
                    <a:solidFill>
                      <a:schemeClr val="tx1"/>
                    </a:solidFill>
                    <a:latin typeface="+mj-lt"/>
                  </a:rPr>
                  <a:t>HMM works to characterize the ECG signal, with a probability density function (PDF). There is an underlying Markov chain that varies the PDF. </a:t>
                </a:r>
              </a:p>
              <a:p>
                <a:pPr algn="l"/>
                <a:r>
                  <a:rPr lang="en-US" sz="1400" i="0" u="none" strike="noStrike" baseline="0" dirty="0">
                    <a:solidFill>
                      <a:schemeClr val="tx1"/>
                    </a:solidFill>
                    <a:latin typeface="+mj-lt"/>
                  </a:rPr>
                  <a:t>The goal is for the beats to be accurately identified by their wavefront components; this would allow for complete arrhythmia analysis; each waveform is assumed to correspond with the Markov process.</a:t>
                </a:r>
              </a:p>
            </p:txBody>
          </p:sp>
        </mc:Choice>
        <mc:Fallback xmlns="">
          <p:sp>
            <p:nvSpPr>
              <p:cNvPr id="7" name="CasellaDiTesto 6">
                <a:extLst>
                  <a:ext uri="{FF2B5EF4-FFF2-40B4-BE49-F238E27FC236}">
                    <a16:creationId xmlns:a16="http://schemas.microsoft.com/office/drawing/2014/main" id="{11650652-C93A-33D1-F019-9897F964BAA0}"/>
                  </a:ext>
                </a:extLst>
              </p:cNvPr>
              <p:cNvSpPr txBox="1">
                <a:spLocks noRot="1" noChangeAspect="1" noMove="1" noResize="1" noEditPoints="1" noAdjustHandles="1" noChangeArrowheads="1" noChangeShapeType="1" noTextEdit="1"/>
              </p:cNvSpPr>
              <p:nvPr/>
            </p:nvSpPr>
            <p:spPr>
              <a:xfrm>
                <a:off x="413480" y="3443529"/>
                <a:ext cx="7371157" cy="2031325"/>
              </a:xfrm>
              <a:prstGeom prst="rect">
                <a:avLst/>
              </a:prstGeom>
              <a:blipFill>
                <a:blip r:embed="rId4"/>
                <a:stretch>
                  <a:fillRect l="-248" t="-601" b="-2102"/>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C99CD4F2-3573-F69F-294C-5CA31CE09A1A}"/>
              </a:ext>
            </a:extLst>
          </p:cNvPr>
          <p:cNvPicPr>
            <a:picLocks noChangeAspect="1"/>
          </p:cNvPicPr>
          <p:nvPr/>
        </p:nvPicPr>
        <p:blipFill>
          <a:blip r:embed="rId5"/>
          <a:stretch>
            <a:fillRect/>
          </a:stretch>
        </p:blipFill>
        <p:spPr>
          <a:xfrm>
            <a:off x="413480" y="1926353"/>
            <a:ext cx="6573167" cy="1352739"/>
          </a:xfrm>
          <a:prstGeom prst="rect">
            <a:avLst/>
          </a:prstGeom>
        </p:spPr>
      </p:pic>
      <p:pic>
        <p:nvPicPr>
          <p:cNvPr id="10" name="Immagine 9">
            <a:extLst>
              <a:ext uri="{FF2B5EF4-FFF2-40B4-BE49-F238E27FC236}">
                <a16:creationId xmlns:a16="http://schemas.microsoft.com/office/drawing/2014/main" id="{FF31F0C7-9225-53BB-9266-1FB8A3D19752}"/>
              </a:ext>
            </a:extLst>
          </p:cNvPr>
          <p:cNvPicPr>
            <a:picLocks noChangeAspect="1"/>
          </p:cNvPicPr>
          <p:nvPr/>
        </p:nvPicPr>
        <p:blipFill>
          <a:blip r:embed="rId6"/>
          <a:stretch>
            <a:fillRect/>
          </a:stretch>
        </p:blipFill>
        <p:spPr>
          <a:xfrm>
            <a:off x="7946409" y="3949546"/>
            <a:ext cx="3199111" cy="1303869"/>
          </a:xfrm>
          <a:prstGeom prst="rect">
            <a:avLst/>
          </a:prstGeom>
        </p:spPr>
      </p:pic>
      <p:pic>
        <p:nvPicPr>
          <p:cNvPr id="19" name="Immagine 18">
            <a:extLst>
              <a:ext uri="{FF2B5EF4-FFF2-40B4-BE49-F238E27FC236}">
                <a16:creationId xmlns:a16="http://schemas.microsoft.com/office/drawing/2014/main" id="{B564D0C7-40C8-65D5-8FE0-112F100DA783}"/>
              </a:ext>
            </a:extLst>
          </p:cNvPr>
          <p:cNvPicPr>
            <a:picLocks noChangeAspect="1"/>
          </p:cNvPicPr>
          <p:nvPr/>
        </p:nvPicPr>
        <p:blipFill>
          <a:blip r:embed="rId7"/>
          <a:stretch>
            <a:fillRect/>
          </a:stretch>
        </p:blipFill>
        <p:spPr>
          <a:xfrm>
            <a:off x="7370387" y="1618707"/>
            <a:ext cx="4156133" cy="1892975"/>
          </a:xfrm>
          <a:prstGeom prst="rect">
            <a:avLst/>
          </a:prstGeom>
          <a:ln>
            <a:solidFill>
              <a:schemeClr val="tx1"/>
            </a:solidFill>
          </a:ln>
        </p:spPr>
      </p:pic>
    </p:spTree>
    <p:extLst>
      <p:ext uri="{BB962C8B-B14F-4D97-AF65-F5344CB8AC3E}">
        <p14:creationId xmlns:p14="http://schemas.microsoft.com/office/powerpoint/2010/main" val="289478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rmAutofit/>
          </a:bodyPr>
          <a:lstStyle/>
          <a:p>
            <a:r>
              <a:rPr lang="en-US" dirty="0"/>
              <a:t>Time domain: Hidden Markov Models</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13</a:t>
            </a:fld>
            <a:endParaRPr lang="en-US"/>
          </a:p>
        </p:txBody>
      </p:sp>
      <p:pic>
        <p:nvPicPr>
          <p:cNvPr id="8" name="Immagine 7">
            <a:extLst>
              <a:ext uri="{FF2B5EF4-FFF2-40B4-BE49-F238E27FC236}">
                <a16:creationId xmlns:a16="http://schemas.microsoft.com/office/drawing/2014/main" id="{B4C380FC-5507-0DA7-CA3E-24271F008057}"/>
              </a:ext>
            </a:extLst>
          </p:cNvPr>
          <p:cNvPicPr>
            <a:picLocks noChangeAspect="1"/>
          </p:cNvPicPr>
          <p:nvPr/>
        </p:nvPicPr>
        <p:blipFill>
          <a:blip r:embed="rId3"/>
          <a:stretch>
            <a:fillRect/>
          </a:stretch>
        </p:blipFill>
        <p:spPr>
          <a:xfrm>
            <a:off x="413480" y="1530079"/>
            <a:ext cx="6591871" cy="396274"/>
          </a:xfrm>
          <a:prstGeom prst="rect">
            <a:avLst/>
          </a:prstGeom>
        </p:spPr>
      </p:pic>
      <p:sp>
        <p:nvSpPr>
          <p:cNvPr id="16" name="Rettangolo 15">
            <a:extLst>
              <a:ext uri="{FF2B5EF4-FFF2-40B4-BE49-F238E27FC236}">
                <a16:creationId xmlns:a16="http://schemas.microsoft.com/office/drawing/2014/main" id="{9D69DE7D-1B3A-D35A-7023-A73B2AACCC67}"/>
              </a:ext>
            </a:extLst>
          </p:cNvPr>
          <p:cNvSpPr/>
          <p:nvPr/>
        </p:nvSpPr>
        <p:spPr>
          <a:xfrm>
            <a:off x="5324475" y="2114550"/>
            <a:ext cx="173355" cy="2057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BDEC8F6E-7512-BD34-A5B2-9725B616213D}"/>
              </a:ext>
            </a:extLst>
          </p:cNvPr>
          <p:cNvSpPr txBox="1"/>
          <p:nvPr/>
        </p:nvSpPr>
        <p:spPr>
          <a:xfrm>
            <a:off x="413480" y="5516181"/>
            <a:ext cx="10330180" cy="738664"/>
          </a:xfrm>
          <a:prstGeom prst="rect">
            <a:avLst/>
          </a:prstGeom>
          <a:noFill/>
        </p:spPr>
        <p:txBody>
          <a:bodyPr wrap="square">
            <a:spAutoFit/>
          </a:bodyPr>
          <a:lstStyle/>
          <a:p>
            <a:pPr algn="l"/>
            <a:r>
              <a:rPr lang="en-GB" sz="1400" b="1" i="0" u="none" strike="noStrike" baseline="0" dirty="0">
                <a:solidFill>
                  <a:schemeClr val="tx1">
                    <a:lumMod val="85000"/>
                    <a:lumOff val="15000"/>
                  </a:schemeClr>
                </a:solidFill>
                <a:latin typeface="+mj-lt"/>
              </a:rPr>
              <a:t>Background</a:t>
            </a:r>
          </a:p>
          <a:p>
            <a:pPr algn="l"/>
            <a:r>
              <a:rPr lang="en-US" sz="1400" b="0" i="0" u="none" strike="noStrike" baseline="0" dirty="0">
                <a:solidFill>
                  <a:schemeClr val="tx1">
                    <a:lumMod val="85000"/>
                    <a:lumOff val="15000"/>
                  </a:schemeClr>
                </a:solidFill>
                <a:latin typeface="+mj-lt"/>
              </a:rPr>
              <a:t>The database used was from the American Heart Association (AHA) ventricular arrhythmia database. It consists of 80 1/2-h 2-channel ECG recordings which have been sampled at a frequency of 250 Hz.</a:t>
            </a:r>
            <a:endParaRPr lang="en-GB" sz="1400" dirty="0">
              <a:solidFill>
                <a:schemeClr val="tx1">
                  <a:lumMod val="85000"/>
                  <a:lumOff val="15000"/>
                </a:schemeClr>
              </a:solidFill>
              <a:latin typeface="+mj-lt"/>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1650652-C93A-33D1-F019-9897F964BAA0}"/>
                  </a:ext>
                </a:extLst>
              </p:cNvPr>
              <p:cNvSpPr txBox="1"/>
              <p:nvPr/>
            </p:nvSpPr>
            <p:spPr>
              <a:xfrm>
                <a:off x="413480" y="3443529"/>
                <a:ext cx="7371157" cy="2031325"/>
              </a:xfrm>
              <a:prstGeom prst="rect">
                <a:avLst/>
              </a:prstGeom>
              <a:noFill/>
            </p:spPr>
            <p:txBody>
              <a:bodyPr wrap="square">
                <a:spAutoFit/>
              </a:bodyPr>
              <a:lstStyle/>
              <a:p>
                <a:pPr algn="l"/>
                <a:r>
                  <a:rPr lang="en-GB" sz="1400" b="1" i="0" u="none" strike="noStrike" baseline="0" dirty="0">
                    <a:solidFill>
                      <a:schemeClr val="tx1"/>
                    </a:solidFill>
                    <a:latin typeface="+mj-lt"/>
                  </a:rPr>
                  <a:t>Method presentation</a:t>
                </a:r>
              </a:p>
              <a:p>
                <a:pPr algn="l"/>
                <a:r>
                  <a:rPr lang="en-US" sz="1400" i="0" u="none" strike="noStrike" baseline="0" dirty="0">
                    <a:solidFill>
                      <a:schemeClr val="tx1"/>
                    </a:solidFill>
                    <a:latin typeface="+mj-lt"/>
                  </a:rPr>
                  <a:t>This approach combines both statistical</a:t>
                </a:r>
                <a:r>
                  <a:rPr lang="en-US" sz="1400" i="0" u="none" strike="noStrike" dirty="0">
                    <a:solidFill>
                      <a:schemeClr val="tx1"/>
                    </a:solidFill>
                    <a:latin typeface="+mj-lt"/>
                  </a:rPr>
                  <a:t> </a:t>
                </a:r>
                <a:r>
                  <a:rPr lang="en-US" sz="1400" i="0" u="none" strike="noStrike" baseline="0" dirty="0">
                    <a:solidFill>
                      <a:schemeClr val="tx1"/>
                    </a:solidFill>
                    <a:latin typeface="+mj-lt"/>
                  </a:rPr>
                  <a:t>and structural knowledge of the ECG into a signal model. The model parameters are</a:t>
                </a:r>
                <a:r>
                  <a:rPr lang="en-US" sz="1400" i="0" u="none" strike="noStrike" dirty="0">
                    <a:solidFill>
                      <a:schemeClr val="tx1"/>
                    </a:solidFill>
                    <a:latin typeface="+mj-lt"/>
                  </a:rPr>
                  <a:t> </a:t>
                </a:r>
                <a:r>
                  <a:rPr lang="en-US" sz="1400" i="0" u="none" strike="noStrike" baseline="0" dirty="0">
                    <a:solidFill>
                      <a:schemeClr val="tx1"/>
                    </a:solidFill>
                    <a:latin typeface="+mj-lt"/>
                  </a:rPr>
                  <a:t>obtained from a maximum likelihood re-estimation algorithm.</a:t>
                </a:r>
                <a14:m>
                  <m:oMath xmlns:m="http://schemas.openxmlformats.org/officeDocument/2006/math">
                    <m:r>
                      <a:rPr lang="it-IT" sz="1400" b="1" i="1" u="none" strike="noStrike" baseline="0" dirty="0" smtClean="0">
                        <a:solidFill>
                          <a:schemeClr val="tx1"/>
                        </a:solidFill>
                        <a:latin typeface="Cambria Math" panose="02040503050406030204" pitchFamily="18" charset="0"/>
                      </a:rPr>
                      <m:t> </m:t>
                    </m:r>
                  </m:oMath>
                </a14:m>
                <a:endParaRPr lang="en-US" sz="1400" i="0" u="none" strike="noStrike" baseline="0" dirty="0">
                  <a:solidFill>
                    <a:schemeClr val="tx1"/>
                  </a:solidFill>
                  <a:latin typeface="+mj-lt"/>
                </a:endParaRPr>
              </a:p>
              <a:p>
                <a:pPr algn="l"/>
                <a:endParaRPr lang="en-US" sz="1400" i="0" u="none" strike="noStrike" baseline="0" dirty="0">
                  <a:solidFill>
                    <a:schemeClr val="tx1"/>
                  </a:solidFill>
                  <a:latin typeface="+mj-lt"/>
                </a:endParaRPr>
              </a:p>
              <a:p>
                <a:pPr algn="l"/>
                <a:r>
                  <a:rPr lang="en-US" sz="1400" i="0" u="none" strike="noStrike" baseline="0" dirty="0">
                    <a:solidFill>
                      <a:schemeClr val="tx1"/>
                    </a:solidFill>
                    <a:latin typeface="+mj-lt"/>
                  </a:rPr>
                  <a:t>HMM works to characterize the ECG signal, with a probability density function (PDF). There is an underlying Markov chain that varies the PDF. </a:t>
                </a:r>
              </a:p>
              <a:p>
                <a:pPr algn="l"/>
                <a:r>
                  <a:rPr lang="en-US" sz="1400" i="0" u="none" strike="noStrike" baseline="0" dirty="0">
                    <a:solidFill>
                      <a:schemeClr val="tx1"/>
                    </a:solidFill>
                    <a:latin typeface="+mj-lt"/>
                  </a:rPr>
                  <a:t>The goal is for the beats to be accurately identified by their wavefront components; this would allow for complete arrhythmia analysis; each waveform is assumed to correspond with the Markov process.</a:t>
                </a:r>
              </a:p>
            </p:txBody>
          </p:sp>
        </mc:Choice>
        <mc:Fallback xmlns="">
          <p:sp>
            <p:nvSpPr>
              <p:cNvPr id="7" name="CasellaDiTesto 6">
                <a:extLst>
                  <a:ext uri="{FF2B5EF4-FFF2-40B4-BE49-F238E27FC236}">
                    <a16:creationId xmlns:a16="http://schemas.microsoft.com/office/drawing/2014/main" id="{11650652-C93A-33D1-F019-9897F964BAA0}"/>
                  </a:ext>
                </a:extLst>
              </p:cNvPr>
              <p:cNvSpPr txBox="1">
                <a:spLocks noRot="1" noChangeAspect="1" noMove="1" noResize="1" noEditPoints="1" noAdjustHandles="1" noChangeArrowheads="1" noChangeShapeType="1" noTextEdit="1"/>
              </p:cNvSpPr>
              <p:nvPr/>
            </p:nvSpPr>
            <p:spPr>
              <a:xfrm>
                <a:off x="413480" y="3443529"/>
                <a:ext cx="7371157" cy="2031325"/>
              </a:xfrm>
              <a:prstGeom prst="rect">
                <a:avLst/>
              </a:prstGeom>
              <a:blipFill>
                <a:blip r:embed="rId4"/>
                <a:stretch>
                  <a:fillRect l="-248" t="-601" b="-2102"/>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C99CD4F2-3573-F69F-294C-5CA31CE09A1A}"/>
              </a:ext>
            </a:extLst>
          </p:cNvPr>
          <p:cNvPicPr>
            <a:picLocks noChangeAspect="1"/>
          </p:cNvPicPr>
          <p:nvPr/>
        </p:nvPicPr>
        <p:blipFill>
          <a:blip r:embed="rId5"/>
          <a:stretch>
            <a:fillRect/>
          </a:stretch>
        </p:blipFill>
        <p:spPr>
          <a:xfrm>
            <a:off x="413480" y="1926353"/>
            <a:ext cx="6573167" cy="1352739"/>
          </a:xfrm>
          <a:prstGeom prst="rect">
            <a:avLst/>
          </a:prstGeom>
        </p:spPr>
      </p:pic>
      <p:pic>
        <p:nvPicPr>
          <p:cNvPr id="10" name="Immagine 9">
            <a:extLst>
              <a:ext uri="{FF2B5EF4-FFF2-40B4-BE49-F238E27FC236}">
                <a16:creationId xmlns:a16="http://schemas.microsoft.com/office/drawing/2014/main" id="{FF31F0C7-9225-53BB-9266-1FB8A3D19752}"/>
              </a:ext>
            </a:extLst>
          </p:cNvPr>
          <p:cNvPicPr>
            <a:picLocks noChangeAspect="1"/>
          </p:cNvPicPr>
          <p:nvPr/>
        </p:nvPicPr>
        <p:blipFill>
          <a:blip r:embed="rId6"/>
          <a:stretch>
            <a:fillRect/>
          </a:stretch>
        </p:blipFill>
        <p:spPr>
          <a:xfrm>
            <a:off x="7946409" y="3949546"/>
            <a:ext cx="3199111" cy="1303869"/>
          </a:xfrm>
          <a:prstGeom prst="rect">
            <a:avLst/>
          </a:prstGeom>
        </p:spPr>
      </p:pic>
      <p:pic>
        <p:nvPicPr>
          <p:cNvPr id="19" name="Immagine 18">
            <a:extLst>
              <a:ext uri="{FF2B5EF4-FFF2-40B4-BE49-F238E27FC236}">
                <a16:creationId xmlns:a16="http://schemas.microsoft.com/office/drawing/2014/main" id="{B564D0C7-40C8-65D5-8FE0-112F100DA783}"/>
              </a:ext>
            </a:extLst>
          </p:cNvPr>
          <p:cNvPicPr>
            <a:picLocks noChangeAspect="1"/>
          </p:cNvPicPr>
          <p:nvPr/>
        </p:nvPicPr>
        <p:blipFill>
          <a:blip r:embed="rId7"/>
          <a:stretch>
            <a:fillRect/>
          </a:stretch>
        </p:blipFill>
        <p:spPr>
          <a:xfrm>
            <a:off x="7370387" y="1618707"/>
            <a:ext cx="4156133" cy="1892975"/>
          </a:xfrm>
          <a:prstGeom prst="rect">
            <a:avLst/>
          </a:prstGeom>
          <a:ln>
            <a:solidFill>
              <a:schemeClr val="tx1"/>
            </a:solidFill>
          </a:ln>
        </p:spPr>
      </p:pic>
    </p:spTree>
    <p:extLst>
      <p:ext uri="{BB962C8B-B14F-4D97-AF65-F5344CB8AC3E}">
        <p14:creationId xmlns:p14="http://schemas.microsoft.com/office/powerpoint/2010/main" val="268934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rmAutofit/>
          </a:bodyPr>
          <a:lstStyle/>
          <a:p>
            <a:r>
              <a:rPr lang="en-US" dirty="0"/>
              <a:t>Frequency domain: Hilbert transform</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14</a:t>
            </a:fld>
            <a:endParaRPr lang="en-US"/>
          </a:p>
        </p:txBody>
      </p:sp>
      <p:pic>
        <p:nvPicPr>
          <p:cNvPr id="8" name="Immagine 7">
            <a:extLst>
              <a:ext uri="{FF2B5EF4-FFF2-40B4-BE49-F238E27FC236}">
                <a16:creationId xmlns:a16="http://schemas.microsoft.com/office/drawing/2014/main" id="{B4C380FC-5507-0DA7-CA3E-24271F008057}"/>
              </a:ext>
            </a:extLst>
          </p:cNvPr>
          <p:cNvPicPr>
            <a:picLocks noChangeAspect="1"/>
          </p:cNvPicPr>
          <p:nvPr/>
        </p:nvPicPr>
        <p:blipFill>
          <a:blip r:embed="rId3"/>
          <a:stretch>
            <a:fillRect/>
          </a:stretch>
        </p:blipFill>
        <p:spPr>
          <a:xfrm>
            <a:off x="413480" y="1530079"/>
            <a:ext cx="6591871" cy="396274"/>
          </a:xfrm>
          <a:prstGeom prst="rect">
            <a:avLst/>
          </a:prstGeom>
        </p:spPr>
      </p:pic>
      <p:sp>
        <p:nvSpPr>
          <p:cNvPr id="16" name="Rettangolo 15">
            <a:extLst>
              <a:ext uri="{FF2B5EF4-FFF2-40B4-BE49-F238E27FC236}">
                <a16:creationId xmlns:a16="http://schemas.microsoft.com/office/drawing/2014/main" id="{9D69DE7D-1B3A-D35A-7023-A73B2AACCC67}"/>
              </a:ext>
            </a:extLst>
          </p:cNvPr>
          <p:cNvSpPr/>
          <p:nvPr/>
        </p:nvSpPr>
        <p:spPr>
          <a:xfrm>
            <a:off x="5324475" y="2114550"/>
            <a:ext cx="173355" cy="2057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BDEC8F6E-7512-BD34-A5B2-9725B616213D}"/>
              </a:ext>
            </a:extLst>
          </p:cNvPr>
          <p:cNvSpPr txBox="1"/>
          <p:nvPr/>
        </p:nvSpPr>
        <p:spPr>
          <a:xfrm>
            <a:off x="413480" y="5516181"/>
            <a:ext cx="10330180" cy="738664"/>
          </a:xfrm>
          <a:prstGeom prst="rect">
            <a:avLst/>
          </a:prstGeom>
          <a:noFill/>
        </p:spPr>
        <p:txBody>
          <a:bodyPr wrap="square">
            <a:spAutoFit/>
          </a:bodyPr>
          <a:lstStyle/>
          <a:p>
            <a:pPr algn="l"/>
            <a:r>
              <a:rPr lang="en-GB" sz="1400" b="1" i="0" u="none" strike="noStrike" baseline="0" dirty="0">
                <a:solidFill>
                  <a:schemeClr val="tx1">
                    <a:lumMod val="85000"/>
                    <a:lumOff val="15000"/>
                  </a:schemeClr>
                </a:solidFill>
                <a:latin typeface="+mj-lt"/>
              </a:rPr>
              <a:t>Background</a:t>
            </a:r>
          </a:p>
          <a:p>
            <a:pPr algn="l"/>
            <a:r>
              <a:rPr lang="en-US" sz="1400" b="0" i="0" u="none" strike="noStrike" baseline="0" dirty="0">
                <a:solidFill>
                  <a:schemeClr val="tx1">
                    <a:lumMod val="85000"/>
                    <a:lumOff val="15000"/>
                  </a:schemeClr>
                </a:solidFill>
                <a:latin typeface="+mj-lt"/>
              </a:rPr>
              <a:t>The dataset used in this study was from the MIT/BIH arrhythmia database. The database consisted of ECG signals recording from the modified limb lead II, as well as the modified leads V5 and V1.</a:t>
            </a:r>
            <a:endParaRPr lang="en-GB" sz="1400" dirty="0">
              <a:solidFill>
                <a:schemeClr val="tx1">
                  <a:lumMod val="85000"/>
                  <a:lumOff val="15000"/>
                </a:schemeClr>
              </a:solidFill>
              <a:latin typeface="+mj-lt"/>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1650652-C93A-33D1-F019-9897F964BAA0}"/>
                  </a:ext>
                </a:extLst>
              </p:cNvPr>
              <p:cNvSpPr txBox="1"/>
              <p:nvPr/>
            </p:nvSpPr>
            <p:spPr>
              <a:xfrm>
                <a:off x="413480" y="2803868"/>
                <a:ext cx="6810280" cy="2711576"/>
              </a:xfrm>
              <a:prstGeom prst="rect">
                <a:avLst/>
              </a:prstGeom>
              <a:noFill/>
            </p:spPr>
            <p:txBody>
              <a:bodyPr wrap="square">
                <a:spAutoFit/>
              </a:bodyPr>
              <a:lstStyle/>
              <a:p>
                <a:pPr algn="l"/>
                <a:r>
                  <a:rPr lang="en-GB" sz="1400" b="1" i="0" u="none" strike="noStrike" baseline="0" dirty="0">
                    <a:solidFill>
                      <a:schemeClr val="tx1"/>
                    </a:solidFill>
                    <a:latin typeface="+mj-lt"/>
                  </a:rPr>
                  <a:t>Method presentation</a:t>
                </a:r>
              </a:p>
              <a:p>
                <a:r>
                  <a:rPr lang="en-US" sz="1400" dirty="0">
                    <a:latin typeface="+mj-lt"/>
                  </a:rPr>
                  <a:t>The Hilbert Transform (HT) is defined by the following:</a:t>
                </a:r>
              </a:p>
              <a:p>
                <a:pPr/>
                <a14:m>
                  <m:oMathPara xmlns:m="http://schemas.openxmlformats.org/officeDocument/2006/math">
                    <m:oMathParaPr>
                      <m:jc m:val="centerGroup"/>
                    </m:oMathParaPr>
                    <m:oMath xmlns:m="http://schemas.openxmlformats.org/officeDocument/2006/math">
                      <m:acc>
                        <m:accPr>
                          <m:chr m:val="̂"/>
                          <m:ctrlPr>
                            <a:rPr lang="it-IT" sz="1400" b="0" i="1" smtClean="0">
                              <a:latin typeface="Cambria Math" panose="02040503050406030204" pitchFamily="18" charset="0"/>
                            </a:rPr>
                          </m:ctrlPr>
                        </m:accPr>
                        <m:e>
                          <m:r>
                            <a:rPr lang="it-IT" sz="1400" b="0" i="1" smtClean="0">
                              <a:latin typeface="Cambria Math" panose="02040503050406030204" pitchFamily="18" charset="0"/>
                            </a:rPr>
                            <m:t>𝑥</m:t>
                          </m:r>
                        </m:e>
                      </m:acc>
                      <m:d>
                        <m:dPr>
                          <m:ctrlPr>
                            <a:rPr lang="it-IT" sz="1400" b="1" i="1" u="none" strike="noStrike" baseline="0" dirty="0" smtClean="0">
                              <a:solidFill>
                                <a:schemeClr val="tx1"/>
                              </a:solidFill>
                              <a:latin typeface="Cambria Math" panose="02040503050406030204" pitchFamily="18" charset="0"/>
                            </a:rPr>
                          </m:ctrlPr>
                        </m:dPr>
                        <m:e>
                          <m:r>
                            <a:rPr lang="it-IT" sz="1400" b="1" i="0" u="none" strike="noStrike" baseline="0" dirty="0" smtClean="0">
                              <a:solidFill>
                                <a:schemeClr val="tx1"/>
                              </a:solidFill>
                              <a:latin typeface="Cambria Math" panose="02040503050406030204" pitchFamily="18" charset="0"/>
                            </a:rPr>
                            <m:t>𝐭</m:t>
                          </m:r>
                        </m:e>
                      </m:d>
                      <m:r>
                        <a:rPr lang="it-IT" sz="1400" b="1" i="0" u="none" strike="noStrike" baseline="0" dirty="0" smtClean="0">
                          <a:solidFill>
                            <a:schemeClr val="tx1"/>
                          </a:solidFill>
                          <a:latin typeface="Cambria Math" panose="02040503050406030204" pitchFamily="18" charset="0"/>
                        </a:rPr>
                        <m:t>=</m:t>
                      </m:r>
                      <m:f>
                        <m:fPr>
                          <m:ctrlPr>
                            <a:rPr lang="it-IT" sz="1400" b="1" i="1" u="none" strike="noStrike" baseline="0" dirty="0" smtClean="0">
                              <a:solidFill>
                                <a:schemeClr val="tx1"/>
                              </a:solidFill>
                              <a:latin typeface="Cambria Math" panose="02040503050406030204" pitchFamily="18" charset="0"/>
                            </a:rPr>
                          </m:ctrlPr>
                        </m:fPr>
                        <m:num>
                          <m:r>
                            <a:rPr lang="it-IT" sz="1400" b="1" i="0" u="none" strike="noStrike" baseline="0" dirty="0" smtClean="0">
                              <a:solidFill>
                                <a:schemeClr val="tx1"/>
                              </a:solidFill>
                              <a:latin typeface="Cambria Math" panose="02040503050406030204" pitchFamily="18" charset="0"/>
                            </a:rPr>
                            <m:t>𝟏</m:t>
                          </m:r>
                        </m:num>
                        <m:den>
                          <m:r>
                            <a:rPr lang="it-IT" sz="1400" b="1" i="1" u="none" strike="noStrike" baseline="0" dirty="0" smtClean="0">
                              <a:solidFill>
                                <a:schemeClr val="tx1"/>
                              </a:solidFill>
                              <a:latin typeface="Cambria Math" panose="02040503050406030204" pitchFamily="18" charset="0"/>
                            </a:rPr>
                            <m:t>𝝅</m:t>
                          </m:r>
                        </m:den>
                      </m:f>
                      <m:nary>
                        <m:naryPr>
                          <m:ctrlPr>
                            <a:rPr lang="it-IT" sz="1400" b="1" i="1" u="none" strike="noStrike" baseline="0" dirty="0" smtClean="0">
                              <a:solidFill>
                                <a:schemeClr val="tx1"/>
                              </a:solidFill>
                              <a:latin typeface="Cambria Math" panose="02040503050406030204" pitchFamily="18" charset="0"/>
                            </a:rPr>
                          </m:ctrlPr>
                        </m:naryPr>
                        <m:sub>
                          <m:r>
                            <m:rPr>
                              <m:brk m:alnAt="23"/>
                            </m:rPr>
                            <a:rPr lang="it-IT" sz="1400" b="1" i="1" u="none" strike="noStrike" baseline="0" dirty="0" smtClean="0">
                              <a:solidFill>
                                <a:schemeClr val="tx1"/>
                              </a:solidFill>
                              <a:latin typeface="Cambria Math" panose="02040503050406030204" pitchFamily="18" charset="0"/>
                            </a:rPr>
                            <m:t>−</m:t>
                          </m:r>
                          <m:r>
                            <a:rPr lang="it-IT" sz="1400" b="1" i="1" u="none" strike="noStrike" baseline="0" dirty="0" smtClean="0">
                              <a:solidFill>
                                <a:schemeClr val="tx1"/>
                              </a:solidFill>
                              <a:latin typeface="Cambria Math" panose="02040503050406030204" pitchFamily="18" charset="0"/>
                              <a:ea typeface="Cambria Math" panose="02040503050406030204" pitchFamily="18" charset="0"/>
                            </a:rPr>
                            <m:t>∞</m:t>
                          </m:r>
                        </m:sub>
                        <m:sup>
                          <m:r>
                            <a:rPr lang="it-IT" sz="1400" b="1" i="1" u="none" strike="noStrike" baseline="0" dirty="0" smtClean="0">
                              <a:solidFill>
                                <a:schemeClr val="tx1"/>
                              </a:solidFill>
                              <a:latin typeface="Cambria Math" panose="02040503050406030204" pitchFamily="18" charset="0"/>
                              <a:ea typeface="Cambria Math" panose="02040503050406030204" pitchFamily="18" charset="0"/>
                            </a:rPr>
                            <m:t>∞</m:t>
                          </m:r>
                        </m:sup>
                        <m:e>
                          <m:r>
                            <a:rPr lang="it-IT" sz="1400" b="1" i="1" u="none" strike="noStrike" baseline="0" dirty="0" smtClean="0">
                              <a:solidFill>
                                <a:schemeClr val="tx1"/>
                              </a:solidFill>
                              <a:latin typeface="Cambria Math" panose="02040503050406030204" pitchFamily="18" charset="0"/>
                            </a:rPr>
                            <m:t>𝒙</m:t>
                          </m:r>
                          <m:d>
                            <m:dPr>
                              <m:ctrlPr>
                                <a:rPr lang="it-IT" sz="1400" b="1" i="1" u="none" strike="noStrike" baseline="0" dirty="0" smtClean="0">
                                  <a:solidFill>
                                    <a:schemeClr val="tx1"/>
                                  </a:solidFill>
                                  <a:latin typeface="Cambria Math" panose="02040503050406030204" pitchFamily="18" charset="0"/>
                                </a:rPr>
                              </m:ctrlPr>
                            </m:dPr>
                            <m:e>
                              <m:r>
                                <a:rPr lang="it-IT" sz="1400" b="1" i="0" u="none" strike="noStrike" baseline="0" dirty="0" smtClean="0">
                                  <a:solidFill>
                                    <a:schemeClr val="tx1"/>
                                  </a:solidFill>
                                  <a:latin typeface="Cambria Math" panose="02040503050406030204" pitchFamily="18" charset="0"/>
                                </a:rPr>
                                <m:t>𝚪</m:t>
                              </m:r>
                            </m:e>
                          </m:d>
                          <m:f>
                            <m:fPr>
                              <m:ctrlPr>
                                <a:rPr lang="it-IT" sz="1400" b="1" i="1" u="none" strike="noStrike" baseline="0" dirty="0" smtClean="0">
                                  <a:solidFill>
                                    <a:schemeClr val="tx1"/>
                                  </a:solidFill>
                                  <a:latin typeface="Cambria Math" panose="02040503050406030204" pitchFamily="18" charset="0"/>
                                </a:rPr>
                              </m:ctrlPr>
                            </m:fPr>
                            <m:num>
                              <m:r>
                                <a:rPr lang="it-IT" sz="1400" b="1" i="1" u="none" strike="noStrike" baseline="0" dirty="0" smtClean="0">
                                  <a:solidFill>
                                    <a:schemeClr val="tx1"/>
                                  </a:solidFill>
                                  <a:latin typeface="Cambria Math" panose="02040503050406030204" pitchFamily="18" charset="0"/>
                                </a:rPr>
                                <m:t>𝟏</m:t>
                              </m:r>
                            </m:num>
                            <m:den>
                              <m:r>
                                <a:rPr lang="it-IT" sz="1400" b="1" i="1" u="none" strike="noStrike" baseline="0" dirty="0" smtClean="0">
                                  <a:solidFill>
                                    <a:schemeClr val="tx1"/>
                                  </a:solidFill>
                                  <a:latin typeface="Cambria Math" panose="02040503050406030204" pitchFamily="18" charset="0"/>
                                </a:rPr>
                                <m:t>𝒕</m:t>
                              </m:r>
                              <m:r>
                                <a:rPr lang="it-IT" sz="1400" b="1" i="1" u="none" strike="noStrike" baseline="0" dirty="0" smtClean="0">
                                  <a:solidFill>
                                    <a:schemeClr val="tx1"/>
                                  </a:solidFill>
                                  <a:latin typeface="Cambria Math" panose="02040503050406030204" pitchFamily="18" charset="0"/>
                                </a:rPr>
                                <m:t>−</m:t>
                              </m:r>
                              <m:r>
                                <a:rPr lang="it-IT" sz="1400" b="1" i="0" u="none" strike="noStrike" baseline="0" dirty="0" smtClean="0">
                                  <a:solidFill>
                                    <a:schemeClr val="tx1"/>
                                  </a:solidFill>
                                  <a:latin typeface="Cambria Math" panose="02040503050406030204" pitchFamily="18" charset="0"/>
                                </a:rPr>
                                <m:t>𝚪</m:t>
                              </m:r>
                            </m:den>
                          </m:f>
                          <m:r>
                            <a:rPr lang="it-IT" sz="1400" b="1" i="1" u="none" strike="noStrike" baseline="0" dirty="0" smtClean="0">
                              <a:solidFill>
                                <a:schemeClr val="tx1"/>
                              </a:solidFill>
                              <a:latin typeface="Cambria Math" panose="02040503050406030204" pitchFamily="18" charset="0"/>
                            </a:rPr>
                            <m:t>𝒅</m:t>
                          </m:r>
                          <m:r>
                            <a:rPr lang="it-IT" sz="1400" b="1" i="0" u="none" strike="noStrike" baseline="0" dirty="0" smtClean="0">
                              <a:solidFill>
                                <a:schemeClr val="tx1"/>
                              </a:solidFill>
                              <a:latin typeface="Cambria Math" panose="02040503050406030204" pitchFamily="18" charset="0"/>
                            </a:rPr>
                            <m:t>𝚪</m:t>
                          </m:r>
                        </m:e>
                      </m:nary>
                    </m:oMath>
                  </m:oMathPara>
                </a14:m>
                <a:endParaRPr lang="en-US" sz="1400" dirty="0">
                  <a:latin typeface="+mj-lt"/>
                </a:endParaRPr>
              </a:p>
              <a:p>
                <a:endParaRPr lang="en-US" sz="1400" dirty="0">
                  <a:latin typeface="+mj-lt"/>
                </a:endParaRPr>
              </a:p>
              <a:p>
                <a:r>
                  <a:rPr lang="en-US" sz="1400" dirty="0">
                    <a:latin typeface="+mj-lt"/>
                  </a:rPr>
                  <a:t>The HT is an odd function, meaning that it crosses zero whenever there is a point of inflection in the original signal. Furthermore, if a zero-cross occurs between consecutive positive and negative points of inflection in the original signal, it will present as a peak in the HT.</a:t>
                </a:r>
              </a:p>
              <a:p>
                <a:endParaRPr lang="en-US" sz="1400" dirty="0">
                  <a:latin typeface="+mj-lt"/>
                </a:endParaRPr>
              </a:p>
              <a:p>
                <a:r>
                  <a:rPr lang="en-US" sz="1400" dirty="0">
                    <a:latin typeface="+mj-lt"/>
                  </a:rPr>
                  <a:t>These properties can be used to formulate a robust method of QRS detection from</a:t>
                </a:r>
              </a:p>
              <a:p>
                <a:r>
                  <a:rPr lang="en-US" sz="1400" dirty="0">
                    <a:latin typeface="+mj-lt"/>
                  </a:rPr>
                  <a:t>the ECG signal .</a:t>
                </a:r>
                <a:endParaRPr lang="en-US" sz="1400" i="0" u="none" strike="noStrike" baseline="0" dirty="0">
                  <a:solidFill>
                    <a:schemeClr val="tx1"/>
                  </a:solidFill>
                  <a:latin typeface="+mj-lt"/>
                </a:endParaRPr>
              </a:p>
            </p:txBody>
          </p:sp>
        </mc:Choice>
        <mc:Fallback xmlns="">
          <p:sp>
            <p:nvSpPr>
              <p:cNvPr id="7" name="CasellaDiTesto 6">
                <a:extLst>
                  <a:ext uri="{FF2B5EF4-FFF2-40B4-BE49-F238E27FC236}">
                    <a16:creationId xmlns:a16="http://schemas.microsoft.com/office/drawing/2014/main" id="{11650652-C93A-33D1-F019-9897F964BAA0}"/>
                  </a:ext>
                </a:extLst>
              </p:cNvPr>
              <p:cNvSpPr txBox="1">
                <a:spLocks noRot="1" noChangeAspect="1" noMove="1" noResize="1" noEditPoints="1" noAdjustHandles="1" noChangeArrowheads="1" noChangeShapeType="1" noTextEdit="1"/>
              </p:cNvSpPr>
              <p:nvPr/>
            </p:nvSpPr>
            <p:spPr>
              <a:xfrm>
                <a:off x="413480" y="2803868"/>
                <a:ext cx="6810280" cy="2711576"/>
              </a:xfrm>
              <a:prstGeom prst="rect">
                <a:avLst/>
              </a:prstGeom>
              <a:blipFill>
                <a:blip r:embed="rId4"/>
                <a:stretch>
                  <a:fillRect l="-269" t="-15506" b="-1348"/>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8063F341-F215-FFE1-C71E-A98CFC8DEAE1}"/>
              </a:ext>
            </a:extLst>
          </p:cNvPr>
          <p:cNvPicPr>
            <a:picLocks noChangeAspect="1"/>
          </p:cNvPicPr>
          <p:nvPr/>
        </p:nvPicPr>
        <p:blipFill>
          <a:blip r:embed="rId5"/>
          <a:stretch>
            <a:fillRect/>
          </a:stretch>
        </p:blipFill>
        <p:spPr>
          <a:xfrm>
            <a:off x="413480" y="1972578"/>
            <a:ext cx="6810280" cy="725767"/>
          </a:xfrm>
          <a:prstGeom prst="rect">
            <a:avLst/>
          </a:prstGeom>
        </p:spPr>
      </p:pic>
      <p:sp>
        <p:nvSpPr>
          <p:cNvPr id="9" name="Rettangolo 8">
            <a:extLst>
              <a:ext uri="{FF2B5EF4-FFF2-40B4-BE49-F238E27FC236}">
                <a16:creationId xmlns:a16="http://schemas.microsoft.com/office/drawing/2014/main" id="{13349137-5E8D-3D32-FC27-F782FC472727}"/>
              </a:ext>
            </a:extLst>
          </p:cNvPr>
          <p:cNvSpPr/>
          <p:nvPr/>
        </p:nvSpPr>
        <p:spPr>
          <a:xfrm>
            <a:off x="6248400" y="1972578"/>
            <a:ext cx="445772" cy="3030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Immagine 11">
            <a:extLst>
              <a:ext uri="{FF2B5EF4-FFF2-40B4-BE49-F238E27FC236}">
                <a16:creationId xmlns:a16="http://schemas.microsoft.com/office/drawing/2014/main" id="{4138B952-1D44-685A-6003-B471AD516A48}"/>
              </a:ext>
            </a:extLst>
          </p:cNvPr>
          <p:cNvPicPr>
            <a:picLocks noChangeAspect="1"/>
          </p:cNvPicPr>
          <p:nvPr/>
        </p:nvPicPr>
        <p:blipFill>
          <a:blip r:embed="rId6"/>
          <a:stretch>
            <a:fillRect/>
          </a:stretch>
        </p:blipFill>
        <p:spPr>
          <a:xfrm>
            <a:off x="7223760" y="1595273"/>
            <a:ext cx="4696493" cy="2866999"/>
          </a:xfrm>
          <a:prstGeom prst="rect">
            <a:avLst/>
          </a:prstGeom>
          <a:ln>
            <a:solidFill>
              <a:schemeClr val="tx1"/>
            </a:solidFill>
          </a:ln>
        </p:spPr>
      </p:pic>
    </p:spTree>
    <p:extLst>
      <p:ext uri="{BB962C8B-B14F-4D97-AF65-F5344CB8AC3E}">
        <p14:creationId xmlns:p14="http://schemas.microsoft.com/office/powerpoint/2010/main" val="2086507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Autofit/>
          </a:bodyPr>
          <a:lstStyle/>
          <a:p>
            <a:r>
              <a:rPr lang="en-US" sz="3600" dirty="0"/>
              <a:t>Frequency domain: Fourier transform</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15</a:t>
            </a:fld>
            <a:endParaRPr lang="en-US"/>
          </a:p>
        </p:txBody>
      </p:sp>
      <p:pic>
        <p:nvPicPr>
          <p:cNvPr id="8" name="Immagine 7">
            <a:extLst>
              <a:ext uri="{FF2B5EF4-FFF2-40B4-BE49-F238E27FC236}">
                <a16:creationId xmlns:a16="http://schemas.microsoft.com/office/drawing/2014/main" id="{B4C380FC-5507-0DA7-CA3E-24271F008057}"/>
              </a:ext>
            </a:extLst>
          </p:cNvPr>
          <p:cNvPicPr>
            <a:picLocks noChangeAspect="1"/>
          </p:cNvPicPr>
          <p:nvPr/>
        </p:nvPicPr>
        <p:blipFill>
          <a:blip r:embed="rId3"/>
          <a:stretch>
            <a:fillRect/>
          </a:stretch>
        </p:blipFill>
        <p:spPr>
          <a:xfrm>
            <a:off x="413480" y="1530079"/>
            <a:ext cx="6591871" cy="396274"/>
          </a:xfrm>
          <a:prstGeom prst="rect">
            <a:avLst/>
          </a:prstGeom>
        </p:spPr>
      </p:pic>
      <p:sp>
        <p:nvSpPr>
          <p:cNvPr id="16" name="Rettangolo 15">
            <a:extLst>
              <a:ext uri="{FF2B5EF4-FFF2-40B4-BE49-F238E27FC236}">
                <a16:creationId xmlns:a16="http://schemas.microsoft.com/office/drawing/2014/main" id="{9D69DE7D-1B3A-D35A-7023-A73B2AACCC67}"/>
              </a:ext>
            </a:extLst>
          </p:cNvPr>
          <p:cNvSpPr/>
          <p:nvPr/>
        </p:nvSpPr>
        <p:spPr>
          <a:xfrm>
            <a:off x="5324475" y="2114550"/>
            <a:ext cx="173355" cy="2057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1650652-C93A-33D1-F019-9897F964BAA0}"/>
                  </a:ext>
                </a:extLst>
              </p:cNvPr>
              <p:cNvSpPr txBox="1"/>
              <p:nvPr/>
            </p:nvSpPr>
            <p:spPr>
              <a:xfrm>
                <a:off x="413480" y="3055507"/>
                <a:ext cx="6810280" cy="1634358"/>
              </a:xfrm>
              <a:prstGeom prst="rect">
                <a:avLst/>
              </a:prstGeom>
              <a:noFill/>
            </p:spPr>
            <p:txBody>
              <a:bodyPr wrap="square">
                <a:spAutoFit/>
              </a:bodyPr>
              <a:lstStyle/>
              <a:p>
                <a:pPr algn="l"/>
                <a:r>
                  <a:rPr lang="en-GB" sz="1400" b="1" i="0" u="none" strike="noStrike" baseline="0" dirty="0">
                    <a:solidFill>
                      <a:schemeClr val="tx1"/>
                    </a:solidFill>
                    <a:latin typeface="+mj-lt"/>
                  </a:rPr>
                  <a:t>Method presentation</a:t>
                </a:r>
              </a:p>
              <a:p>
                <a:r>
                  <a:rPr lang="en-US" sz="1400" dirty="0">
                    <a:latin typeface="+mj-lt"/>
                  </a:rPr>
                  <a:t>The Fourier transform is defined by the following:</a:t>
                </a:r>
              </a:p>
              <a:p>
                <a:pPr/>
                <a14:m>
                  <m:oMathPara xmlns:m="http://schemas.openxmlformats.org/officeDocument/2006/math">
                    <m:oMathParaPr>
                      <m:jc m:val="centerGroup"/>
                    </m:oMathParaPr>
                    <m:oMath xmlns:m="http://schemas.openxmlformats.org/officeDocument/2006/math">
                      <m:r>
                        <a:rPr lang="it-IT" sz="1400" b="1" i="0" u="none" strike="noStrike" baseline="0" dirty="0" smtClean="0">
                          <a:solidFill>
                            <a:schemeClr val="tx1"/>
                          </a:solidFill>
                          <a:latin typeface="Cambria Math" panose="02040503050406030204" pitchFamily="18" charset="0"/>
                        </a:rPr>
                        <m:t>𝐅</m:t>
                      </m:r>
                      <m:d>
                        <m:dPr>
                          <m:ctrlPr>
                            <a:rPr lang="it-IT" sz="1400" b="1" i="1" u="none" strike="noStrike" baseline="0" dirty="0" smtClean="0">
                              <a:solidFill>
                                <a:schemeClr val="tx1"/>
                              </a:solidFill>
                              <a:latin typeface="Cambria Math" panose="02040503050406030204" pitchFamily="18" charset="0"/>
                            </a:rPr>
                          </m:ctrlPr>
                        </m:dPr>
                        <m:e>
                          <m:r>
                            <a:rPr lang="it-IT" sz="1400" b="1" i="1" u="none" strike="noStrike" baseline="0" dirty="0" smtClean="0">
                              <a:solidFill>
                                <a:schemeClr val="tx1"/>
                              </a:solidFill>
                              <a:latin typeface="Cambria Math" panose="02040503050406030204" pitchFamily="18" charset="0"/>
                            </a:rPr>
                            <m:t>𝝎</m:t>
                          </m:r>
                        </m:e>
                      </m:d>
                      <m:r>
                        <a:rPr lang="it-IT" sz="1400" b="1" i="0" u="none" strike="noStrike" baseline="0" dirty="0" smtClean="0">
                          <a:solidFill>
                            <a:schemeClr val="tx1"/>
                          </a:solidFill>
                          <a:latin typeface="Cambria Math" panose="02040503050406030204" pitchFamily="18" charset="0"/>
                        </a:rPr>
                        <m:t>=</m:t>
                      </m:r>
                      <m:nary>
                        <m:naryPr>
                          <m:ctrlPr>
                            <a:rPr lang="it-IT" sz="1400" b="1" i="1" u="none" strike="noStrike" baseline="0" dirty="0" smtClean="0">
                              <a:solidFill>
                                <a:schemeClr val="tx1"/>
                              </a:solidFill>
                              <a:latin typeface="Cambria Math" panose="02040503050406030204" pitchFamily="18" charset="0"/>
                            </a:rPr>
                          </m:ctrlPr>
                        </m:naryPr>
                        <m:sub>
                          <m:r>
                            <m:rPr>
                              <m:brk m:alnAt="23"/>
                            </m:rPr>
                            <a:rPr lang="it-IT" sz="1400" b="1" i="1" u="none" strike="noStrike" baseline="0" dirty="0" smtClean="0">
                              <a:solidFill>
                                <a:schemeClr val="tx1"/>
                              </a:solidFill>
                              <a:latin typeface="Cambria Math" panose="02040503050406030204" pitchFamily="18" charset="0"/>
                            </a:rPr>
                            <m:t>−</m:t>
                          </m:r>
                          <m:r>
                            <a:rPr lang="it-IT" sz="1400" b="1" i="1" u="none" strike="noStrike" baseline="0" dirty="0" smtClean="0">
                              <a:solidFill>
                                <a:schemeClr val="tx1"/>
                              </a:solidFill>
                              <a:latin typeface="Cambria Math" panose="02040503050406030204" pitchFamily="18" charset="0"/>
                              <a:ea typeface="Cambria Math" panose="02040503050406030204" pitchFamily="18" charset="0"/>
                            </a:rPr>
                            <m:t>∞</m:t>
                          </m:r>
                        </m:sub>
                        <m:sup>
                          <m:r>
                            <a:rPr lang="it-IT" sz="1400" b="1" i="1" u="none" strike="noStrike" baseline="0" dirty="0" smtClean="0">
                              <a:solidFill>
                                <a:schemeClr val="tx1"/>
                              </a:solidFill>
                              <a:latin typeface="Cambria Math" panose="02040503050406030204" pitchFamily="18" charset="0"/>
                              <a:ea typeface="Cambria Math" panose="02040503050406030204" pitchFamily="18" charset="0"/>
                            </a:rPr>
                            <m:t>∞</m:t>
                          </m:r>
                        </m:sup>
                        <m:e>
                          <m:r>
                            <a:rPr lang="it-IT" sz="1400" b="1" i="1" u="none" strike="noStrike" baseline="0" dirty="0" smtClean="0">
                              <a:solidFill>
                                <a:schemeClr val="tx1"/>
                              </a:solidFill>
                              <a:latin typeface="Cambria Math" panose="02040503050406030204" pitchFamily="18" charset="0"/>
                            </a:rPr>
                            <m:t>𝒇</m:t>
                          </m:r>
                          <m:d>
                            <m:dPr>
                              <m:ctrlPr>
                                <a:rPr lang="it-IT" sz="1400" b="1" i="1" u="none" strike="noStrike" baseline="0" dirty="0" smtClean="0">
                                  <a:solidFill>
                                    <a:schemeClr val="tx1"/>
                                  </a:solidFill>
                                  <a:latin typeface="Cambria Math" panose="02040503050406030204" pitchFamily="18" charset="0"/>
                                </a:rPr>
                              </m:ctrlPr>
                            </m:dPr>
                            <m:e>
                              <m:r>
                                <a:rPr lang="it-IT" sz="1400" b="1" i="1" u="none" strike="noStrike" baseline="0" dirty="0" smtClean="0">
                                  <a:solidFill>
                                    <a:schemeClr val="tx1"/>
                                  </a:solidFill>
                                  <a:latin typeface="Cambria Math" panose="02040503050406030204" pitchFamily="18" charset="0"/>
                                </a:rPr>
                                <m:t>𝒕</m:t>
                              </m:r>
                            </m:e>
                          </m:d>
                          <m:sSup>
                            <m:sSupPr>
                              <m:ctrlPr>
                                <a:rPr lang="it-IT" sz="1400" b="1" i="1" u="none" strike="noStrike" baseline="0" dirty="0" smtClean="0">
                                  <a:solidFill>
                                    <a:schemeClr val="tx1"/>
                                  </a:solidFill>
                                  <a:latin typeface="Cambria Math" panose="02040503050406030204" pitchFamily="18" charset="0"/>
                                </a:rPr>
                              </m:ctrlPr>
                            </m:sSupPr>
                            <m:e>
                              <m:r>
                                <a:rPr lang="it-IT" sz="1400" b="1" i="1" u="none" strike="noStrike" baseline="0" dirty="0" smtClean="0">
                                  <a:solidFill>
                                    <a:schemeClr val="tx1"/>
                                  </a:solidFill>
                                  <a:latin typeface="Cambria Math" panose="02040503050406030204" pitchFamily="18" charset="0"/>
                                </a:rPr>
                                <m:t>𝒆</m:t>
                              </m:r>
                            </m:e>
                            <m:sup>
                              <m:r>
                                <a:rPr lang="it-IT" sz="1400" b="1" i="1" u="none" strike="noStrike" baseline="0" dirty="0" smtClean="0">
                                  <a:solidFill>
                                    <a:schemeClr val="tx1"/>
                                  </a:solidFill>
                                  <a:latin typeface="Cambria Math" panose="02040503050406030204" pitchFamily="18" charset="0"/>
                                </a:rPr>
                                <m:t>−</m:t>
                              </m:r>
                              <m:r>
                                <a:rPr lang="it-IT" sz="1400" b="1" i="1" u="none" strike="noStrike" baseline="0" dirty="0" smtClean="0">
                                  <a:solidFill>
                                    <a:schemeClr val="tx1"/>
                                  </a:solidFill>
                                  <a:latin typeface="Cambria Math" panose="02040503050406030204" pitchFamily="18" charset="0"/>
                                </a:rPr>
                                <m:t>𝒋</m:t>
                              </m:r>
                              <m:r>
                                <a:rPr lang="it-IT" sz="1400" b="1" i="1" u="none" strike="noStrike" baseline="0" dirty="0" smtClean="0">
                                  <a:solidFill>
                                    <a:schemeClr val="tx1"/>
                                  </a:solidFill>
                                  <a:latin typeface="Cambria Math" panose="02040503050406030204" pitchFamily="18" charset="0"/>
                                </a:rPr>
                                <m:t>𝝎</m:t>
                              </m:r>
                              <m:r>
                                <a:rPr lang="it-IT" sz="1400" b="1" i="1" u="none" strike="noStrike" baseline="0" dirty="0" smtClean="0">
                                  <a:solidFill>
                                    <a:schemeClr val="tx1"/>
                                  </a:solidFill>
                                  <a:latin typeface="Cambria Math" panose="02040503050406030204" pitchFamily="18" charset="0"/>
                                </a:rPr>
                                <m:t>𝒕</m:t>
                              </m:r>
                            </m:sup>
                          </m:sSup>
                          <m:r>
                            <a:rPr lang="it-IT" sz="1400" b="1" i="1" u="none" strike="noStrike" baseline="0" dirty="0" smtClean="0">
                              <a:solidFill>
                                <a:schemeClr val="tx1"/>
                              </a:solidFill>
                              <a:latin typeface="Cambria Math" panose="02040503050406030204" pitchFamily="18" charset="0"/>
                            </a:rPr>
                            <m:t>𝒅𝒕</m:t>
                          </m:r>
                        </m:e>
                      </m:nary>
                    </m:oMath>
                  </m:oMathPara>
                </a14:m>
                <a:endParaRPr lang="en-US" sz="1400" dirty="0">
                  <a:latin typeface="+mj-lt"/>
                </a:endParaRPr>
              </a:p>
              <a:p>
                <a:endParaRPr lang="en-US" sz="1400" dirty="0">
                  <a:latin typeface="+mj-lt"/>
                </a:endParaRPr>
              </a:p>
              <a:p>
                <a:r>
                  <a:rPr lang="en-US" sz="1400" dirty="0">
                    <a:latin typeface="+mj-lt"/>
                  </a:rPr>
                  <a:t>The FT outputs the Fourier coefficients, and it can be analyzed to better understand the underlying frequency distribution of the signal. If the signal is discrete, the DFT is used</a:t>
                </a:r>
                <a:endParaRPr lang="en-US" sz="1400" i="0" u="none" strike="noStrike" baseline="0" dirty="0">
                  <a:solidFill>
                    <a:schemeClr val="tx1"/>
                  </a:solidFill>
                  <a:latin typeface="+mj-lt"/>
                </a:endParaRPr>
              </a:p>
            </p:txBody>
          </p:sp>
        </mc:Choice>
        <mc:Fallback xmlns="">
          <p:sp>
            <p:nvSpPr>
              <p:cNvPr id="7" name="CasellaDiTesto 6">
                <a:extLst>
                  <a:ext uri="{FF2B5EF4-FFF2-40B4-BE49-F238E27FC236}">
                    <a16:creationId xmlns:a16="http://schemas.microsoft.com/office/drawing/2014/main" id="{11650652-C93A-33D1-F019-9897F964BAA0}"/>
                  </a:ext>
                </a:extLst>
              </p:cNvPr>
              <p:cNvSpPr txBox="1">
                <a:spLocks noRot="1" noChangeAspect="1" noMove="1" noResize="1" noEditPoints="1" noAdjustHandles="1" noChangeArrowheads="1" noChangeShapeType="1" noTextEdit="1"/>
              </p:cNvSpPr>
              <p:nvPr/>
            </p:nvSpPr>
            <p:spPr>
              <a:xfrm>
                <a:off x="413480" y="3055507"/>
                <a:ext cx="6810280" cy="1634358"/>
              </a:xfrm>
              <a:prstGeom prst="rect">
                <a:avLst/>
              </a:prstGeom>
              <a:blipFill>
                <a:blip r:embed="rId4"/>
                <a:stretch>
                  <a:fillRect l="-269" t="-25746" b="-36567"/>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B84402E7-05EF-B55E-9A83-00B2F85D6A89}"/>
              </a:ext>
            </a:extLst>
          </p:cNvPr>
          <p:cNvPicPr>
            <a:picLocks noChangeAspect="1"/>
          </p:cNvPicPr>
          <p:nvPr/>
        </p:nvPicPr>
        <p:blipFill>
          <a:blip r:embed="rId5"/>
          <a:stretch>
            <a:fillRect/>
          </a:stretch>
        </p:blipFill>
        <p:spPr>
          <a:xfrm>
            <a:off x="413480" y="1957746"/>
            <a:ext cx="6591871" cy="899579"/>
          </a:xfrm>
          <a:prstGeom prst="rect">
            <a:avLst/>
          </a:prstGeom>
        </p:spPr>
      </p:pic>
      <p:sp>
        <p:nvSpPr>
          <p:cNvPr id="9" name="Rettangolo 8">
            <a:extLst>
              <a:ext uri="{FF2B5EF4-FFF2-40B4-BE49-F238E27FC236}">
                <a16:creationId xmlns:a16="http://schemas.microsoft.com/office/drawing/2014/main" id="{13349137-5E8D-3D32-FC27-F782FC472727}"/>
              </a:ext>
            </a:extLst>
          </p:cNvPr>
          <p:cNvSpPr/>
          <p:nvPr/>
        </p:nvSpPr>
        <p:spPr>
          <a:xfrm>
            <a:off x="5791410" y="2155928"/>
            <a:ext cx="375526" cy="2057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5722AC7A-00A2-93C9-AA33-6B4973206B53}"/>
              </a:ext>
            </a:extLst>
          </p:cNvPr>
          <p:cNvPicPr>
            <a:picLocks noChangeAspect="1"/>
          </p:cNvPicPr>
          <p:nvPr/>
        </p:nvPicPr>
        <p:blipFill>
          <a:blip r:embed="rId6"/>
          <a:stretch>
            <a:fillRect/>
          </a:stretch>
        </p:blipFill>
        <p:spPr>
          <a:xfrm>
            <a:off x="7686546" y="1717717"/>
            <a:ext cx="1848108" cy="876422"/>
          </a:xfrm>
          <a:prstGeom prst="rect">
            <a:avLst/>
          </a:prstGeom>
          <a:ln>
            <a:solidFill>
              <a:schemeClr val="tx1"/>
            </a:solidFill>
          </a:ln>
        </p:spPr>
      </p:pic>
    </p:spTree>
    <p:extLst>
      <p:ext uri="{BB962C8B-B14F-4D97-AF65-F5344CB8AC3E}">
        <p14:creationId xmlns:p14="http://schemas.microsoft.com/office/powerpoint/2010/main" val="1095997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rmAutofit/>
          </a:bodyPr>
          <a:lstStyle/>
          <a:p>
            <a:r>
              <a:rPr lang="en-US" dirty="0"/>
              <a:t>Frequency domain: MFCC Algorithm</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16</a:t>
            </a:fld>
            <a:endParaRPr lang="en-US"/>
          </a:p>
        </p:txBody>
      </p:sp>
      <p:pic>
        <p:nvPicPr>
          <p:cNvPr id="8" name="Immagine 7">
            <a:extLst>
              <a:ext uri="{FF2B5EF4-FFF2-40B4-BE49-F238E27FC236}">
                <a16:creationId xmlns:a16="http://schemas.microsoft.com/office/drawing/2014/main" id="{B4C380FC-5507-0DA7-CA3E-24271F008057}"/>
              </a:ext>
            </a:extLst>
          </p:cNvPr>
          <p:cNvPicPr>
            <a:picLocks noChangeAspect="1"/>
          </p:cNvPicPr>
          <p:nvPr/>
        </p:nvPicPr>
        <p:blipFill>
          <a:blip r:embed="rId3"/>
          <a:stretch>
            <a:fillRect/>
          </a:stretch>
        </p:blipFill>
        <p:spPr>
          <a:xfrm>
            <a:off x="413480" y="1530079"/>
            <a:ext cx="6591871" cy="396274"/>
          </a:xfrm>
          <a:prstGeom prst="rect">
            <a:avLst/>
          </a:prstGeom>
        </p:spPr>
      </p:pic>
      <p:sp>
        <p:nvSpPr>
          <p:cNvPr id="16" name="Rettangolo 15">
            <a:extLst>
              <a:ext uri="{FF2B5EF4-FFF2-40B4-BE49-F238E27FC236}">
                <a16:creationId xmlns:a16="http://schemas.microsoft.com/office/drawing/2014/main" id="{9D69DE7D-1B3A-D35A-7023-A73B2AACCC67}"/>
              </a:ext>
            </a:extLst>
          </p:cNvPr>
          <p:cNvSpPr/>
          <p:nvPr/>
        </p:nvSpPr>
        <p:spPr>
          <a:xfrm>
            <a:off x="5324475" y="2114550"/>
            <a:ext cx="173355" cy="2057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BDEC8F6E-7512-BD34-A5B2-9725B616213D}"/>
              </a:ext>
            </a:extLst>
          </p:cNvPr>
          <p:cNvSpPr txBox="1"/>
          <p:nvPr/>
        </p:nvSpPr>
        <p:spPr>
          <a:xfrm>
            <a:off x="413480" y="5516181"/>
            <a:ext cx="10330180" cy="738664"/>
          </a:xfrm>
          <a:prstGeom prst="rect">
            <a:avLst/>
          </a:prstGeom>
          <a:noFill/>
        </p:spPr>
        <p:txBody>
          <a:bodyPr wrap="square">
            <a:spAutoFit/>
          </a:bodyPr>
          <a:lstStyle/>
          <a:p>
            <a:pPr algn="l"/>
            <a:r>
              <a:rPr lang="en-GB" sz="1400" b="1" i="0" u="none" strike="noStrike" baseline="0" dirty="0">
                <a:solidFill>
                  <a:schemeClr val="tx1">
                    <a:lumMod val="85000"/>
                    <a:lumOff val="15000"/>
                  </a:schemeClr>
                </a:solidFill>
                <a:latin typeface="+mj-lt"/>
              </a:rPr>
              <a:t>Background</a:t>
            </a:r>
          </a:p>
          <a:p>
            <a:pPr algn="l"/>
            <a:r>
              <a:rPr lang="en-US" sz="1400" b="0" i="0" u="none" strike="noStrike" baseline="0" dirty="0">
                <a:solidFill>
                  <a:schemeClr val="tx1">
                    <a:lumMod val="85000"/>
                    <a:lumOff val="15000"/>
                  </a:schemeClr>
                </a:solidFill>
                <a:latin typeface="+mj-lt"/>
              </a:rPr>
              <a:t>The dataset in this case study was obtained from the MIT/BIH arrhythmia database. The records are 30 min long per patient, and contain both normal and abnormal ECG signals.</a:t>
            </a:r>
            <a:endParaRPr lang="en-GB" sz="1400" dirty="0">
              <a:solidFill>
                <a:schemeClr val="tx1">
                  <a:lumMod val="85000"/>
                  <a:lumOff val="15000"/>
                </a:schemeClr>
              </a:solidFill>
              <a:latin typeface="+mj-lt"/>
            </a:endParaRPr>
          </a:p>
        </p:txBody>
      </p:sp>
      <p:sp>
        <p:nvSpPr>
          <p:cNvPr id="7" name="CasellaDiTesto 6">
            <a:extLst>
              <a:ext uri="{FF2B5EF4-FFF2-40B4-BE49-F238E27FC236}">
                <a16:creationId xmlns:a16="http://schemas.microsoft.com/office/drawing/2014/main" id="{11650652-C93A-33D1-F019-9897F964BAA0}"/>
              </a:ext>
            </a:extLst>
          </p:cNvPr>
          <p:cNvSpPr txBox="1"/>
          <p:nvPr/>
        </p:nvSpPr>
        <p:spPr>
          <a:xfrm>
            <a:off x="413479" y="3178891"/>
            <a:ext cx="6924349" cy="751177"/>
          </a:xfrm>
          <a:prstGeom prst="rect">
            <a:avLst/>
          </a:prstGeom>
          <a:noFill/>
        </p:spPr>
        <p:txBody>
          <a:bodyPr wrap="square">
            <a:spAutoFit/>
          </a:bodyPr>
          <a:lstStyle/>
          <a:p>
            <a:pPr algn="l"/>
            <a:r>
              <a:rPr lang="en-GB" sz="1400" b="1" i="0" u="none" strike="noStrike" baseline="0" dirty="0">
                <a:solidFill>
                  <a:schemeClr val="tx1"/>
                </a:solidFill>
                <a:latin typeface="+mj-lt"/>
              </a:rPr>
              <a:t>Method presentation</a:t>
            </a:r>
          </a:p>
          <a:p>
            <a:r>
              <a:rPr lang="en-US" sz="1400" dirty="0">
                <a:latin typeface="+mj-lt"/>
              </a:rPr>
              <a:t>The MFCC is a linear representation of the cosine transforms of a short duration of logarithmic power spectrum of the ECG signal.</a:t>
            </a:r>
            <a:endParaRPr lang="en-US" sz="1400" i="0" u="none" strike="noStrike" baseline="0" dirty="0">
              <a:solidFill>
                <a:schemeClr val="tx1"/>
              </a:solidFill>
              <a:latin typeface="+mj-lt"/>
            </a:endParaRPr>
          </a:p>
        </p:txBody>
      </p:sp>
      <p:sp>
        <p:nvSpPr>
          <p:cNvPr id="9" name="Rettangolo 8">
            <a:extLst>
              <a:ext uri="{FF2B5EF4-FFF2-40B4-BE49-F238E27FC236}">
                <a16:creationId xmlns:a16="http://schemas.microsoft.com/office/drawing/2014/main" id="{13349137-5E8D-3D32-FC27-F782FC472727}"/>
              </a:ext>
            </a:extLst>
          </p:cNvPr>
          <p:cNvSpPr/>
          <p:nvPr/>
        </p:nvSpPr>
        <p:spPr>
          <a:xfrm>
            <a:off x="6248400" y="1972578"/>
            <a:ext cx="445772" cy="3030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5190E862-E794-B040-B4AA-E6E42110F5E8}"/>
              </a:ext>
            </a:extLst>
          </p:cNvPr>
          <p:cNvPicPr>
            <a:picLocks noChangeAspect="1"/>
          </p:cNvPicPr>
          <p:nvPr/>
        </p:nvPicPr>
        <p:blipFill>
          <a:blip r:embed="rId4"/>
          <a:stretch>
            <a:fillRect/>
          </a:stretch>
        </p:blipFill>
        <p:spPr>
          <a:xfrm>
            <a:off x="1332329" y="3869492"/>
            <a:ext cx="4611272" cy="1280520"/>
          </a:xfrm>
          <a:prstGeom prst="rect">
            <a:avLst/>
          </a:prstGeom>
        </p:spPr>
      </p:pic>
      <p:pic>
        <p:nvPicPr>
          <p:cNvPr id="11" name="Immagine 10">
            <a:extLst>
              <a:ext uri="{FF2B5EF4-FFF2-40B4-BE49-F238E27FC236}">
                <a16:creationId xmlns:a16="http://schemas.microsoft.com/office/drawing/2014/main" id="{6FBC1A87-8795-7257-91F5-5203569A12DF}"/>
              </a:ext>
            </a:extLst>
          </p:cNvPr>
          <p:cNvPicPr>
            <a:picLocks noChangeAspect="1"/>
          </p:cNvPicPr>
          <p:nvPr/>
        </p:nvPicPr>
        <p:blipFill>
          <a:blip r:embed="rId5"/>
          <a:stretch>
            <a:fillRect/>
          </a:stretch>
        </p:blipFill>
        <p:spPr>
          <a:xfrm>
            <a:off x="470462" y="1985861"/>
            <a:ext cx="6477904" cy="819264"/>
          </a:xfrm>
          <a:prstGeom prst="rect">
            <a:avLst/>
          </a:prstGeom>
        </p:spPr>
      </p:pic>
      <p:sp>
        <p:nvSpPr>
          <p:cNvPr id="13" name="Rettangolo 12">
            <a:extLst>
              <a:ext uri="{FF2B5EF4-FFF2-40B4-BE49-F238E27FC236}">
                <a16:creationId xmlns:a16="http://schemas.microsoft.com/office/drawing/2014/main" id="{8A44F7E1-AE91-6B70-7494-BAC6A91B6EE7}"/>
              </a:ext>
            </a:extLst>
          </p:cNvPr>
          <p:cNvSpPr/>
          <p:nvPr/>
        </p:nvSpPr>
        <p:spPr>
          <a:xfrm>
            <a:off x="5646420" y="2166160"/>
            <a:ext cx="297181"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a:extLst>
              <a:ext uri="{FF2B5EF4-FFF2-40B4-BE49-F238E27FC236}">
                <a16:creationId xmlns:a16="http://schemas.microsoft.com/office/drawing/2014/main" id="{29C7F427-B55C-A08E-F909-F7A4CF8A0831}"/>
              </a:ext>
            </a:extLst>
          </p:cNvPr>
          <p:cNvPicPr>
            <a:picLocks noChangeAspect="1"/>
          </p:cNvPicPr>
          <p:nvPr/>
        </p:nvPicPr>
        <p:blipFill>
          <a:blip r:embed="rId6"/>
          <a:stretch>
            <a:fillRect/>
          </a:stretch>
        </p:blipFill>
        <p:spPr>
          <a:xfrm>
            <a:off x="7336855" y="1698235"/>
            <a:ext cx="3600953" cy="1038370"/>
          </a:xfrm>
          <a:prstGeom prst="rect">
            <a:avLst/>
          </a:prstGeom>
        </p:spPr>
      </p:pic>
      <p:pic>
        <p:nvPicPr>
          <p:cNvPr id="18" name="Immagine 17">
            <a:extLst>
              <a:ext uri="{FF2B5EF4-FFF2-40B4-BE49-F238E27FC236}">
                <a16:creationId xmlns:a16="http://schemas.microsoft.com/office/drawing/2014/main" id="{0DEAAB06-2557-027A-26F8-54967EE3819D}"/>
              </a:ext>
            </a:extLst>
          </p:cNvPr>
          <p:cNvPicPr>
            <a:picLocks noChangeAspect="1"/>
          </p:cNvPicPr>
          <p:nvPr/>
        </p:nvPicPr>
        <p:blipFill>
          <a:blip r:embed="rId7"/>
          <a:stretch>
            <a:fillRect/>
          </a:stretch>
        </p:blipFill>
        <p:spPr>
          <a:xfrm>
            <a:off x="7336855" y="2801769"/>
            <a:ext cx="4534533" cy="800212"/>
          </a:xfrm>
          <a:prstGeom prst="rect">
            <a:avLst/>
          </a:prstGeom>
        </p:spPr>
      </p:pic>
      <p:sp>
        <p:nvSpPr>
          <p:cNvPr id="19" name="Rettangolo 18">
            <a:extLst>
              <a:ext uri="{FF2B5EF4-FFF2-40B4-BE49-F238E27FC236}">
                <a16:creationId xmlns:a16="http://schemas.microsoft.com/office/drawing/2014/main" id="{FD2AB286-F10E-7202-C05C-2E3798B31149}"/>
              </a:ext>
            </a:extLst>
          </p:cNvPr>
          <p:cNvSpPr/>
          <p:nvPr/>
        </p:nvSpPr>
        <p:spPr>
          <a:xfrm>
            <a:off x="7336855" y="1698235"/>
            <a:ext cx="4534533" cy="190374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05077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Autofit/>
          </a:bodyPr>
          <a:lstStyle/>
          <a:p>
            <a:r>
              <a:rPr lang="en-US" sz="3600" dirty="0"/>
              <a:t>Frequency domain: AR in frequency domain </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17</a:t>
            </a:fld>
            <a:endParaRPr lang="en-US"/>
          </a:p>
        </p:txBody>
      </p:sp>
      <p:pic>
        <p:nvPicPr>
          <p:cNvPr id="8" name="Immagine 7">
            <a:extLst>
              <a:ext uri="{FF2B5EF4-FFF2-40B4-BE49-F238E27FC236}">
                <a16:creationId xmlns:a16="http://schemas.microsoft.com/office/drawing/2014/main" id="{B4C380FC-5507-0DA7-CA3E-24271F008057}"/>
              </a:ext>
            </a:extLst>
          </p:cNvPr>
          <p:cNvPicPr>
            <a:picLocks noChangeAspect="1"/>
          </p:cNvPicPr>
          <p:nvPr/>
        </p:nvPicPr>
        <p:blipFill>
          <a:blip r:embed="rId3"/>
          <a:stretch>
            <a:fillRect/>
          </a:stretch>
        </p:blipFill>
        <p:spPr>
          <a:xfrm>
            <a:off x="413480" y="1530079"/>
            <a:ext cx="6591871" cy="396274"/>
          </a:xfrm>
          <a:prstGeom prst="rect">
            <a:avLst/>
          </a:prstGeom>
        </p:spPr>
      </p:pic>
      <p:sp>
        <p:nvSpPr>
          <p:cNvPr id="16" name="Rettangolo 15">
            <a:extLst>
              <a:ext uri="{FF2B5EF4-FFF2-40B4-BE49-F238E27FC236}">
                <a16:creationId xmlns:a16="http://schemas.microsoft.com/office/drawing/2014/main" id="{9D69DE7D-1B3A-D35A-7023-A73B2AACCC67}"/>
              </a:ext>
            </a:extLst>
          </p:cNvPr>
          <p:cNvSpPr/>
          <p:nvPr/>
        </p:nvSpPr>
        <p:spPr>
          <a:xfrm>
            <a:off x="5324475" y="2114550"/>
            <a:ext cx="173355" cy="2057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BDEC8F6E-7512-BD34-A5B2-9725B616213D}"/>
              </a:ext>
            </a:extLst>
          </p:cNvPr>
          <p:cNvSpPr txBox="1"/>
          <p:nvPr/>
        </p:nvSpPr>
        <p:spPr>
          <a:xfrm>
            <a:off x="7139199" y="4175760"/>
            <a:ext cx="4819863" cy="1600438"/>
          </a:xfrm>
          <a:prstGeom prst="rect">
            <a:avLst/>
          </a:prstGeom>
          <a:noFill/>
        </p:spPr>
        <p:txBody>
          <a:bodyPr wrap="square">
            <a:spAutoFit/>
          </a:bodyPr>
          <a:lstStyle/>
          <a:p>
            <a:pPr algn="l"/>
            <a:r>
              <a:rPr lang="en-GB" sz="1400" b="1" i="0" u="none" strike="noStrike" baseline="0" dirty="0">
                <a:solidFill>
                  <a:schemeClr val="tx1">
                    <a:lumMod val="85000"/>
                    <a:lumOff val="15000"/>
                  </a:schemeClr>
                </a:solidFill>
                <a:latin typeface="+mj-lt"/>
              </a:rPr>
              <a:t>Background</a:t>
            </a:r>
          </a:p>
          <a:p>
            <a:pPr algn="l"/>
            <a:r>
              <a:rPr lang="en-US" sz="1400" b="0" i="0" u="none" strike="noStrike" baseline="0" dirty="0">
                <a:solidFill>
                  <a:schemeClr val="tx1">
                    <a:lumMod val="85000"/>
                    <a:lumOff val="15000"/>
                  </a:schemeClr>
                </a:solidFill>
                <a:latin typeface="+mj-lt"/>
              </a:rPr>
              <a:t>The dataset in this study was taken from </a:t>
            </a:r>
            <a:r>
              <a:rPr lang="en-US" sz="1400" b="0" i="0" u="none" strike="noStrike" baseline="0" dirty="0" err="1">
                <a:solidFill>
                  <a:schemeClr val="tx1">
                    <a:lumMod val="85000"/>
                    <a:lumOff val="15000"/>
                  </a:schemeClr>
                </a:solidFill>
                <a:latin typeface="+mj-lt"/>
              </a:rPr>
              <a:t>Physionet’s</a:t>
            </a:r>
            <a:r>
              <a:rPr lang="en-US" sz="1400" b="0" i="0" u="none" strike="noStrike" baseline="0" dirty="0">
                <a:solidFill>
                  <a:schemeClr val="tx1">
                    <a:lumMod val="85000"/>
                    <a:lumOff val="15000"/>
                  </a:schemeClr>
                </a:solidFill>
                <a:latin typeface="+mj-lt"/>
              </a:rPr>
              <a:t> Spontaneous termination AF database. The </a:t>
            </a:r>
            <a:r>
              <a:rPr lang="en-US" sz="1400" b="0" i="0" u="none" strike="noStrike" baseline="0" dirty="0" err="1">
                <a:solidFill>
                  <a:schemeClr val="tx1">
                    <a:lumMod val="85000"/>
                    <a:lumOff val="15000"/>
                  </a:schemeClr>
                </a:solidFill>
                <a:latin typeface="+mj-lt"/>
              </a:rPr>
              <a:t>rECGs</a:t>
            </a:r>
            <a:r>
              <a:rPr lang="en-US" sz="1400" b="0" i="0" u="none" strike="noStrike" baseline="0" dirty="0">
                <a:solidFill>
                  <a:schemeClr val="tx1">
                    <a:lumMod val="85000"/>
                    <a:lumOff val="15000"/>
                  </a:schemeClr>
                </a:solidFill>
                <a:latin typeface="+mj-lt"/>
              </a:rPr>
              <a:t> were constructed for each of the recordings in the database.</a:t>
            </a:r>
          </a:p>
          <a:p>
            <a:pPr algn="l"/>
            <a:r>
              <a:rPr lang="en-US" sz="1400" b="0" i="0" u="none" strike="noStrike" baseline="0" dirty="0">
                <a:solidFill>
                  <a:schemeClr val="tx1">
                    <a:lumMod val="85000"/>
                    <a:lumOff val="15000"/>
                  </a:schemeClr>
                </a:solidFill>
                <a:latin typeface="+mj-lt"/>
              </a:rPr>
              <a:t>There is a collection of 80 two-channel ECG signals in the database, each being a recording of AF for a duration of 60 s. They have been sampled at a frequency of 128 Hz</a:t>
            </a:r>
            <a:endParaRPr lang="en-GB" sz="1400" dirty="0">
              <a:solidFill>
                <a:schemeClr val="tx1">
                  <a:lumMod val="85000"/>
                  <a:lumOff val="15000"/>
                </a:schemeClr>
              </a:solidFill>
              <a:latin typeface="+mj-lt"/>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1650652-C93A-33D1-F019-9897F964BAA0}"/>
                  </a:ext>
                </a:extLst>
              </p:cNvPr>
              <p:cNvSpPr txBox="1"/>
              <p:nvPr/>
            </p:nvSpPr>
            <p:spPr>
              <a:xfrm>
                <a:off x="413480" y="3899571"/>
                <a:ext cx="6477905" cy="2462213"/>
              </a:xfrm>
              <a:prstGeom prst="rect">
                <a:avLst/>
              </a:prstGeom>
              <a:noFill/>
            </p:spPr>
            <p:txBody>
              <a:bodyPr wrap="square">
                <a:spAutoFit/>
              </a:bodyPr>
              <a:lstStyle/>
              <a:p>
                <a:pPr algn="l"/>
                <a:r>
                  <a:rPr lang="en-GB" sz="1400" b="1" i="0" u="none" strike="noStrike" baseline="0" dirty="0">
                    <a:solidFill>
                      <a:schemeClr val="tx1"/>
                    </a:solidFill>
                    <a:latin typeface="+mj-lt"/>
                  </a:rPr>
                  <a:t>Method presentation</a:t>
                </a:r>
              </a:p>
              <a:p>
                <a:r>
                  <a:rPr lang="en-US" sz="1400" dirty="0">
                    <a:latin typeface="+mj-lt"/>
                  </a:rPr>
                  <a:t>The method is focused on the residual ECG (</a:t>
                </a:r>
                <a:r>
                  <a:rPr lang="en-US" sz="1400" dirty="0" err="1">
                    <a:latin typeface="+mj-lt"/>
                  </a:rPr>
                  <a:t>rECG</a:t>
                </a:r>
                <a:r>
                  <a:rPr lang="en-US" sz="1400" dirty="0">
                    <a:latin typeface="+mj-lt"/>
                  </a:rPr>
                  <a:t>): a signal in which the ventricular components of the original ECG have been canceled out through beat averaging techniques. </a:t>
                </a:r>
              </a:p>
              <a:p>
                <a:r>
                  <a:rPr lang="en-US" sz="1400" dirty="0">
                    <a:latin typeface="+mj-lt"/>
                  </a:rPr>
                  <a:t>It is used to extract a spectral parameters, the dominant atrial cycle length (DACL,  obtained from patients suffering from episodes of atrial fibrillation (AF). The DACL is an is related to atrial refractoriness, and there has been an observed increase in DACL before spontaneous termination of AF. </a:t>
                </a:r>
              </a:p>
              <a:p>
                <a:r>
                  <a:rPr lang="en-US" sz="1400" dirty="0">
                    <a:latin typeface="+mj-lt"/>
                  </a:rPr>
                  <a:t>It has been found experimentally, that for patients experiencing AF, they have a main spectral component,</a:t>
                </a:r>
                <a14:m>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𝑓</m:t>
                        </m:r>
                      </m:e>
                      <m:sub>
                        <m:r>
                          <a:rPr lang="it-IT" sz="1400" b="0" i="1" smtClean="0">
                            <a:latin typeface="Cambria Math" panose="02040503050406030204" pitchFamily="18" charset="0"/>
                          </a:rPr>
                          <m:t>0</m:t>
                        </m:r>
                      </m:sub>
                    </m:sSub>
                  </m:oMath>
                </a14:m>
                <a:r>
                  <a:rPr lang="en-US" sz="1400" dirty="0">
                    <a:latin typeface="+mj-lt"/>
                  </a:rPr>
                  <a:t>, found in the range of 3–12 Hz. The DACL is the inverse of this spectral component.</a:t>
                </a:r>
                <a:endParaRPr lang="en-US" sz="1400" i="0" u="none" strike="noStrike" baseline="0" dirty="0">
                  <a:solidFill>
                    <a:schemeClr val="tx1"/>
                  </a:solidFill>
                  <a:latin typeface="+mj-lt"/>
                </a:endParaRPr>
              </a:p>
            </p:txBody>
          </p:sp>
        </mc:Choice>
        <mc:Fallback xmlns="">
          <p:sp>
            <p:nvSpPr>
              <p:cNvPr id="7" name="CasellaDiTesto 6">
                <a:extLst>
                  <a:ext uri="{FF2B5EF4-FFF2-40B4-BE49-F238E27FC236}">
                    <a16:creationId xmlns:a16="http://schemas.microsoft.com/office/drawing/2014/main" id="{11650652-C93A-33D1-F019-9897F964BAA0}"/>
                  </a:ext>
                </a:extLst>
              </p:cNvPr>
              <p:cNvSpPr txBox="1">
                <a:spLocks noRot="1" noChangeAspect="1" noMove="1" noResize="1" noEditPoints="1" noAdjustHandles="1" noChangeArrowheads="1" noChangeShapeType="1" noTextEdit="1"/>
              </p:cNvSpPr>
              <p:nvPr/>
            </p:nvSpPr>
            <p:spPr>
              <a:xfrm>
                <a:off x="413480" y="3899571"/>
                <a:ext cx="6477905" cy="2462213"/>
              </a:xfrm>
              <a:prstGeom prst="rect">
                <a:avLst/>
              </a:prstGeom>
              <a:blipFill>
                <a:blip r:embed="rId4"/>
                <a:stretch>
                  <a:fillRect l="-282" t="-495" r="-565" b="-1485"/>
                </a:stretch>
              </a:blipFill>
            </p:spPr>
            <p:txBody>
              <a:bodyPr/>
              <a:lstStyle/>
              <a:p>
                <a:r>
                  <a:rPr lang="it-IT">
                    <a:noFill/>
                  </a:rPr>
                  <a:t> </a:t>
                </a:r>
              </a:p>
            </p:txBody>
          </p:sp>
        </mc:Fallback>
      </mc:AlternateContent>
      <p:sp>
        <p:nvSpPr>
          <p:cNvPr id="9" name="Rettangolo 8">
            <a:extLst>
              <a:ext uri="{FF2B5EF4-FFF2-40B4-BE49-F238E27FC236}">
                <a16:creationId xmlns:a16="http://schemas.microsoft.com/office/drawing/2014/main" id="{13349137-5E8D-3D32-FC27-F782FC472727}"/>
              </a:ext>
            </a:extLst>
          </p:cNvPr>
          <p:cNvSpPr/>
          <p:nvPr/>
        </p:nvSpPr>
        <p:spPr>
          <a:xfrm>
            <a:off x="6248400" y="1972578"/>
            <a:ext cx="445772" cy="3030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8A44F7E1-AE91-6B70-7494-BAC6A91B6EE7}"/>
              </a:ext>
            </a:extLst>
          </p:cNvPr>
          <p:cNvSpPr/>
          <p:nvPr/>
        </p:nvSpPr>
        <p:spPr>
          <a:xfrm>
            <a:off x="5646420" y="2166160"/>
            <a:ext cx="297181"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1F3B4721-96E2-A099-D492-22A0B94295AE}"/>
              </a:ext>
            </a:extLst>
          </p:cNvPr>
          <p:cNvPicPr>
            <a:picLocks noChangeAspect="1"/>
          </p:cNvPicPr>
          <p:nvPr/>
        </p:nvPicPr>
        <p:blipFill>
          <a:blip r:embed="rId5"/>
          <a:stretch>
            <a:fillRect/>
          </a:stretch>
        </p:blipFill>
        <p:spPr>
          <a:xfrm>
            <a:off x="7253165" y="1625620"/>
            <a:ext cx="4819862" cy="2357100"/>
          </a:xfrm>
          <a:prstGeom prst="rect">
            <a:avLst/>
          </a:prstGeom>
          <a:ln>
            <a:solidFill>
              <a:schemeClr val="tx1"/>
            </a:solidFill>
          </a:ln>
        </p:spPr>
      </p:pic>
      <p:pic>
        <p:nvPicPr>
          <p:cNvPr id="12" name="Immagine 11">
            <a:extLst>
              <a:ext uri="{FF2B5EF4-FFF2-40B4-BE49-F238E27FC236}">
                <a16:creationId xmlns:a16="http://schemas.microsoft.com/office/drawing/2014/main" id="{384F4F92-2B17-A43E-822A-AC964B800B6E}"/>
              </a:ext>
            </a:extLst>
          </p:cNvPr>
          <p:cNvPicPr>
            <a:picLocks noChangeAspect="1"/>
          </p:cNvPicPr>
          <p:nvPr/>
        </p:nvPicPr>
        <p:blipFill>
          <a:blip r:embed="rId6"/>
          <a:stretch>
            <a:fillRect/>
          </a:stretch>
        </p:blipFill>
        <p:spPr>
          <a:xfrm>
            <a:off x="311968" y="1926353"/>
            <a:ext cx="6516009" cy="1952898"/>
          </a:xfrm>
          <a:prstGeom prst="rect">
            <a:avLst/>
          </a:prstGeom>
        </p:spPr>
      </p:pic>
    </p:spTree>
    <p:extLst>
      <p:ext uri="{BB962C8B-B14F-4D97-AF65-F5344CB8AC3E}">
        <p14:creationId xmlns:p14="http://schemas.microsoft.com/office/powerpoint/2010/main" val="9275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10104120" cy="971551"/>
          </a:xfrm>
        </p:spPr>
        <p:txBody>
          <a:bodyPr>
            <a:noAutofit/>
          </a:bodyPr>
          <a:lstStyle/>
          <a:p>
            <a:r>
              <a:rPr lang="en-US" sz="3200" dirty="0"/>
              <a:t>Time- Frequency domain: Wigner–Ville distribution (WVD)</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18</a:t>
            </a:fld>
            <a:endParaRPr lang="en-US"/>
          </a:p>
        </p:txBody>
      </p:sp>
      <p:sp>
        <p:nvSpPr>
          <p:cNvPr id="16" name="Rettangolo 15">
            <a:extLst>
              <a:ext uri="{FF2B5EF4-FFF2-40B4-BE49-F238E27FC236}">
                <a16:creationId xmlns:a16="http://schemas.microsoft.com/office/drawing/2014/main" id="{9D69DE7D-1B3A-D35A-7023-A73B2AACCC67}"/>
              </a:ext>
            </a:extLst>
          </p:cNvPr>
          <p:cNvSpPr/>
          <p:nvPr/>
        </p:nvSpPr>
        <p:spPr>
          <a:xfrm>
            <a:off x="5324475" y="2114550"/>
            <a:ext cx="173355" cy="2057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BDEC8F6E-7512-BD34-A5B2-9725B616213D}"/>
              </a:ext>
            </a:extLst>
          </p:cNvPr>
          <p:cNvSpPr txBox="1"/>
          <p:nvPr/>
        </p:nvSpPr>
        <p:spPr>
          <a:xfrm>
            <a:off x="135005" y="5685316"/>
            <a:ext cx="6662035" cy="523220"/>
          </a:xfrm>
          <a:prstGeom prst="rect">
            <a:avLst/>
          </a:prstGeom>
          <a:noFill/>
        </p:spPr>
        <p:txBody>
          <a:bodyPr wrap="square">
            <a:spAutoFit/>
          </a:bodyPr>
          <a:lstStyle/>
          <a:p>
            <a:pPr algn="l"/>
            <a:r>
              <a:rPr lang="en-GB" sz="1400" b="1" i="0" u="none" strike="noStrike" baseline="0" dirty="0">
                <a:solidFill>
                  <a:schemeClr val="tx1">
                    <a:lumMod val="85000"/>
                    <a:lumOff val="15000"/>
                  </a:schemeClr>
                </a:solidFill>
                <a:latin typeface="+mj-lt"/>
              </a:rPr>
              <a:t>Background</a:t>
            </a:r>
          </a:p>
          <a:p>
            <a:pPr algn="l"/>
            <a:r>
              <a:rPr lang="en-US" sz="1400" b="0" i="0" u="none" strike="noStrike" baseline="0" dirty="0">
                <a:solidFill>
                  <a:schemeClr val="tx1">
                    <a:lumMod val="85000"/>
                    <a:lumOff val="15000"/>
                  </a:schemeClr>
                </a:solidFill>
                <a:latin typeface="+mj-lt"/>
              </a:rPr>
              <a:t>The dataset used in this study was taken from the MIT/BIH database</a:t>
            </a:r>
            <a:endParaRPr lang="en-GB" sz="1400" dirty="0">
              <a:solidFill>
                <a:schemeClr val="tx1">
                  <a:lumMod val="85000"/>
                  <a:lumOff val="15000"/>
                </a:schemeClr>
              </a:solidFill>
              <a:latin typeface="+mj-lt"/>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1650652-C93A-33D1-F019-9897F964BAA0}"/>
                  </a:ext>
                </a:extLst>
              </p:cNvPr>
              <p:cNvSpPr txBox="1"/>
              <p:nvPr/>
            </p:nvSpPr>
            <p:spPr>
              <a:xfrm>
                <a:off x="175645" y="2741313"/>
                <a:ext cx="6810280" cy="2811860"/>
              </a:xfrm>
              <a:prstGeom prst="rect">
                <a:avLst/>
              </a:prstGeom>
              <a:noFill/>
            </p:spPr>
            <p:txBody>
              <a:bodyPr wrap="square">
                <a:spAutoFit/>
              </a:bodyPr>
              <a:lstStyle/>
              <a:p>
                <a:pPr algn="l"/>
                <a:r>
                  <a:rPr lang="en-GB" sz="1400" b="1" i="0" u="none" strike="noStrike" baseline="0" dirty="0">
                    <a:solidFill>
                      <a:schemeClr val="tx1"/>
                    </a:solidFill>
                    <a:latin typeface="+mj-lt"/>
                  </a:rPr>
                  <a:t>Method presentation</a:t>
                </a:r>
              </a:p>
              <a:p>
                <a:r>
                  <a:rPr lang="en-US" sz="1400" dirty="0">
                    <a:latin typeface="+mj-lt"/>
                  </a:rPr>
                  <a:t>In this study, the use of the cross WVD is used to cross two signals, s1(t) and</a:t>
                </a:r>
              </a:p>
              <a:p>
                <a:r>
                  <a:rPr lang="en-US" sz="1400" dirty="0">
                    <a:latin typeface="+mj-lt"/>
                  </a:rPr>
                  <a:t>s2(t) together. If s1(t) and s2(t) have similar time–frequency characteristics, the imaginary</a:t>
                </a:r>
              </a:p>
              <a:p>
                <a:r>
                  <a:rPr lang="en-US" sz="1400" dirty="0">
                    <a:latin typeface="+mj-lt"/>
                  </a:rPr>
                  <a:t>part of the cross WVD would be zero (mono-component behavior). If they have differing</a:t>
                </a:r>
              </a:p>
              <a:p>
                <a:r>
                  <a:rPr lang="en-US" sz="1400" dirty="0">
                    <a:latin typeface="+mj-lt"/>
                  </a:rPr>
                  <a:t>time–frequency characteristics, the imaginary part of the cross WVD would take</a:t>
                </a:r>
              </a:p>
              <a:p>
                <a:r>
                  <a:rPr lang="en-US" sz="1400" dirty="0">
                    <a:latin typeface="+mj-lt"/>
                  </a:rPr>
                  <a:t>non-zero values (multi-component behavior). </a:t>
                </a:r>
              </a:p>
              <a:p>
                <a:r>
                  <a:rPr lang="en-US" sz="1400" dirty="0">
                    <a:latin typeface="+mj-lt"/>
                  </a:rPr>
                  <a:t>The cross WVD is defined as:</a:t>
                </a:r>
                <a:endParaRPr lang="it-IT" sz="1400" b="0" i="1" u="none" strike="noStrike" baseline="0"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it-IT" sz="1400" b="0" i="1" u="none" strike="noStrike" baseline="0" smtClean="0">
                              <a:solidFill>
                                <a:schemeClr val="tx1"/>
                              </a:solidFill>
                              <a:latin typeface="Cambria Math" panose="02040503050406030204" pitchFamily="18" charset="0"/>
                            </a:rPr>
                          </m:ctrlPr>
                        </m:sSubPr>
                        <m:e>
                          <m:r>
                            <a:rPr lang="it-IT" sz="1400" b="0" i="1" u="none" strike="noStrike" baseline="0" smtClean="0">
                              <a:solidFill>
                                <a:schemeClr val="tx1"/>
                              </a:solidFill>
                              <a:latin typeface="Cambria Math" panose="02040503050406030204" pitchFamily="18" charset="0"/>
                            </a:rPr>
                            <m:t>𝑊</m:t>
                          </m:r>
                        </m:e>
                        <m:sub>
                          <m:r>
                            <a:rPr lang="it-IT" sz="1400" b="0" i="1" u="none" strike="noStrike" baseline="0" smtClean="0">
                              <a:solidFill>
                                <a:schemeClr val="tx1"/>
                              </a:solidFill>
                              <a:latin typeface="Cambria Math" panose="02040503050406030204" pitchFamily="18" charset="0"/>
                            </a:rPr>
                            <m:t>12</m:t>
                          </m:r>
                        </m:sub>
                      </m:sSub>
                      <m:d>
                        <m:dPr>
                          <m:ctrlPr>
                            <a:rPr lang="it-IT" sz="1400" b="0" i="1" u="none" strike="noStrike" baseline="0" smtClean="0">
                              <a:solidFill>
                                <a:schemeClr val="tx1"/>
                              </a:solidFill>
                              <a:latin typeface="Cambria Math" panose="02040503050406030204" pitchFamily="18" charset="0"/>
                            </a:rPr>
                          </m:ctrlPr>
                        </m:dPr>
                        <m:e>
                          <m:r>
                            <a:rPr lang="it-IT" sz="1400" b="0" i="1" u="none" strike="noStrike" baseline="0" smtClean="0">
                              <a:solidFill>
                                <a:schemeClr val="tx1"/>
                              </a:solidFill>
                              <a:latin typeface="Cambria Math" panose="02040503050406030204" pitchFamily="18" charset="0"/>
                            </a:rPr>
                            <m:t>𝑡</m:t>
                          </m:r>
                          <m:r>
                            <a:rPr lang="it-IT" sz="1400" b="0" i="1" u="none" strike="noStrike" baseline="0" smtClean="0">
                              <a:solidFill>
                                <a:schemeClr val="tx1"/>
                              </a:solidFill>
                              <a:latin typeface="Cambria Math" panose="02040503050406030204" pitchFamily="18" charset="0"/>
                            </a:rPr>
                            <m:t>,</m:t>
                          </m:r>
                          <m:r>
                            <a:rPr lang="it-IT" sz="1400" b="0" i="1" u="none" strike="noStrike" baseline="0" smtClean="0">
                              <a:solidFill>
                                <a:schemeClr val="tx1"/>
                              </a:solidFill>
                              <a:latin typeface="Cambria Math" panose="02040503050406030204" pitchFamily="18" charset="0"/>
                            </a:rPr>
                            <m:t>𝑓</m:t>
                          </m:r>
                        </m:e>
                      </m:d>
                      <m:r>
                        <a:rPr lang="it-IT" sz="1400" b="0" i="1" u="none" strike="noStrike" baseline="0" smtClean="0">
                          <a:solidFill>
                            <a:schemeClr val="tx1"/>
                          </a:solidFill>
                          <a:latin typeface="Cambria Math" panose="02040503050406030204" pitchFamily="18" charset="0"/>
                        </a:rPr>
                        <m:t>=</m:t>
                      </m:r>
                      <m:nary>
                        <m:naryPr>
                          <m:limLoc m:val="undOvr"/>
                          <m:subHide m:val="on"/>
                          <m:supHide m:val="on"/>
                          <m:ctrlPr>
                            <a:rPr lang="it-IT" sz="1400" b="0" i="1" u="none" strike="noStrike" baseline="0" smtClean="0">
                              <a:solidFill>
                                <a:schemeClr val="tx1"/>
                              </a:solidFill>
                              <a:latin typeface="Cambria Math" panose="02040503050406030204" pitchFamily="18" charset="0"/>
                            </a:rPr>
                          </m:ctrlPr>
                        </m:naryPr>
                        <m:sub/>
                        <m:sup/>
                        <m:e>
                          <m:sSub>
                            <m:sSubPr>
                              <m:ctrlPr>
                                <a:rPr lang="it-IT" sz="1400" b="0" i="1" u="none" strike="noStrike" baseline="0" smtClean="0">
                                  <a:solidFill>
                                    <a:schemeClr val="tx1"/>
                                  </a:solidFill>
                                  <a:latin typeface="Cambria Math" panose="02040503050406030204" pitchFamily="18" charset="0"/>
                                </a:rPr>
                              </m:ctrlPr>
                            </m:sSubPr>
                            <m:e>
                              <m:r>
                                <a:rPr lang="it-IT" sz="1400" b="0" i="1" u="none" strike="noStrike" baseline="0" smtClean="0">
                                  <a:solidFill>
                                    <a:schemeClr val="tx1"/>
                                  </a:solidFill>
                                  <a:latin typeface="Cambria Math" panose="02040503050406030204" pitchFamily="18" charset="0"/>
                                </a:rPr>
                                <m:t>𝑧</m:t>
                              </m:r>
                            </m:e>
                            <m:sub>
                              <m:r>
                                <a:rPr lang="it-IT" sz="1400" b="0" i="1" u="none" strike="noStrike" baseline="0" smtClean="0">
                                  <a:solidFill>
                                    <a:schemeClr val="tx1"/>
                                  </a:solidFill>
                                  <a:latin typeface="Cambria Math" panose="02040503050406030204" pitchFamily="18" charset="0"/>
                                </a:rPr>
                                <m:t>1</m:t>
                              </m:r>
                            </m:sub>
                          </m:sSub>
                          <m:d>
                            <m:dPr>
                              <m:ctrlPr>
                                <a:rPr lang="it-IT" sz="1400" b="0" i="1" u="none" strike="noStrike" baseline="0" smtClean="0">
                                  <a:solidFill>
                                    <a:schemeClr val="tx1"/>
                                  </a:solidFill>
                                  <a:latin typeface="Cambria Math" panose="02040503050406030204" pitchFamily="18" charset="0"/>
                                </a:rPr>
                              </m:ctrlPr>
                            </m:dPr>
                            <m:e>
                              <m:r>
                                <a:rPr lang="it-IT" sz="1400" b="0" i="1" u="none" strike="noStrike" baseline="0" smtClean="0">
                                  <a:solidFill>
                                    <a:schemeClr val="tx1"/>
                                  </a:solidFill>
                                  <a:latin typeface="Cambria Math" panose="02040503050406030204" pitchFamily="18" charset="0"/>
                                </a:rPr>
                                <m:t>𝑡</m:t>
                              </m:r>
                              <m:r>
                                <a:rPr lang="it-IT" sz="1400" b="0" i="1" u="none" strike="noStrike" baseline="0" smtClean="0">
                                  <a:solidFill>
                                    <a:schemeClr val="tx1"/>
                                  </a:solidFill>
                                  <a:latin typeface="Cambria Math" panose="02040503050406030204" pitchFamily="18" charset="0"/>
                                </a:rPr>
                                <m:t>+</m:t>
                              </m:r>
                              <m:f>
                                <m:fPr>
                                  <m:ctrlPr>
                                    <a:rPr lang="it-IT" sz="1400" b="0" i="1" u="none" strike="noStrike" baseline="0" smtClean="0">
                                      <a:solidFill>
                                        <a:schemeClr val="tx1"/>
                                      </a:solidFill>
                                      <a:latin typeface="Cambria Math" panose="02040503050406030204" pitchFamily="18" charset="0"/>
                                    </a:rPr>
                                  </m:ctrlPr>
                                </m:fPr>
                                <m:num>
                                  <m:r>
                                    <m:rPr>
                                      <m:sty m:val="p"/>
                                    </m:rPr>
                                    <a:rPr lang="it-IT" sz="1400" b="0" i="0" u="none" strike="noStrike" baseline="0" smtClean="0">
                                      <a:solidFill>
                                        <a:schemeClr val="tx1"/>
                                      </a:solidFill>
                                      <a:latin typeface="Cambria Math" panose="02040503050406030204" pitchFamily="18" charset="0"/>
                                    </a:rPr>
                                    <m:t>Γ</m:t>
                                  </m:r>
                                </m:num>
                                <m:den>
                                  <m:r>
                                    <a:rPr lang="it-IT" sz="1400" b="0" i="1" u="none" strike="noStrike" baseline="0" smtClean="0">
                                      <a:solidFill>
                                        <a:schemeClr val="tx1"/>
                                      </a:solidFill>
                                      <a:latin typeface="Cambria Math" panose="02040503050406030204" pitchFamily="18" charset="0"/>
                                    </a:rPr>
                                    <m:t>2</m:t>
                                  </m:r>
                                </m:den>
                              </m:f>
                            </m:e>
                          </m:d>
                          <m:sSub>
                            <m:sSubPr>
                              <m:ctrlPr>
                                <a:rPr lang="it-IT" sz="1400" b="0" i="1" smtClean="0">
                                  <a:latin typeface="Cambria Math" panose="02040503050406030204" pitchFamily="18" charset="0"/>
                                </a:rPr>
                              </m:ctrlPr>
                            </m:sSubPr>
                            <m:e>
                              <m:r>
                                <a:rPr lang="it-IT" sz="1400" i="1">
                                  <a:latin typeface="Cambria Math" panose="02040503050406030204" pitchFamily="18" charset="0"/>
                                </a:rPr>
                                <m:t>𝑧</m:t>
                              </m:r>
                            </m:e>
                            <m:sub>
                              <m:r>
                                <a:rPr lang="it-IT" sz="1400" b="0" i="1" smtClean="0">
                                  <a:latin typeface="Cambria Math" panose="02040503050406030204" pitchFamily="18" charset="0"/>
                                </a:rPr>
                                <m:t>2</m:t>
                              </m:r>
                            </m:sub>
                          </m:sSub>
                          <m:r>
                            <a:rPr lang="it-IT" sz="1400" i="1">
                              <a:latin typeface="Cambria Math" panose="02040503050406030204" pitchFamily="18" charset="0"/>
                            </a:rPr>
                            <m:t>∗</m:t>
                          </m:r>
                          <m:d>
                            <m:dPr>
                              <m:ctrlPr>
                                <a:rPr lang="it-IT" sz="1400" i="1">
                                  <a:latin typeface="Cambria Math" panose="02040503050406030204" pitchFamily="18" charset="0"/>
                                </a:rPr>
                              </m:ctrlPr>
                            </m:dPr>
                            <m:e>
                              <m:r>
                                <a:rPr lang="it-IT" sz="1400" i="1">
                                  <a:latin typeface="Cambria Math" panose="02040503050406030204" pitchFamily="18" charset="0"/>
                                </a:rPr>
                                <m:t>𝑡</m:t>
                              </m:r>
                              <m:r>
                                <a:rPr lang="it-IT" sz="1400" b="0" i="1" smtClean="0">
                                  <a:latin typeface="Cambria Math" panose="02040503050406030204" pitchFamily="18" charset="0"/>
                                </a:rPr>
                                <m:t>+</m:t>
                              </m:r>
                              <m:f>
                                <m:fPr>
                                  <m:ctrlPr>
                                    <a:rPr lang="it-IT" sz="1400" i="1">
                                      <a:latin typeface="Cambria Math" panose="02040503050406030204" pitchFamily="18" charset="0"/>
                                    </a:rPr>
                                  </m:ctrlPr>
                                </m:fPr>
                                <m:num>
                                  <m:r>
                                    <m:rPr>
                                      <m:sty m:val="p"/>
                                    </m:rPr>
                                    <a:rPr lang="it-IT" sz="1400">
                                      <a:latin typeface="Cambria Math" panose="02040503050406030204" pitchFamily="18" charset="0"/>
                                    </a:rPr>
                                    <m:t>Γ</m:t>
                                  </m:r>
                                </m:num>
                                <m:den>
                                  <m:r>
                                    <a:rPr lang="it-IT" sz="1400" i="1">
                                      <a:latin typeface="Cambria Math" panose="02040503050406030204" pitchFamily="18" charset="0"/>
                                    </a:rPr>
                                    <m:t>2</m:t>
                                  </m:r>
                                </m:den>
                              </m:f>
                            </m:e>
                          </m:d>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𝑒</m:t>
                              </m:r>
                            </m:e>
                            <m:sup>
                              <m:r>
                                <a:rPr lang="it-IT" sz="1400" b="0" i="1" smtClean="0">
                                  <a:latin typeface="Cambria Math" panose="02040503050406030204" pitchFamily="18" charset="0"/>
                                </a:rPr>
                                <m:t>−</m:t>
                              </m:r>
                              <m:r>
                                <a:rPr lang="it-IT" sz="1400" b="0" i="1" smtClean="0">
                                  <a:latin typeface="Cambria Math" panose="02040503050406030204" pitchFamily="18" charset="0"/>
                                </a:rPr>
                                <m:t>𝑗</m:t>
                              </m:r>
                              <m:r>
                                <a:rPr lang="it-IT" sz="1400" b="0" i="1" smtClean="0">
                                  <a:latin typeface="Cambria Math" panose="02040503050406030204" pitchFamily="18" charset="0"/>
                                </a:rPr>
                                <m:t>2</m:t>
                              </m:r>
                              <m:r>
                                <a:rPr lang="it-IT" sz="1400" b="0" i="1" smtClean="0">
                                  <a:latin typeface="Cambria Math" panose="02040503050406030204" pitchFamily="18" charset="0"/>
                                </a:rPr>
                                <m:t>𝜋</m:t>
                              </m:r>
                              <m:r>
                                <a:rPr lang="it-IT" sz="1400" b="0" i="1" smtClean="0">
                                  <a:latin typeface="Cambria Math" panose="02040503050406030204" pitchFamily="18" charset="0"/>
                                </a:rPr>
                                <m:t>𝑓</m:t>
                              </m:r>
                              <m:r>
                                <m:rPr>
                                  <m:sty m:val="p"/>
                                </m:rPr>
                                <a:rPr lang="it-IT" sz="1400" b="0" i="0" smtClean="0">
                                  <a:latin typeface="Cambria Math" panose="02040503050406030204" pitchFamily="18" charset="0"/>
                                </a:rPr>
                                <m:t>Γ</m:t>
                              </m:r>
                            </m:sup>
                          </m:sSup>
                          <m:r>
                            <a:rPr lang="it-IT" sz="1400" b="0" i="1" smtClean="0">
                              <a:latin typeface="Cambria Math" panose="02040503050406030204" pitchFamily="18" charset="0"/>
                            </a:rPr>
                            <m:t>𝑑</m:t>
                          </m:r>
                          <m:r>
                            <m:rPr>
                              <m:sty m:val="p"/>
                            </m:rPr>
                            <a:rPr lang="it-IT" sz="1400" b="0" i="0" smtClean="0">
                              <a:latin typeface="Cambria Math" panose="02040503050406030204" pitchFamily="18" charset="0"/>
                            </a:rPr>
                            <m:t>Γ</m:t>
                          </m:r>
                        </m:e>
                      </m:nary>
                      <m:r>
                        <a:rPr lang="it-IT" sz="1400" b="0" i="1" u="none" strike="noStrike" baseline="0" smtClean="0">
                          <a:solidFill>
                            <a:schemeClr val="tx1"/>
                          </a:solidFill>
                          <a:latin typeface="Cambria Math" panose="02040503050406030204" pitchFamily="18" charset="0"/>
                        </a:rPr>
                        <m:t>  </m:t>
                      </m:r>
                      <m:r>
                        <a:rPr lang="it-IT" sz="1400" b="0" i="1" u="none" strike="noStrike" baseline="0" smtClean="0">
                          <a:solidFill>
                            <a:schemeClr val="tx1"/>
                          </a:solidFill>
                          <a:latin typeface="Cambria Math" panose="02040503050406030204" pitchFamily="18" charset="0"/>
                        </a:rPr>
                        <m:t>𝑤h𝑒𝑟𝑒</m:t>
                      </m:r>
                      <m:r>
                        <a:rPr lang="it-IT" sz="1400" b="0" i="1" u="none" strike="noStrike" baseline="0" smtClean="0">
                          <a:solidFill>
                            <a:schemeClr val="tx1"/>
                          </a:solidFill>
                          <a:latin typeface="Cambria Math" panose="02040503050406030204" pitchFamily="18" charset="0"/>
                        </a:rPr>
                        <m:t> </m:t>
                      </m:r>
                      <m:r>
                        <a:rPr lang="it-IT" sz="1400" b="0" i="1" u="none" strike="noStrike" baseline="0" smtClean="0">
                          <a:solidFill>
                            <a:schemeClr val="tx1"/>
                          </a:solidFill>
                          <a:latin typeface="Cambria Math" panose="02040503050406030204" pitchFamily="18" charset="0"/>
                        </a:rPr>
                        <m:t>𝑧</m:t>
                      </m:r>
                      <m:d>
                        <m:dPr>
                          <m:ctrlPr>
                            <a:rPr lang="it-IT" sz="1400" b="0" i="1" u="none" strike="noStrike" baseline="0" smtClean="0">
                              <a:solidFill>
                                <a:schemeClr val="tx1"/>
                              </a:solidFill>
                              <a:latin typeface="Cambria Math" panose="02040503050406030204" pitchFamily="18" charset="0"/>
                            </a:rPr>
                          </m:ctrlPr>
                        </m:dPr>
                        <m:e>
                          <m:r>
                            <a:rPr lang="it-IT" sz="1400" b="0" i="1" u="none" strike="noStrike" baseline="0" smtClean="0">
                              <a:solidFill>
                                <a:schemeClr val="tx1"/>
                              </a:solidFill>
                              <a:latin typeface="Cambria Math" panose="02040503050406030204" pitchFamily="18" charset="0"/>
                            </a:rPr>
                            <m:t>𝑡</m:t>
                          </m:r>
                        </m:e>
                      </m:d>
                      <m:r>
                        <a:rPr lang="it-IT" sz="1400" b="0" i="1" u="none" strike="noStrike" baseline="0" smtClean="0">
                          <a:solidFill>
                            <a:schemeClr val="tx1"/>
                          </a:solidFill>
                          <a:latin typeface="Cambria Math" panose="02040503050406030204" pitchFamily="18" charset="0"/>
                        </a:rPr>
                        <m:t>=</m:t>
                      </m:r>
                      <m:r>
                        <a:rPr lang="it-IT" sz="1400" b="0" i="1" u="none" strike="noStrike" baseline="0" smtClean="0">
                          <a:solidFill>
                            <a:schemeClr val="tx1"/>
                          </a:solidFill>
                          <a:latin typeface="Cambria Math" panose="02040503050406030204" pitchFamily="18" charset="0"/>
                        </a:rPr>
                        <m:t>𝑠</m:t>
                      </m:r>
                      <m:d>
                        <m:dPr>
                          <m:ctrlPr>
                            <a:rPr lang="it-IT" sz="1400" b="0" i="1" u="none" strike="noStrike" baseline="0" smtClean="0">
                              <a:solidFill>
                                <a:schemeClr val="tx1"/>
                              </a:solidFill>
                              <a:latin typeface="Cambria Math" panose="02040503050406030204" pitchFamily="18" charset="0"/>
                            </a:rPr>
                          </m:ctrlPr>
                        </m:dPr>
                        <m:e>
                          <m:r>
                            <a:rPr lang="it-IT" sz="1400" b="0" i="1" u="none" strike="noStrike" baseline="0" smtClean="0">
                              <a:solidFill>
                                <a:schemeClr val="tx1"/>
                              </a:solidFill>
                              <a:latin typeface="Cambria Math" panose="02040503050406030204" pitchFamily="18" charset="0"/>
                            </a:rPr>
                            <m:t>𝑡</m:t>
                          </m:r>
                        </m:e>
                      </m:d>
                      <m:r>
                        <a:rPr lang="it-IT" sz="1400" b="0" i="1" u="none" strike="noStrike" baseline="0" smtClean="0">
                          <a:solidFill>
                            <a:schemeClr val="tx1"/>
                          </a:solidFill>
                          <a:latin typeface="Cambria Math" panose="02040503050406030204" pitchFamily="18" charset="0"/>
                        </a:rPr>
                        <m:t>+</m:t>
                      </m:r>
                      <m:r>
                        <a:rPr lang="it-IT" sz="1400" b="0" i="1" u="none" strike="noStrike" baseline="0" smtClean="0">
                          <a:solidFill>
                            <a:schemeClr val="tx1"/>
                          </a:solidFill>
                          <a:latin typeface="Cambria Math" panose="02040503050406030204" pitchFamily="18" charset="0"/>
                        </a:rPr>
                        <m:t>𝑗𝐻</m:t>
                      </m:r>
                      <m:d>
                        <m:dPr>
                          <m:begChr m:val="["/>
                          <m:endChr m:val="]"/>
                          <m:ctrlPr>
                            <a:rPr lang="it-IT" sz="1400" b="0" i="1" u="none" strike="noStrike" baseline="0" smtClean="0">
                              <a:solidFill>
                                <a:schemeClr val="tx1"/>
                              </a:solidFill>
                              <a:latin typeface="Cambria Math" panose="02040503050406030204" pitchFamily="18" charset="0"/>
                            </a:rPr>
                          </m:ctrlPr>
                        </m:dPr>
                        <m:e>
                          <m:r>
                            <a:rPr lang="it-IT" sz="1400" b="0" i="1" u="none" strike="noStrike" baseline="0" smtClean="0">
                              <a:solidFill>
                                <a:schemeClr val="tx1"/>
                              </a:solidFill>
                              <a:latin typeface="Cambria Math" panose="02040503050406030204" pitchFamily="18" charset="0"/>
                            </a:rPr>
                            <m:t>𝑠</m:t>
                          </m:r>
                          <m:d>
                            <m:dPr>
                              <m:ctrlPr>
                                <a:rPr lang="it-IT" sz="1400" b="0" i="1" u="none" strike="noStrike" baseline="0" smtClean="0">
                                  <a:solidFill>
                                    <a:schemeClr val="tx1"/>
                                  </a:solidFill>
                                  <a:latin typeface="Cambria Math" panose="02040503050406030204" pitchFamily="18" charset="0"/>
                                </a:rPr>
                              </m:ctrlPr>
                            </m:dPr>
                            <m:e>
                              <m:r>
                                <a:rPr lang="it-IT" sz="1400" b="0" i="1" u="none" strike="noStrike" baseline="0" smtClean="0">
                                  <a:solidFill>
                                    <a:schemeClr val="tx1"/>
                                  </a:solidFill>
                                  <a:latin typeface="Cambria Math" panose="02040503050406030204" pitchFamily="18" charset="0"/>
                                </a:rPr>
                                <m:t>𝑡</m:t>
                              </m:r>
                            </m:e>
                          </m:d>
                        </m:e>
                      </m:d>
                    </m:oMath>
                  </m:oMathPara>
                </a14:m>
                <a:endParaRPr lang="en-US" sz="1400" i="0" u="none" strike="noStrike" baseline="0" dirty="0">
                  <a:solidFill>
                    <a:schemeClr val="tx1"/>
                  </a:solidFill>
                  <a:latin typeface="+mj-lt"/>
                </a:endParaRPr>
              </a:p>
              <a:p>
                <a:r>
                  <a:rPr lang="en-US" sz="1400" i="0" u="none" strike="noStrike" baseline="0" dirty="0">
                    <a:solidFill>
                      <a:schemeClr val="tx1"/>
                    </a:solidFill>
                    <a:latin typeface="+mj-lt"/>
                  </a:rPr>
                  <a:t>Where </a:t>
                </a:r>
                <a14:m>
                  <m:oMath xmlns:m="http://schemas.openxmlformats.org/officeDocument/2006/math">
                    <m:r>
                      <a:rPr lang="it-IT" sz="1400" b="0" i="1" u="none" strike="noStrike" baseline="0" smtClean="0">
                        <a:solidFill>
                          <a:schemeClr val="tx1"/>
                        </a:solidFill>
                        <a:latin typeface="Cambria Math" panose="02040503050406030204" pitchFamily="18" charset="0"/>
                      </a:rPr>
                      <m:t>𝐻</m:t>
                    </m:r>
                    <m:d>
                      <m:dPr>
                        <m:begChr m:val="["/>
                        <m:endChr m:val="]"/>
                        <m:ctrlPr>
                          <a:rPr lang="it-IT" sz="1400" b="0" i="1" u="none" strike="noStrike" baseline="0" smtClean="0">
                            <a:solidFill>
                              <a:schemeClr val="tx1"/>
                            </a:solidFill>
                            <a:latin typeface="Cambria Math" panose="02040503050406030204" pitchFamily="18" charset="0"/>
                          </a:rPr>
                        </m:ctrlPr>
                      </m:dPr>
                      <m:e>
                        <m:r>
                          <a:rPr lang="it-IT" sz="1400" b="0" i="1" u="none" strike="noStrike" baseline="0" smtClean="0">
                            <a:solidFill>
                              <a:schemeClr val="tx1"/>
                            </a:solidFill>
                            <a:latin typeface="Cambria Math" panose="02040503050406030204" pitchFamily="18" charset="0"/>
                          </a:rPr>
                          <m:t>𝑠</m:t>
                        </m:r>
                        <m:d>
                          <m:dPr>
                            <m:ctrlPr>
                              <a:rPr lang="it-IT" sz="1400" b="0" i="1" u="none" strike="noStrike" baseline="0" smtClean="0">
                                <a:solidFill>
                                  <a:schemeClr val="tx1"/>
                                </a:solidFill>
                                <a:latin typeface="Cambria Math" panose="02040503050406030204" pitchFamily="18" charset="0"/>
                              </a:rPr>
                            </m:ctrlPr>
                          </m:dPr>
                          <m:e>
                            <m:r>
                              <a:rPr lang="it-IT" sz="1400" b="0" i="1" u="none" strike="noStrike" baseline="0" smtClean="0">
                                <a:solidFill>
                                  <a:schemeClr val="tx1"/>
                                </a:solidFill>
                                <a:latin typeface="Cambria Math" panose="02040503050406030204" pitchFamily="18" charset="0"/>
                              </a:rPr>
                              <m:t>𝑡</m:t>
                            </m:r>
                          </m:e>
                        </m:d>
                      </m:e>
                    </m:d>
                  </m:oMath>
                </a14:m>
                <a:r>
                  <a:rPr lang="en-US" sz="1400" i="0" u="none" strike="noStrike" baseline="0" dirty="0">
                    <a:solidFill>
                      <a:schemeClr val="tx1"/>
                    </a:solidFill>
                    <a:latin typeface="+mj-lt"/>
                  </a:rPr>
                  <a:t> is the Hilbert</a:t>
                </a:r>
                <a:r>
                  <a:rPr lang="en-US" sz="1400" i="0" u="none" strike="noStrike" dirty="0">
                    <a:solidFill>
                      <a:schemeClr val="tx1"/>
                    </a:solidFill>
                    <a:latin typeface="+mj-lt"/>
                  </a:rPr>
                  <a:t> transform of the signal.</a:t>
                </a:r>
              </a:p>
              <a:p>
                <a:r>
                  <a:rPr lang="en-US" sz="1400" i="0" u="none" strike="noStrike" baseline="0" dirty="0">
                    <a:solidFill>
                      <a:schemeClr val="tx1"/>
                    </a:solidFill>
                    <a:latin typeface="+mj-lt"/>
                  </a:rPr>
                  <a:t>Generally, the cross-terms appear during the P wave, and are represented as negative areas in the image. This can be used to detect the P waves.</a:t>
                </a:r>
              </a:p>
            </p:txBody>
          </p:sp>
        </mc:Choice>
        <mc:Fallback xmlns="">
          <p:sp>
            <p:nvSpPr>
              <p:cNvPr id="7" name="CasellaDiTesto 6">
                <a:extLst>
                  <a:ext uri="{FF2B5EF4-FFF2-40B4-BE49-F238E27FC236}">
                    <a16:creationId xmlns:a16="http://schemas.microsoft.com/office/drawing/2014/main" id="{11650652-C93A-33D1-F019-9897F964BAA0}"/>
                  </a:ext>
                </a:extLst>
              </p:cNvPr>
              <p:cNvSpPr txBox="1">
                <a:spLocks noRot="1" noChangeAspect="1" noMove="1" noResize="1" noEditPoints="1" noAdjustHandles="1" noChangeArrowheads="1" noChangeShapeType="1" noTextEdit="1"/>
              </p:cNvSpPr>
              <p:nvPr/>
            </p:nvSpPr>
            <p:spPr>
              <a:xfrm>
                <a:off x="175645" y="2741313"/>
                <a:ext cx="6810280" cy="2811860"/>
              </a:xfrm>
              <a:prstGeom prst="rect">
                <a:avLst/>
              </a:prstGeom>
              <a:blipFill>
                <a:blip r:embed="rId3"/>
                <a:stretch>
                  <a:fillRect l="-269" t="-434" r="-627" b="-1302"/>
                </a:stretch>
              </a:blipFill>
            </p:spPr>
            <p:txBody>
              <a:bodyPr/>
              <a:lstStyle/>
              <a:p>
                <a:r>
                  <a:rPr lang="it-IT">
                    <a:noFill/>
                  </a:rPr>
                  <a:t> </a:t>
                </a:r>
              </a:p>
            </p:txBody>
          </p:sp>
        </mc:Fallback>
      </mc:AlternateContent>
      <p:sp>
        <p:nvSpPr>
          <p:cNvPr id="9" name="Rettangolo 8">
            <a:extLst>
              <a:ext uri="{FF2B5EF4-FFF2-40B4-BE49-F238E27FC236}">
                <a16:creationId xmlns:a16="http://schemas.microsoft.com/office/drawing/2014/main" id="{13349137-5E8D-3D32-FC27-F782FC472727}"/>
              </a:ext>
            </a:extLst>
          </p:cNvPr>
          <p:cNvSpPr/>
          <p:nvPr/>
        </p:nvSpPr>
        <p:spPr>
          <a:xfrm>
            <a:off x="6248400" y="1972578"/>
            <a:ext cx="445772" cy="3030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2B3CAB93-4586-B1D1-9FE9-3A40E32A2CE1}"/>
              </a:ext>
            </a:extLst>
          </p:cNvPr>
          <p:cNvPicPr>
            <a:picLocks noChangeAspect="1"/>
          </p:cNvPicPr>
          <p:nvPr/>
        </p:nvPicPr>
        <p:blipFill>
          <a:blip r:embed="rId4"/>
          <a:stretch>
            <a:fillRect/>
          </a:stretch>
        </p:blipFill>
        <p:spPr>
          <a:xfrm>
            <a:off x="175645" y="1818578"/>
            <a:ext cx="9396361" cy="892180"/>
          </a:xfrm>
          <a:prstGeom prst="rect">
            <a:avLst/>
          </a:prstGeom>
        </p:spPr>
      </p:pic>
      <p:pic>
        <p:nvPicPr>
          <p:cNvPr id="11" name="Immagine 10">
            <a:extLst>
              <a:ext uri="{FF2B5EF4-FFF2-40B4-BE49-F238E27FC236}">
                <a16:creationId xmlns:a16="http://schemas.microsoft.com/office/drawing/2014/main" id="{B3B90789-AD4D-3D69-C4B9-95D0B0BD5D40}"/>
              </a:ext>
            </a:extLst>
          </p:cNvPr>
          <p:cNvPicPr>
            <a:picLocks noChangeAspect="1"/>
          </p:cNvPicPr>
          <p:nvPr/>
        </p:nvPicPr>
        <p:blipFill>
          <a:blip r:embed="rId5"/>
          <a:stretch>
            <a:fillRect/>
          </a:stretch>
        </p:blipFill>
        <p:spPr>
          <a:xfrm>
            <a:off x="135005" y="1490803"/>
            <a:ext cx="9807544" cy="327775"/>
          </a:xfrm>
          <a:prstGeom prst="rect">
            <a:avLst/>
          </a:prstGeom>
        </p:spPr>
      </p:pic>
      <p:pic>
        <p:nvPicPr>
          <p:cNvPr id="14" name="Immagine 13">
            <a:extLst>
              <a:ext uri="{FF2B5EF4-FFF2-40B4-BE49-F238E27FC236}">
                <a16:creationId xmlns:a16="http://schemas.microsoft.com/office/drawing/2014/main" id="{CAAF9113-6044-D5B7-FD4A-3A1BABB387CE}"/>
              </a:ext>
            </a:extLst>
          </p:cNvPr>
          <p:cNvPicPr>
            <a:picLocks noChangeAspect="1"/>
          </p:cNvPicPr>
          <p:nvPr/>
        </p:nvPicPr>
        <p:blipFill>
          <a:blip r:embed="rId6"/>
          <a:stretch>
            <a:fillRect/>
          </a:stretch>
        </p:blipFill>
        <p:spPr>
          <a:xfrm>
            <a:off x="7456372" y="2864142"/>
            <a:ext cx="4081578" cy="2642560"/>
          </a:xfrm>
          <a:prstGeom prst="rect">
            <a:avLst/>
          </a:prstGeom>
          <a:ln>
            <a:solidFill>
              <a:schemeClr val="tx1"/>
            </a:solidFill>
          </a:ln>
        </p:spPr>
      </p:pic>
      <p:sp>
        <p:nvSpPr>
          <p:cNvPr id="15" name="Rettangolo 14">
            <a:extLst>
              <a:ext uri="{FF2B5EF4-FFF2-40B4-BE49-F238E27FC236}">
                <a16:creationId xmlns:a16="http://schemas.microsoft.com/office/drawing/2014/main" id="{13C266E1-A237-F6DE-BCA7-6301CE36DA50}"/>
              </a:ext>
            </a:extLst>
          </p:cNvPr>
          <p:cNvSpPr/>
          <p:nvPr/>
        </p:nvSpPr>
        <p:spPr>
          <a:xfrm>
            <a:off x="7738110" y="2013893"/>
            <a:ext cx="220980" cy="1737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921072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10104120" cy="971551"/>
          </a:xfrm>
        </p:spPr>
        <p:txBody>
          <a:bodyPr>
            <a:noAutofit/>
          </a:bodyPr>
          <a:lstStyle/>
          <a:p>
            <a:r>
              <a:rPr lang="en-US" sz="3200" dirty="0"/>
              <a:t>Time- Frequency domain: Short-time Fourier transform</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19</a:t>
            </a:fld>
            <a:endParaRPr lang="en-US"/>
          </a:p>
        </p:txBody>
      </p:sp>
      <p:sp>
        <p:nvSpPr>
          <p:cNvPr id="16" name="Rettangolo 15">
            <a:extLst>
              <a:ext uri="{FF2B5EF4-FFF2-40B4-BE49-F238E27FC236}">
                <a16:creationId xmlns:a16="http://schemas.microsoft.com/office/drawing/2014/main" id="{9D69DE7D-1B3A-D35A-7023-A73B2AACCC67}"/>
              </a:ext>
            </a:extLst>
          </p:cNvPr>
          <p:cNvSpPr/>
          <p:nvPr/>
        </p:nvSpPr>
        <p:spPr>
          <a:xfrm>
            <a:off x="5324475" y="2114550"/>
            <a:ext cx="173355" cy="2057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BDEC8F6E-7512-BD34-A5B2-9725B616213D}"/>
              </a:ext>
            </a:extLst>
          </p:cNvPr>
          <p:cNvSpPr txBox="1"/>
          <p:nvPr/>
        </p:nvSpPr>
        <p:spPr>
          <a:xfrm>
            <a:off x="239653" y="5367197"/>
            <a:ext cx="11218795" cy="954107"/>
          </a:xfrm>
          <a:prstGeom prst="rect">
            <a:avLst/>
          </a:prstGeom>
          <a:noFill/>
        </p:spPr>
        <p:txBody>
          <a:bodyPr wrap="square">
            <a:spAutoFit/>
          </a:bodyPr>
          <a:lstStyle/>
          <a:p>
            <a:pPr algn="l"/>
            <a:r>
              <a:rPr lang="en-GB" sz="1400" b="1" i="0" u="none" strike="noStrike" baseline="0" dirty="0">
                <a:solidFill>
                  <a:schemeClr val="tx1">
                    <a:lumMod val="85000"/>
                    <a:lumOff val="15000"/>
                  </a:schemeClr>
                </a:solidFill>
                <a:latin typeface="+mj-lt"/>
              </a:rPr>
              <a:t>Background</a:t>
            </a:r>
          </a:p>
          <a:p>
            <a:pPr algn="l"/>
            <a:r>
              <a:rPr lang="en-US" sz="1400" b="0" i="0" u="none" strike="noStrike" baseline="0" dirty="0">
                <a:solidFill>
                  <a:schemeClr val="tx1">
                    <a:lumMod val="85000"/>
                    <a:lumOff val="15000"/>
                  </a:schemeClr>
                </a:solidFill>
                <a:latin typeface="+mj-lt"/>
              </a:rPr>
              <a:t>The ECG dataset used in this study was taken from the Staley cardiac arrhythmia database, from which the raw data was collected by the Wisconsin-Dane County EMT-defibrillation program. It includes recordings of ventricular fibrillation, asystole, and more. The signals were acquired at a sampling rate of 100 Hz. Normal rhythms were taken from the MIT/BIH database, which are sampled at 360 Hz</a:t>
            </a:r>
            <a:endParaRPr lang="en-GB" sz="1400" dirty="0">
              <a:solidFill>
                <a:schemeClr val="tx1">
                  <a:lumMod val="85000"/>
                  <a:lumOff val="15000"/>
                </a:schemeClr>
              </a:solidFill>
              <a:latin typeface="+mj-lt"/>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1650652-C93A-33D1-F019-9897F964BAA0}"/>
                  </a:ext>
                </a:extLst>
              </p:cNvPr>
              <p:cNvSpPr txBox="1"/>
              <p:nvPr/>
            </p:nvSpPr>
            <p:spPr>
              <a:xfrm>
                <a:off x="239653" y="2871064"/>
                <a:ext cx="6810280" cy="2496133"/>
              </a:xfrm>
              <a:prstGeom prst="rect">
                <a:avLst/>
              </a:prstGeom>
              <a:noFill/>
            </p:spPr>
            <p:txBody>
              <a:bodyPr wrap="square">
                <a:spAutoFit/>
              </a:bodyPr>
              <a:lstStyle/>
              <a:p>
                <a:pPr algn="l"/>
                <a:r>
                  <a:rPr lang="en-GB" sz="1400" b="1" i="0" u="none" strike="noStrike" baseline="0" dirty="0">
                    <a:solidFill>
                      <a:schemeClr val="tx1"/>
                    </a:solidFill>
                    <a:latin typeface="+mj-lt"/>
                  </a:rPr>
                  <a:t>Method presentation</a:t>
                </a:r>
              </a:p>
              <a:p>
                <a:r>
                  <a:rPr lang="en-US" sz="1400" dirty="0">
                    <a:latin typeface="+mj-lt"/>
                  </a:rPr>
                  <a:t>The STFT can be used to compute and analyze the energy distribution of the ECG signal.</a:t>
                </a:r>
              </a:p>
              <a:p>
                <a:r>
                  <a:rPr lang="en-US" sz="1400" dirty="0">
                    <a:latin typeface="+mj-lt"/>
                  </a:rPr>
                  <a:t>It is essentially used to compute the strength of frequencies in the signal around time t. Features are then extracted from said energy distributions to use for classification</a:t>
                </a:r>
              </a:p>
              <a:p>
                <a:r>
                  <a:rPr lang="en-US" sz="1400" dirty="0">
                    <a:latin typeface="+mj-lt"/>
                  </a:rPr>
                  <a:t>algorithms. The STFT is defined as follows:</a:t>
                </a:r>
              </a:p>
              <a:p>
                <a:pPr/>
                <a14:m>
                  <m:oMathPara xmlns:m="http://schemas.openxmlformats.org/officeDocument/2006/math">
                    <m:oMathParaPr>
                      <m:jc m:val="centerGroup"/>
                    </m:oMathParaPr>
                    <m:oMath xmlns:m="http://schemas.openxmlformats.org/officeDocument/2006/math">
                      <m:r>
                        <a:rPr lang="it-IT" sz="1400" b="0" i="1" u="none" strike="noStrike" baseline="0" smtClean="0">
                          <a:solidFill>
                            <a:schemeClr val="tx1"/>
                          </a:solidFill>
                          <a:latin typeface="Cambria Math" panose="02040503050406030204" pitchFamily="18" charset="0"/>
                        </a:rPr>
                        <m:t>𝑋</m:t>
                      </m:r>
                      <m:d>
                        <m:dPr>
                          <m:ctrlPr>
                            <a:rPr lang="it-IT" sz="1400" b="0" i="1" u="none" strike="noStrike" baseline="0" smtClean="0">
                              <a:solidFill>
                                <a:schemeClr val="tx1"/>
                              </a:solidFill>
                              <a:latin typeface="Cambria Math" panose="02040503050406030204" pitchFamily="18" charset="0"/>
                            </a:rPr>
                          </m:ctrlPr>
                        </m:dPr>
                        <m:e>
                          <m:r>
                            <a:rPr lang="it-IT" sz="1400" b="0" i="1" u="none" strike="noStrike" baseline="0" smtClean="0">
                              <a:solidFill>
                                <a:schemeClr val="tx1"/>
                              </a:solidFill>
                              <a:latin typeface="Cambria Math" panose="02040503050406030204" pitchFamily="18" charset="0"/>
                            </a:rPr>
                            <m:t>𝑓</m:t>
                          </m:r>
                          <m:r>
                            <a:rPr lang="it-IT" sz="1400" b="0" i="1" u="none" strike="noStrike" baseline="0" smtClean="0">
                              <a:solidFill>
                                <a:schemeClr val="tx1"/>
                              </a:solidFill>
                              <a:latin typeface="Cambria Math" panose="02040503050406030204" pitchFamily="18" charset="0"/>
                            </a:rPr>
                            <m:t>,</m:t>
                          </m:r>
                          <m:r>
                            <a:rPr lang="it-IT" sz="1400" b="0" i="1" u="none" strike="noStrike" baseline="0" smtClean="0">
                              <a:solidFill>
                                <a:schemeClr val="tx1"/>
                              </a:solidFill>
                              <a:latin typeface="Cambria Math" panose="02040503050406030204" pitchFamily="18" charset="0"/>
                            </a:rPr>
                            <m:t>𝑡</m:t>
                          </m:r>
                        </m:e>
                      </m:d>
                      <m:r>
                        <a:rPr lang="it-IT" sz="1400" b="0" i="1" u="none" strike="noStrike" baseline="0" smtClean="0">
                          <a:solidFill>
                            <a:schemeClr val="tx1"/>
                          </a:solidFill>
                          <a:latin typeface="Cambria Math" panose="02040503050406030204" pitchFamily="18" charset="0"/>
                        </a:rPr>
                        <m:t>=</m:t>
                      </m:r>
                      <m:nary>
                        <m:naryPr>
                          <m:ctrlPr>
                            <a:rPr lang="it-IT" sz="1400" b="0" i="1" u="none" strike="noStrike" baseline="0" smtClean="0">
                              <a:solidFill>
                                <a:schemeClr val="tx1"/>
                              </a:solidFill>
                              <a:latin typeface="Cambria Math" panose="02040503050406030204" pitchFamily="18" charset="0"/>
                            </a:rPr>
                          </m:ctrlPr>
                        </m:naryPr>
                        <m:sub>
                          <m:r>
                            <m:rPr>
                              <m:brk m:alnAt="23"/>
                            </m:rPr>
                            <a:rPr lang="it-IT" sz="1400" b="0" i="1" u="none" strike="noStrike" baseline="0" smtClean="0">
                              <a:solidFill>
                                <a:schemeClr val="tx1"/>
                              </a:solidFill>
                              <a:latin typeface="Cambria Math" panose="02040503050406030204" pitchFamily="18" charset="0"/>
                            </a:rPr>
                            <m:t>−</m:t>
                          </m:r>
                          <m:r>
                            <a:rPr lang="it-IT" sz="1400" b="0" i="1" u="none" strike="noStrike" baseline="0" smtClean="0">
                              <a:solidFill>
                                <a:schemeClr val="tx1"/>
                              </a:solidFill>
                              <a:latin typeface="Cambria Math" panose="02040503050406030204" pitchFamily="18" charset="0"/>
                              <a:ea typeface="Cambria Math" panose="02040503050406030204" pitchFamily="18" charset="0"/>
                            </a:rPr>
                            <m:t>∞</m:t>
                          </m:r>
                        </m:sub>
                        <m:sup>
                          <m:r>
                            <a:rPr lang="it-IT" sz="1400" b="0" i="1" u="none" strike="noStrike" baseline="0" smtClean="0">
                              <a:solidFill>
                                <a:schemeClr val="tx1"/>
                              </a:solidFill>
                              <a:latin typeface="Cambria Math" panose="02040503050406030204" pitchFamily="18" charset="0"/>
                              <a:ea typeface="Cambria Math" panose="02040503050406030204" pitchFamily="18" charset="0"/>
                            </a:rPr>
                            <m:t>∞</m:t>
                          </m:r>
                        </m:sup>
                        <m:e>
                          <m:r>
                            <a:rPr lang="it-IT" sz="1400" b="0" i="1" u="none" strike="noStrike" baseline="0" smtClean="0">
                              <a:solidFill>
                                <a:schemeClr val="tx1"/>
                              </a:solidFill>
                              <a:latin typeface="Cambria Math" panose="02040503050406030204" pitchFamily="18" charset="0"/>
                            </a:rPr>
                            <m:t>𝑥</m:t>
                          </m:r>
                          <m:d>
                            <m:dPr>
                              <m:ctrlPr>
                                <a:rPr lang="it-IT" sz="1400" b="0" i="1" u="none" strike="noStrike" baseline="0" smtClean="0">
                                  <a:solidFill>
                                    <a:schemeClr val="tx1"/>
                                  </a:solidFill>
                                  <a:latin typeface="Cambria Math" panose="02040503050406030204" pitchFamily="18" charset="0"/>
                                </a:rPr>
                              </m:ctrlPr>
                            </m:dPr>
                            <m:e>
                              <m:r>
                                <a:rPr lang="it-IT" sz="1400" b="0" i="1" u="none" strike="noStrike" baseline="0" smtClean="0">
                                  <a:solidFill>
                                    <a:schemeClr val="tx1"/>
                                  </a:solidFill>
                                  <a:latin typeface="Cambria Math" panose="02040503050406030204" pitchFamily="18" charset="0"/>
                                </a:rPr>
                                <m:t>𝜏</m:t>
                              </m:r>
                            </m:e>
                          </m:d>
                          <m:r>
                            <a:rPr lang="it-IT" sz="1400" b="0" i="1" u="none" strike="noStrike" baseline="0" smtClean="0">
                              <a:solidFill>
                                <a:schemeClr val="tx1"/>
                              </a:solidFill>
                              <a:latin typeface="Cambria Math" panose="02040503050406030204" pitchFamily="18" charset="0"/>
                            </a:rPr>
                            <m:t>𝑤</m:t>
                          </m:r>
                          <m:d>
                            <m:dPr>
                              <m:ctrlPr>
                                <a:rPr lang="it-IT" sz="1400" b="0" i="1" u="none" strike="noStrike" baseline="0" smtClean="0">
                                  <a:solidFill>
                                    <a:schemeClr val="tx1"/>
                                  </a:solidFill>
                                  <a:latin typeface="Cambria Math" panose="02040503050406030204" pitchFamily="18" charset="0"/>
                                </a:rPr>
                              </m:ctrlPr>
                            </m:dPr>
                            <m:e>
                              <m:r>
                                <a:rPr lang="it-IT" sz="1400" b="0" i="1" u="none" strike="noStrike" baseline="0" smtClean="0">
                                  <a:solidFill>
                                    <a:schemeClr val="tx1"/>
                                  </a:solidFill>
                                  <a:latin typeface="Cambria Math" panose="02040503050406030204" pitchFamily="18" charset="0"/>
                                </a:rPr>
                                <m:t>𝑡</m:t>
                              </m:r>
                              <m:r>
                                <a:rPr lang="it-IT" sz="1400" b="0" i="1" u="none" strike="noStrike" baseline="0" smtClean="0">
                                  <a:solidFill>
                                    <a:schemeClr val="tx1"/>
                                  </a:solidFill>
                                  <a:latin typeface="Cambria Math" panose="02040503050406030204" pitchFamily="18" charset="0"/>
                                </a:rPr>
                                <m:t>−</m:t>
                              </m:r>
                              <m:r>
                                <a:rPr lang="it-IT" sz="1400" b="0" i="1" u="none" strike="noStrike" baseline="0" smtClean="0">
                                  <a:solidFill>
                                    <a:schemeClr val="tx1"/>
                                  </a:solidFill>
                                  <a:latin typeface="Cambria Math" panose="02040503050406030204" pitchFamily="18" charset="0"/>
                                </a:rPr>
                                <m:t>𝜏</m:t>
                              </m:r>
                            </m:e>
                          </m:d>
                          <m:sSup>
                            <m:sSupPr>
                              <m:ctrlPr>
                                <a:rPr lang="it-IT" sz="1400" b="0" i="1" u="none" strike="noStrike" baseline="0" smtClean="0">
                                  <a:solidFill>
                                    <a:schemeClr val="tx1"/>
                                  </a:solidFill>
                                  <a:latin typeface="Cambria Math" panose="02040503050406030204" pitchFamily="18" charset="0"/>
                                </a:rPr>
                              </m:ctrlPr>
                            </m:sSupPr>
                            <m:e>
                              <m:r>
                                <a:rPr lang="it-IT" sz="1400" b="0" i="1" u="none" strike="noStrike" baseline="0" smtClean="0">
                                  <a:solidFill>
                                    <a:schemeClr val="tx1"/>
                                  </a:solidFill>
                                  <a:latin typeface="Cambria Math" panose="02040503050406030204" pitchFamily="18" charset="0"/>
                                </a:rPr>
                                <m:t>𝑒</m:t>
                              </m:r>
                            </m:e>
                            <m:sup>
                              <m:r>
                                <a:rPr lang="it-IT" sz="1400" b="0" i="1" u="none" strike="noStrike" baseline="0" smtClean="0">
                                  <a:solidFill>
                                    <a:schemeClr val="tx1"/>
                                  </a:solidFill>
                                  <a:latin typeface="Cambria Math" panose="02040503050406030204" pitchFamily="18" charset="0"/>
                                </a:rPr>
                                <m:t>−</m:t>
                              </m:r>
                              <m:r>
                                <a:rPr lang="it-IT" sz="1400" b="0" i="1" u="none" strike="noStrike" baseline="0" smtClean="0">
                                  <a:solidFill>
                                    <a:schemeClr val="tx1"/>
                                  </a:solidFill>
                                  <a:latin typeface="Cambria Math" panose="02040503050406030204" pitchFamily="18" charset="0"/>
                                </a:rPr>
                                <m:t>𝑗</m:t>
                              </m:r>
                              <m:r>
                                <a:rPr lang="it-IT" sz="1400" b="0" i="1" u="none" strike="noStrike" baseline="0" smtClean="0">
                                  <a:solidFill>
                                    <a:schemeClr val="tx1"/>
                                  </a:solidFill>
                                  <a:latin typeface="Cambria Math" panose="02040503050406030204" pitchFamily="18" charset="0"/>
                                </a:rPr>
                                <m:t>2</m:t>
                              </m:r>
                              <m:r>
                                <a:rPr lang="it-IT" sz="1400" b="0" i="1" u="none" strike="noStrike" baseline="0" smtClean="0">
                                  <a:solidFill>
                                    <a:schemeClr val="tx1"/>
                                  </a:solidFill>
                                  <a:latin typeface="Cambria Math" panose="02040503050406030204" pitchFamily="18" charset="0"/>
                                </a:rPr>
                                <m:t>𝜋</m:t>
                              </m:r>
                              <m:r>
                                <a:rPr lang="it-IT" sz="1400" b="0" i="1" u="none" strike="noStrike" baseline="0" smtClean="0">
                                  <a:solidFill>
                                    <a:schemeClr val="tx1"/>
                                  </a:solidFill>
                                  <a:latin typeface="Cambria Math" panose="02040503050406030204" pitchFamily="18" charset="0"/>
                                </a:rPr>
                                <m:t>𝑓</m:t>
                              </m:r>
                              <m:r>
                                <a:rPr lang="it-IT" sz="1400" b="0" i="1" u="none" strike="noStrike" baseline="0" smtClean="0">
                                  <a:solidFill>
                                    <a:schemeClr val="tx1"/>
                                  </a:solidFill>
                                  <a:latin typeface="Cambria Math" panose="02040503050406030204" pitchFamily="18" charset="0"/>
                                </a:rPr>
                                <m:t>𝜏</m:t>
                              </m:r>
                            </m:sup>
                          </m:sSup>
                        </m:e>
                      </m:nary>
                      <m:r>
                        <a:rPr lang="it-IT" sz="1400" b="0" i="1" u="none" strike="noStrike" baseline="0" smtClean="0">
                          <a:solidFill>
                            <a:schemeClr val="tx1"/>
                          </a:solidFill>
                          <a:latin typeface="Cambria Math" panose="02040503050406030204" pitchFamily="18" charset="0"/>
                        </a:rPr>
                        <m:t>𝑑</m:t>
                      </m:r>
                      <m:r>
                        <m:rPr>
                          <m:sty m:val="p"/>
                        </m:rPr>
                        <a:rPr lang="it-IT" sz="1400" b="0" i="1" u="none" strike="noStrike" baseline="0" smtClean="0">
                          <a:solidFill>
                            <a:schemeClr val="tx1"/>
                          </a:solidFill>
                          <a:latin typeface="Cambria Math" panose="02040503050406030204" pitchFamily="18" charset="0"/>
                        </a:rPr>
                        <m:t>τ</m:t>
                      </m:r>
                    </m:oMath>
                  </m:oMathPara>
                </a14:m>
                <a:endParaRPr lang="it-IT" sz="1400" b="0" i="0" u="none" strike="noStrike" baseline="0" dirty="0">
                  <a:solidFill>
                    <a:schemeClr val="tx1"/>
                  </a:solidFill>
                  <a:latin typeface="+mj-lt"/>
                </a:endParaRPr>
              </a:p>
              <a:p>
                <a:endParaRPr lang="en-US" sz="1400" i="0" u="none" strike="noStrike" baseline="0" dirty="0">
                  <a:solidFill>
                    <a:schemeClr val="tx1"/>
                  </a:solidFill>
                  <a:latin typeface="+mj-lt"/>
                </a:endParaRPr>
              </a:p>
              <a:p>
                <a:r>
                  <a:rPr lang="en-GB" sz="1400" i="0" u="none" strike="noStrike" baseline="0" dirty="0">
                    <a:solidFill>
                      <a:schemeClr val="tx1"/>
                    </a:solidFill>
                    <a:latin typeface="+mj-lt"/>
                  </a:rPr>
                  <a:t>Where</a:t>
                </a:r>
                <a:r>
                  <a:rPr lang="it-IT" sz="1400" i="0" u="none" strike="noStrike" baseline="0" dirty="0">
                    <a:solidFill>
                      <a:schemeClr val="tx1"/>
                    </a:solidFill>
                    <a:latin typeface="+mj-lt"/>
                  </a:rPr>
                  <a:t> </a:t>
                </a:r>
                <a14:m>
                  <m:oMath xmlns:m="http://schemas.openxmlformats.org/officeDocument/2006/math">
                    <m:r>
                      <a:rPr lang="it-IT" sz="1400" b="0" i="1" u="none" strike="noStrike" baseline="0" smtClean="0">
                        <a:solidFill>
                          <a:schemeClr val="tx1"/>
                        </a:solidFill>
                        <a:latin typeface="Cambria Math" panose="02040503050406030204" pitchFamily="18" charset="0"/>
                      </a:rPr>
                      <m:t>𝑤</m:t>
                    </m:r>
                    <m:d>
                      <m:dPr>
                        <m:ctrlPr>
                          <a:rPr lang="it-IT" sz="1400" b="0" i="1" u="none" strike="noStrike" baseline="0" smtClean="0">
                            <a:solidFill>
                              <a:schemeClr val="tx1"/>
                            </a:solidFill>
                            <a:latin typeface="Cambria Math" panose="02040503050406030204" pitchFamily="18" charset="0"/>
                          </a:rPr>
                        </m:ctrlPr>
                      </m:dPr>
                      <m:e>
                        <m:r>
                          <a:rPr lang="it-IT" sz="1400" b="0" i="1" u="none" strike="noStrike" baseline="0" smtClean="0">
                            <a:solidFill>
                              <a:schemeClr val="tx1"/>
                            </a:solidFill>
                            <a:latin typeface="Cambria Math" panose="02040503050406030204" pitchFamily="18" charset="0"/>
                          </a:rPr>
                          <m:t>𝑡</m:t>
                        </m:r>
                        <m:r>
                          <a:rPr lang="it-IT" sz="1400" b="0" i="1" u="none" strike="noStrike" baseline="0" smtClean="0">
                            <a:solidFill>
                              <a:schemeClr val="tx1"/>
                            </a:solidFill>
                            <a:latin typeface="Cambria Math" panose="02040503050406030204" pitchFamily="18" charset="0"/>
                          </a:rPr>
                          <m:t>−</m:t>
                        </m:r>
                        <m:r>
                          <a:rPr lang="it-IT" sz="1400" b="0" i="1" u="none" strike="noStrike" baseline="0" smtClean="0">
                            <a:solidFill>
                              <a:schemeClr val="tx1"/>
                            </a:solidFill>
                            <a:latin typeface="Cambria Math" panose="02040503050406030204" pitchFamily="18" charset="0"/>
                          </a:rPr>
                          <m:t>𝜏</m:t>
                        </m:r>
                      </m:e>
                    </m:d>
                  </m:oMath>
                </a14:m>
                <a:r>
                  <a:rPr lang="en-US" sz="1400" i="0" u="none" strike="noStrike" baseline="0" dirty="0">
                    <a:solidFill>
                      <a:schemeClr val="tx1"/>
                    </a:solidFill>
                    <a:latin typeface="+mj-lt"/>
                  </a:rPr>
                  <a:t> is</a:t>
                </a:r>
                <a:r>
                  <a:rPr lang="en-US" sz="1400" i="0" u="none" strike="noStrike" dirty="0">
                    <a:solidFill>
                      <a:schemeClr val="tx1"/>
                    </a:solidFill>
                    <a:latin typeface="+mj-lt"/>
                  </a:rPr>
                  <a:t> a moving window used to isolate the time component of interest.</a:t>
                </a:r>
              </a:p>
              <a:p>
                <a:r>
                  <a:rPr lang="en-US" sz="1400" i="0" u="none" strike="noStrike" baseline="0" dirty="0">
                    <a:solidFill>
                      <a:schemeClr val="tx1"/>
                    </a:solidFill>
                    <a:latin typeface="+mj-lt"/>
                  </a:rPr>
                  <a:t>The STFT has a tradeoff between time resolution and frequency resolution though, thus, making the features limited by the accuracy of the frequency distribution.</a:t>
                </a:r>
              </a:p>
            </p:txBody>
          </p:sp>
        </mc:Choice>
        <mc:Fallback xmlns="">
          <p:sp>
            <p:nvSpPr>
              <p:cNvPr id="7" name="CasellaDiTesto 6">
                <a:extLst>
                  <a:ext uri="{FF2B5EF4-FFF2-40B4-BE49-F238E27FC236}">
                    <a16:creationId xmlns:a16="http://schemas.microsoft.com/office/drawing/2014/main" id="{11650652-C93A-33D1-F019-9897F964BAA0}"/>
                  </a:ext>
                </a:extLst>
              </p:cNvPr>
              <p:cNvSpPr txBox="1">
                <a:spLocks noRot="1" noChangeAspect="1" noMove="1" noResize="1" noEditPoints="1" noAdjustHandles="1" noChangeArrowheads="1" noChangeShapeType="1" noTextEdit="1"/>
              </p:cNvSpPr>
              <p:nvPr/>
            </p:nvSpPr>
            <p:spPr>
              <a:xfrm>
                <a:off x="239653" y="2871064"/>
                <a:ext cx="6810280" cy="2496133"/>
              </a:xfrm>
              <a:prstGeom prst="rect">
                <a:avLst/>
              </a:prstGeom>
              <a:blipFill>
                <a:blip r:embed="rId3"/>
                <a:stretch>
                  <a:fillRect l="-269" t="-489" b="-15159"/>
                </a:stretch>
              </a:blipFill>
            </p:spPr>
            <p:txBody>
              <a:bodyPr/>
              <a:lstStyle/>
              <a:p>
                <a:r>
                  <a:rPr lang="it-IT">
                    <a:noFill/>
                  </a:rPr>
                  <a:t> </a:t>
                </a:r>
              </a:p>
            </p:txBody>
          </p:sp>
        </mc:Fallback>
      </mc:AlternateContent>
      <p:pic>
        <p:nvPicPr>
          <p:cNvPr id="11" name="Immagine 10">
            <a:extLst>
              <a:ext uri="{FF2B5EF4-FFF2-40B4-BE49-F238E27FC236}">
                <a16:creationId xmlns:a16="http://schemas.microsoft.com/office/drawing/2014/main" id="{B3B90789-AD4D-3D69-C4B9-95D0B0BD5D40}"/>
              </a:ext>
            </a:extLst>
          </p:cNvPr>
          <p:cNvPicPr>
            <a:picLocks noChangeAspect="1"/>
          </p:cNvPicPr>
          <p:nvPr/>
        </p:nvPicPr>
        <p:blipFill>
          <a:blip r:embed="rId4"/>
          <a:stretch>
            <a:fillRect/>
          </a:stretch>
        </p:blipFill>
        <p:spPr>
          <a:xfrm>
            <a:off x="135005" y="1490803"/>
            <a:ext cx="9807544" cy="327775"/>
          </a:xfrm>
          <a:prstGeom prst="rect">
            <a:avLst/>
          </a:prstGeom>
        </p:spPr>
      </p:pic>
      <p:sp>
        <p:nvSpPr>
          <p:cNvPr id="15" name="Rettangolo 14">
            <a:extLst>
              <a:ext uri="{FF2B5EF4-FFF2-40B4-BE49-F238E27FC236}">
                <a16:creationId xmlns:a16="http://schemas.microsoft.com/office/drawing/2014/main" id="{13C266E1-A237-F6DE-BCA7-6301CE36DA50}"/>
              </a:ext>
            </a:extLst>
          </p:cNvPr>
          <p:cNvSpPr/>
          <p:nvPr/>
        </p:nvSpPr>
        <p:spPr>
          <a:xfrm>
            <a:off x="7738110" y="2013893"/>
            <a:ext cx="220980" cy="1737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C8FA17B9-1731-7EFB-5D76-D7970B564F94}"/>
              </a:ext>
            </a:extLst>
          </p:cNvPr>
          <p:cNvPicPr>
            <a:picLocks noChangeAspect="1"/>
          </p:cNvPicPr>
          <p:nvPr/>
        </p:nvPicPr>
        <p:blipFill>
          <a:blip r:embed="rId5"/>
          <a:stretch>
            <a:fillRect/>
          </a:stretch>
        </p:blipFill>
        <p:spPr>
          <a:xfrm>
            <a:off x="7007261" y="3041089"/>
            <a:ext cx="5046564" cy="1659249"/>
          </a:xfrm>
          <a:prstGeom prst="rect">
            <a:avLst/>
          </a:prstGeom>
          <a:ln>
            <a:solidFill>
              <a:schemeClr val="tx1"/>
            </a:solidFill>
          </a:ln>
        </p:spPr>
      </p:pic>
      <p:pic>
        <p:nvPicPr>
          <p:cNvPr id="10" name="Immagine 9">
            <a:extLst>
              <a:ext uri="{FF2B5EF4-FFF2-40B4-BE49-F238E27FC236}">
                <a16:creationId xmlns:a16="http://schemas.microsoft.com/office/drawing/2014/main" id="{08E1A525-A04A-81E5-4520-A565165EE55A}"/>
              </a:ext>
            </a:extLst>
          </p:cNvPr>
          <p:cNvPicPr>
            <a:picLocks noChangeAspect="1"/>
          </p:cNvPicPr>
          <p:nvPr/>
        </p:nvPicPr>
        <p:blipFill>
          <a:blip r:embed="rId6"/>
          <a:stretch>
            <a:fillRect/>
          </a:stretch>
        </p:blipFill>
        <p:spPr>
          <a:xfrm>
            <a:off x="164936" y="1824099"/>
            <a:ext cx="9584852" cy="853227"/>
          </a:xfrm>
          <a:prstGeom prst="rect">
            <a:avLst/>
          </a:prstGeom>
        </p:spPr>
      </p:pic>
      <p:sp>
        <p:nvSpPr>
          <p:cNvPr id="9" name="Rettangolo 8">
            <a:extLst>
              <a:ext uri="{FF2B5EF4-FFF2-40B4-BE49-F238E27FC236}">
                <a16:creationId xmlns:a16="http://schemas.microsoft.com/office/drawing/2014/main" id="{13349137-5E8D-3D32-FC27-F782FC472727}"/>
              </a:ext>
            </a:extLst>
          </p:cNvPr>
          <p:cNvSpPr/>
          <p:nvPr/>
        </p:nvSpPr>
        <p:spPr>
          <a:xfrm>
            <a:off x="8584184" y="1805514"/>
            <a:ext cx="445772" cy="3030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AD97A99D-7101-C8BC-D028-443BD548329C}"/>
              </a:ext>
            </a:extLst>
          </p:cNvPr>
          <p:cNvSpPr/>
          <p:nvPr/>
        </p:nvSpPr>
        <p:spPr>
          <a:xfrm flipH="1">
            <a:off x="4196715" y="2369541"/>
            <a:ext cx="173355"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712344FF-BCFA-47AE-CB7D-4E4C5F0C1FC3}"/>
              </a:ext>
            </a:extLst>
          </p:cNvPr>
          <p:cNvSpPr/>
          <p:nvPr/>
        </p:nvSpPr>
        <p:spPr>
          <a:xfrm>
            <a:off x="2712720" y="2082618"/>
            <a:ext cx="247650"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4551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Background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838200" y="1555458"/>
            <a:ext cx="10515600" cy="4722511"/>
          </a:xfrm>
        </p:spPr>
        <p:txBody>
          <a:bodyPr>
            <a:noAutofit/>
          </a:bodyPr>
          <a:lstStyle/>
          <a:p>
            <a:pPr marL="0" indent="0">
              <a:buNone/>
            </a:pPr>
            <a:r>
              <a:rPr lang="en-US" sz="1800" dirty="0"/>
              <a:t>Nowadays </a:t>
            </a:r>
            <a:r>
              <a:rPr lang="en-US" sz="1800" b="1" dirty="0">
                <a:solidFill>
                  <a:schemeClr val="accent1">
                    <a:lumMod val="75000"/>
                  </a:schemeClr>
                </a:solidFill>
              </a:rPr>
              <a:t>signal analysis</a:t>
            </a:r>
            <a:r>
              <a:rPr lang="en-US" sz="1800" dirty="0"/>
              <a:t>, an amalgamation of different processes coming together to form robust pipelines for the automation of data analysis, </a:t>
            </a:r>
            <a:r>
              <a:rPr lang="en-US" sz="1800" b="1" dirty="0">
                <a:solidFill>
                  <a:schemeClr val="accent1">
                    <a:lumMod val="75000"/>
                  </a:schemeClr>
                </a:solidFill>
              </a:rPr>
              <a:t>is deeply applied into the medical</a:t>
            </a:r>
            <a:r>
              <a:rPr lang="en-US" sz="1800" dirty="0">
                <a:solidFill>
                  <a:schemeClr val="accent1">
                    <a:lumMod val="75000"/>
                  </a:schemeClr>
                </a:solidFill>
              </a:rPr>
              <a:t> </a:t>
            </a:r>
            <a:r>
              <a:rPr lang="en-US" sz="1800" b="1" dirty="0">
                <a:solidFill>
                  <a:schemeClr val="accent1">
                    <a:lumMod val="75000"/>
                  </a:schemeClr>
                </a:solidFill>
              </a:rPr>
              <a:t>world</a:t>
            </a:r>
            <a:r>
              <a:rPr lang="en-US" sz="1800" dirty="0"/>
              <a:t>. In fact, even in this field it is becoming increasingly common to be working with very </a:t>
            </a:r>
            <a:r>
              <a:rPr lang="en-US" sz="1800" b="1" dirty="0">
                <a:solidFill>
                  <a:schemeClr val="accent1">
                    <a:lumMod val="75000"/>
                  </a:schemeClr>
                </a:solidFill>
              </a:rPr>
              <a:t>large</a:t>
            </a:r>
            <a:r>
              <a:rPr lang="en-US" sz="1800" dirty="0"/>
              <a:t> </a:t>
            </a:r>
            <a:r>
              <a:rPr lang="en-US" sz="1800" b="1" dirty="0">
                <a:solidFill>
                  <a:schemeClr val="accent1">
                    <a:lumMod val="75000"/>
                  </a:schemeClr>
                </a:solidFill>
              </a:rPr>
              <a:t>datasets</a:t>
            </a:r>
            <a:r>
              <a:rPr lang="en-US" sz="1800" dirty="0"/>
              <a:t>, on the scale of having thousands of features. </a:t>
            </a:r>
          </a:p>
          <a:p>
            <a:pPr marL="0" indent="0">
              <a:buNone/>
            </a:pPr>
            <a:r>
              <a:rPr lang="en-US" sz="1800" dirty="0"/>
              <a:t>This is largely because the acquisition of biomedical signals can be taken over multi-hour timeframes, which is another challenge to solve in and of itself. This paper will </a:t>
            </a:r>
            <a:r>
              <a:rPr lang="en-US" sz="1800" b="1" dirty="0">
                <a:solidFill>
                  <a:schemeClr val="accent1">
                    <a:lumMod val="75000"/>
                  </a:schemeClr>
                </a:solidFill>
              </a:rPr>
              <a:t>focus</a:t>
            </a:r>
            <a:r>
              <a:rPr lang="en-US" sz="1800" dirty="0"/>
              <a:t> on the </a:t>
            </a:r>
            <a:r>
              <a:rPr lang="en-US" sz="1800" b="1" dirty="0">
                <a:solidFill>
                  <a:schemeClr val="accent1">
                    <a:lumMod val="75000"/>
                  </a:schemeClr>
                </a:solidFill>
              </a:rPr>
              <a:t>electrocardiogram</a:t>
            </a:r>
            <a:r>
              <a:rPr lang="en-US" sz="1800" dirty="0"/>
              <a:t> (ECG) signal specifically, </a:t>
            </a:r>
            <a:r>
              <a:rPr lang="en-US" sz="1800" b="1" dirty="0">
                <a:solidFill>
                  <a:schemeClr val="accent1">
                    <a:lumMod val="75000"/>
                  </a:schemeClr>
                </a:solidFill>
              </a:rPr>
              <a:t>and</a:t>
            </a:r>
            <a:r>
              <a:rPr lang="en-US" sz="1800" dirty="0"/>
              <a:t> </a:t>
            </a:r>
            <a:r>
              <a:rPr lang="en-US" sz="1800" b="1" dirty="0">
                <a:solidFill>
                  <a:schemeClr val="accent1">
                    <a:lumMod val="75000"/>
                  </a:schemeClr>
                </a:solidFill>
              </a:rPr>
              <a:t>common</a:t>
            </a:r>
            <a:r>
              <a:rPr lang="en-US" sz="1800" dirty="0"/>
              <a:t> </a:t>
            </a:r>
            <a:r>
              <a:rPr lang="en-US" sz="1800" b="1" dirty="0">
                <a:solidFill>
                  <a:schemeClr val="accent1">
                    <a:lumMod val="75000"/>
                  </a:schemeClr>
                </a:solidFill>
              </a:rPr>
              <a:t>feature</a:t>
            </a:r>
            <a:r>
              <a:rPr lang="en-US" sz="1800" dirty="0"/>
              <a:t> </a:t>
            </a:r>
            <a:r>
              <a:rPr lang="en-US" sz="1800" b="1" dirty="0">
                <a:solidFill>
                  <a:schemeClr val="accent1">
                    <a:lumMod val="75000"/>
                  </a:schemeClr>
                </a:solidFill>
              </a:rPr>
              <a:t>extraction</a:t>
            </a:r>
            <a:r>
              <a:rPr lang="en-US" sz="1800" dirty="0"/>
              <a:t> </a:t>
            </a:r>
            <a:r>
              <a:rPr lang="en-US" sz="1800" b="1" dirty="0">
                <a:solidFill>
                  <a:schemeClr val="accent1">
                    <a:lumMod val="75000"/>
                  </a:schemeClr>
                </a:solidFill>
              </a:rPr>
              <a:t>techniques</a:t>
            </a:r>
            <a:r>
              <a:rPr lang="en-US" sz="1800" dirty="0"/>
              <a:t> used for digital health and artificial intelligence (AI) applications.</a:t>
            </a:r>
          </a:p>
          <a:p>
            <a:pPr marL="0" indent="0">
              <a:buNone/>
            </a:pPr>
            <a:r>
              <a:rPr lang="en-US" sz="1800" dirty="0"/>
              <a:t> Feature extraction is a vital step of biomedical signal analysis. The basic </a:t>
            </a:r>
            <a:r>
              <a:rPr lang="en-US" sz="1800" b="1" dirty="0">
                <a:solidFill>
                  <a:schemeClr val="accent1">
                    <a:lumMod val="75000"/>
                  </a:schemeClr>
                </a:solidFill>
              </a:rPr>
              <a:t>goal</a:t>
            </a:r>
            <a:r>
              <a:rPr lang="en-US" sz="1800" dirty="0"/>
              <a:t> is for </a:t>
            </a:r>
            <a:r>
              <a:rPr lang="en-US" sz="1800" b="1" dirty="0">
                <a:solidFill>
                  <a:schemeClr val="accent1">
                    <a:lumMod val="75000"/>
                  </a:schemeClr>
                </a:solidFill>
              </a:rPr>
              <a:t>signal</a:t>
            </a:r>
            <a:r>
              <a:rPr lang="en-US" sz="1800" dirty="0"/>
              <a:t> </a:t>
            </a:r>
            <a:r>
              <a:rPr lang="en-US" sz="1800" b="1" dirty="0">
                <a:solidFill>
                  <a:schemeClr val="accent1">
                    <a:lumMod val="75000"/>
                  </a:schemeClr>
                </a:solidFill>
              </a:rPr>
              <a:t>dimensionality</a:t>
            </a:r>
            <a:r>
              <a:rPr lang="en-US" sz="1800" dirty="0"/>
              <a:t> </a:t>
            </a:r>
            <a:r>
              <a:rPr lang="en-US" sz="1800" b="1" dirty="0">
                <a:solidFill>
                  <a:schemeClr val="accent1">
                    <a:lumMod val="75000"/>
                  </a:schemeClr>
                </a:solidFill>
              </a:rPr>
              <a:t>reduction</a:t>
            </a:r>
            <a:r>
              <a:rPr lang="en-US" sz="1800" dirty="0"/>
              <a:t> and </a:t>
            </a:r>
            <a:r>
              <a:rPr lang="en-US" sz="1800" b="1" dirty="0">
                <a:solidFill>
                  <a:schemeClr val="accent1">
                    <a:lumMod val="75000"/>
                  </a:schemeClr>
                </a:solidFill>
              </a:rPr>
              <a:t>data</a:t>
            </a:r>
            <a:r>
              <a:rPr lang="en-US" sz="1800" dirty="0"/>
              <a:t> </a:t>
            </a:r>
            <a:r>
              <a:rPr lang="en-US" sz="1800" b="1" dirty="0">
                <a:solidFill>
                  <a:schemeClr val="accent1">
                    <a:lumMod val="75000"/>
                  </a:schemeClr>
                </a:solidFill>
              </a:rPr>
              <a:t>compaction</a:t>
            </a:r>
            <a:r>
              <a:rPr lang="en-US" sz="1800" dirty="0"/>
              <a:t>. This would allow one to </a:t>
            </a:r>
            <a:r>
              <a:rPr lang="en-US" sz="1800" b="1" dirty="0">
                <a:solidFill>
                  <a:schemeClr val="accent1">
                    <a:lumMod val="75000"/>
                  </a:schemeClr>
                </a:solidFill>
              </a:rPr>
              <a:t>represent</a:t>
            </a:r>
            <a:r>
              <a:rPr lang="en-US" sz="1800" dirty="0"/>
              <a:t> </a:t>
            </a:r>
            <a:r>
              <a:rPr lang="en-US" sz="1800" b="1" dirty="0">
                <a:solidFill>
                  <a:schemeClr val="accent1">
                    <a:lumMod val="75000"/>
                  </a:schemeClr>
                </a:solidFill>
              </a:rPr>
              <a:t>data</a:t>
            </a:r>
            <a:r>
              <a:rPr lang="en-US" sz="1800" dirty="0"/>
              <a:t> with a </a:t>
            </a:r>
            <a:r>
              <a:rPr lang="en-US" sz="1800" b="1" dirty="0">
                <a:solidFill>
                  <a:schemeClr val="accent1">
                    <a:lumMod val="75000"/>
                  </a:schemeClr>
                </a:solidFill>
              </a:rPr>
              <a:t>smaller</a:t>
            </a:r>
            <a:r>
              <a:rPr lang="en-US" sz="1800" dirty="0"/>
              <a:t> and </a:t>
            </a:r>
            <a:r>
              <a:rPr lang="en-US" sz="1800" b="1" dirty="0">
                <a:solidFill>
                  <a:schemeClr val="accent1">
                    <a:lumMod val="75000"/>
                  </a:schemeClr>
                </a:solidFill>
              </a:rPr>
              <a:t>not</a:t>
            </a:r>
            <a:r>
              <a:rPr lang="en-US" sz="1800" dirty="0"/>
              <a:t> </a:t>
            </a:r>
            <a:r>
              <a:rPr lang="en-US" sz="1800" b="1" dirty="0">
                <a:solidFill>
                  <a:schemeClr val="accent1">
                    <a:lumMod val="75000"/>
                  </a:schemeClr>
                </a:solidFill>
              </a:rPr>
              <a:t>redundant</a:t>
            </a:r>
            <a:r>
              <a:rPr lang="en-US" sz="1800" dirty="0"/>
              <a:t> </a:t>
            </a:r>
            <a:r>
              <a:rPr lang="en-US" sz="1800" b="1" dirty="0">
                <a:solidFill>
                  <a:schemeClr val="accent1">
                    <a:lumMod val="75000"/>
                  </a:schemeClr>
                </a:solidFill>
              </a:rPr>
              <a:t>subset</a:t>
            </a:r>
            <a:r>
              <a:rPr lang="en-US" sz="1800" dirty="0"/>
              <a:t> of </a:t>
            </a:r>
            <a:r>
              <a:rPr lang="en-US" sz="1800" b="1" dirty="0">
                <a:solidFill>
                  <a:schemeClr val="accent1">
                    <a:lumMod val="75000"/>
                  </a:schemeClr>
                </a:solidFill>
              </a:rPr>
              <a:t>features</a:t>
            </a:r>
            <a:r>
              <a:rPr lang="en-US" sz="1800" dirty="0"/>
              <a:t>, that can be used later to build efficient ML models for several tasks such as classification, detection etc. </a:t>
            </a:r>
          </a:p>
          <a:p>
            <a:pPr marL="0" indent="0">
              <a:buNone/>
            </a:pPr>
            <a:r>
              <a:rPr lang="en-US" sz="1800" dirty="0"/>
              <a:t>In this review, it has been covered ECG signal processing and feature extraction in the </a:t>
            </a:r>
            <a:r>
              <a:rPr lang="en-US" sz="1800" b="1" dirty="0">
                <a:solidFill>
                  <a:schemeClr val="accent1">
                    <a:lumMod val="75000"/>
                  </a:schemeClr>
                </a:solidFill>
              </a:rPr>
              <a:t>time</a:t>
            </a:r>
            <a:r>
              <a:rPr lang="en-US" sz="1800" dirty="0"/>
              <a:t> </a:t>
            </a:r>
            <a:r>
              <a:rPr lang="en-US" sz="1800" b="1" dirty="0">
                <a:solidFill>
                  <a:schemeClr val="accent1">
                    <a:lumMod val="75000"/>
                  </a:schemeClr>
                </a:solidFill>
              </a:rPr>
              <a:t>domain</a:t>
            </a:r>
            <a:r>
              <a:rPr lang="en-US" sz="1800" dirty="0"/>
              <a:t>, </a:t>
            </a:r>
            <a:r>
              <a:rPr lang="en-US" sz="1800" b="1" dirty="0">
                <a:solidFill>
                  <a:schemeClr val="accent1">
                    <a:lumMod val="75000"/>
                  </a:schemeClr>
                </a:solidFill>
              </a:rPr>
              <a:t>frequency</a:t>
            </a:r>
            <a:r>
              <a:rPr lang="en-US" sz="1800" dirty="0"/>
              <a:t> </a:t>
            </a:r>
            <a:r>
              <a:rPr lang="en-US" sz="1800" b="1" dirty="0">
                <a:solidFill>
                  <a:schemeClr val="accent1">
                    <a:lumMod val="75000"/>
                  </a:schemeClr>
                </a:solidFill>
              </a:rPr>
              <a:t>domain</a:t>
            </a:r>
            <a:r>
              <a:rPr lang="en-US" sz="1800" dirty="0"/>
              <a:t>, </a:t>
            </a:r>
            <a:r>
              <a:rPr lang="en-US" sz="1800" b="1" dirty="0">
                <a:solidFill>
                  <a:schemeClr val="accent1">
                    <a:lumMod val="75000"/>
                  </a:schemeClr>
                </a:solidFill>
              </a:rPr>
              <a:t>time–frequency</a:t>
            </a:r>
            <a:r>
              <a:rPr lang="en-US" sz="1800" dirty="0"/>
              <a:t> </a:t>
            </a:r>
            <a:r>
              <a:rPr lang="en-US" sz="1800" b="1" dirty="0">
                <a:solidFill>
                  <a:schemeClr val="accent1">
                    <a:lumMod val="75000"/>
                  </a:schemeClr>
                </a:solidFill>
              </a:rPr>
              <a:t>domain</a:t>
            </a:r>
            <a:r>
              <a:rPr lang="en-US" sz="1800" dirty="0"/>
              <a:t>, </a:t>
            </a:r>
            <a:r>
              <a:rPr lang="en-US" sz="1800" b="1" dirty="0">
                <a:solidFill>
                  <a:schemeClr val="accent1">
                    <a:lumMod val="75000"/>
                  </a:schemeClr>
                </a:solidFill>
              </a:rPr>
              <a:t>decomposition</a:t>
            </a:r>
            <a:r>
              <a:rPr lang="en-US" sz="1800" dirty="0"/>
              <a:t>, and </a:t>
            </a:r>
            <a:r>
              <a:rPr lang="en-US" sz="1800" b="1" dirty="0">
                <a:solidFill>
                  <a:schemeClr val="accent1">
                    <a:lumMod val="75000"/>
                  </a:schemeClr>
                </a:solidFill>
              </a:rPr>
              <a:t>sparse</a:t>
            </a:r>
            <a:r>
              <a:rPr lang="en-US" sz="1800" dirty="0"/>
              <a:t> </a:t>
            </a:r>
            <a:r>
              <a:rPr lang="en-US" sz="1800" b="1" dirty="0">
                <a:solidFill>
                  <a:schemeClr val="accent1">
                    <a:lumMod val="75000"/>
                  </a:schemeClr>
                </a:solidFill>
              </a:rPr>
              <a:t>domain</a:t>
            </a:r>
            <a:r>
              <a:rPr lang="en-US" sz="1800" dirty="0"/>
              <a:t>. Furthermore, it has been discussed even </a:t>
            </a:r>
            <a:r>
              <a:rPr lang="en-US" sz="1800" b="1" dirty="0">
                <a:solidFill>
                  <a:schemeClr val="accent1">
                    <a:lumMod val="75000"/>
                  </a:schemeClr>
                </a:solidFill>
              </a:rPr>
              <a:t>deep</a:t>
            </a:r>
            <a:r>
              <a:rPr lang="en-US" sz="1800" dirty="0"/>
              <a:t> </a:t>
            </a:r>
            <a:r>
              <a:rPr lang="en-US" sz="1800" b="1" dirty="0">
                <a:solidFill>
                  <a:schemeClr val="accent1">
                    <a:lumMod val="75000"/>
                  </a:schemeClr>
                </a:solidFill>
              </a:rPr>
              <a:t>features</a:t>
            </a:r>
            <a:r>
              <a:rPr lang="en-US" sz="1800" dirty="0"/>
              <a:t>, and machine learning integration, to complete the overall pipeline design for signal analysis. </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1561499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10104120" cy="971551"/>
          </a:xfrm>
        </p:spPr>
        <p:txBody>
          <a:bodyPr>
            <a:noAutofit/>
          </a:bodyPr>
          <a:lstStyle/>
          <a:p>
            <a:r>
              <a:rPr lang="en-US" sz="3200" dirty="0"/>
              <a:t>Time- Frequency domain: improving cross terms</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20</a:t>
            </a:fld>
            <a:endParaRPr lang="en-US"/>
          </a:p>
        </p:txBody>
      </p:sp>
      <p:sp>
        <p:nvSpPr>
          <p:cNvPr id="16" name="Rettangolo 15">
            <a:extLst>
              <a:ext uri="{FF2B5EF4-FFF2-40B4-BE49-F238E27FC236}">
                <a16:creationId xmlns:a16="http://schemas.microsoft.com/office/drawing/2014/main" id="{9D69DE7D-1B3A-D35A-7023-A73B2AACCC67}"/>
              </a:ext>
            </a:extLst>
          </p:cNvPr>
          <p:cNvSpPr/>
          <p:nvPr/>
        </p:nvSpPr>
        <p:spPr>
          <a:xfrm>
            <a:off x="5324475" y="2114550"/>
            <a:ext cx="173355" cy="2057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11650652-C93A-33D1-F019-9897F964BAA0}"/>
              </a:ext>
            </a:extLst>
          </p:cNvPr>
          <p:cNvSpPr txBox="1"/>
          <p:nvPr/>
        </p:nvSpPr>
        <p:spPr>
          <a:xfrm>
            <a:off x="916308" y="1506873"/>
            <a:ext cx="9928475" cy="2462213"/>
          </a:xfrm>
          <a:prstGeom prst="rect">
            <a:avLst/>
          </a:prstGeom>
          <a:noFill/>
        </p:spPr>
        <p:txBody>
          <a:bodyPr wrap="square">
            <a:spAutoFit/>
          </a:bodyPr>
          <a:lstStyle/>
          <a:p>
            <a:pPr algn="l"/>
            <a:r>
              <a:rPr lang="en-GB" sz="1400" b="1" i="0" u="none" strike="noStrike" baseline="0" dirty="0">
                <a:solidFill>
                  <a:schemeClr val="tx1"/>
                </a:solidFill>
                <a:latin typeface="+mj-lt"/>
              </a:rPr>
              <a:t>Need of cross terms improvement</a:t>
            </a:r>
          </a:p>
          <a:p>
            <a:r>
              <a:rPr lang="en-GB" sz="1400" dirty="0">
                <a:latin typeface="+mj-lt"/>
              </a:rPr>
              <a:t>Both WVD and STFT are affected by the presence of cross terms, as result of the  windowing  made on signals. To reduce them, more accurate methods can be used:</a:t>
            </a:r>
          </a:p>
          <a:p>
            <a:endParaRPr lang="en-GB" sz="1400" dirty="0">
              <a:latin typeface="+mj-lt"/>
            </a:endParaRPr>
          </a:p>
          <a:p>
            <a:pPr marL="285750" indent="-285750">
              <a:buFont typeface="Arial" panose="020B0604020202020204" pitchFamily="34" charset="0"/>
              <a:buChar char="•"/>
            </a:pPr>
            <a:r>
              <a:rPr lang="en-GB" sz="1400" i="0" u="none" strike="noStrike" baseline="0" dirty="0">
                <a:solidFill>
                  <a:schemeClr val="tx1"/>
                </a:solidFill>
                <a:latin typeface="+mj-lt"/>
              </a:rPr>
              <a:t>Choi</a:t>
            </a:r>
            <a:r>
              <a:rPr lang="en-GB" sz="1400" dirty="0">
                <a:latin typeface="+mj-lt"/>
              </a:rPr>
              <a:t>-Williams distribution:</a:t>
            </a:r>
          </a:p>
          <a:p>
            <a:pPr lvl="1"/>
            <a:r>
              <a:rPr lang="en-GB" sz="1400" dirty="0">
                <a:latin typeface="+mj-lt"/>
              </a:rPr>
              <a:t> </a:t>
            </a:r>
          </a:p>
          <a:p>
            <a:pPr marL="285750" indent="-285750">
              <a:buFont typeface="Arial" panose="020B0604020202020204" pitchFamily="34" charset="0"/>
              <a:buChar char="•"/>
            </a:pPr>
            <a:r>
              <a:rPr lang="en-GB" sz="1400" i="0" u="none" strike="noStrike" baseline="0" dirty="0">
                <a:solidFill>
                  <a:schemeClr val="tx1"/>
                </a:solidFill>
                <a:latin typeface="+mj-lt"/>
              </a:rPr>
              <a:t>Cone-shaped method</a:t>
            </a:r>
          </a:p>
          <a:p>
            <a:pPr lvl="1"/>
            <a:endParaRPr lang="en-GB" sz="1400" i="0" u="none" strike="noStrike" baseline="0" dirty="0">
              <a:solidFill>
                <a:schemeClr val="tx1"/>
              </a:solidFill>
              <a:latin typeface="+mj-lt"/>
            </a:endParaRPr>
          </a:p>
          <a:p>
            <a:r>
              <a:rPr lang="en-GB" sz="1400" dirty="0">
                <a:latin typeface="+mj-lt"/>
              </a:rPr>
              <a:t>Both works by using a kernel function which reduce cross terms and improve the overall time-frequency distribution. In both cases the algorithm is pretty similar to the proposed one, except obliviously from the transformation used. </a:t>
            </a:r>
          </a:p>
          <a:p>
            <a:endParaRPr lang="en-GB" sz="1400" i="0" u="none" strike="noStrike" baseline="0" dirty="0">
              <a:solidFill>
                <a:schemeClr val="tx1"/>
              </a:solidFill>
              <a:latin typeface="+mj-lt"/>
            </a:endParaRPr>
          </a:p>
        </p:txBody>
      </p:sp>
      <p:sp>
        <p:nvSpPr>
          <p:cNvPr id="15" name="Rettangolo 14">
            <a:extLst>
              <a:ext uri="{FF2B5EF4-FFF2-40B4-BE49-F238E27FC236}">
                <a16:creationId xmlns:a16="http://schemas.microsoft.com/office/drawing/2014/main" id="{13C266E1-A237-F6DE-BCA7-6301CE36DA50}"/>
              </a:ext>
            </a:extLst>
          </p:cNvPr>
          <p:cNvSpPr/>
          <p:nvPr/>
        </p:nvSpPr>
        <p:spPr>
          <a:xfrm>
            <a:off x="7738110" y="2013893"/>
            <a:ext cx="220980" cy="1737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a:extLst>
              <a:ext uri="{FF2B5EF4-FFF2-40B4-BE49-F238E27FC236}">
                <a16:creationId xmlns:a16="http://schemas.microsoft.com/office/drawing/2014/main" id="{309D6E27-A625-DBC7-2DEC-6DDB4D56E8E9}"/>
              </a:ext>
            </a:extLst>
          </p:cNvPr>
          <p:cNvPicPr>
            <a:picLocks noChangeAspect="1"/>
          </p:cNvPicPr>
          <p:nvPr/>
        </p:nvPicPr>
        <p:blipFill>
          <a:blip r:embed="rId3"/>
          <a:stretch>
            <a:fillRect/>
          </a:stretch>
        </p:blipFill>
        <p:spPr>
          <a:xfrm>
            <a:off x="3272162" y="2239527"/>
            <a:ext cx="4192390" cy="547818"/>
          </a:xfrm>
          <a:prstGeom prst="rect">
            <a:avLst/>
          </a:prstGeom>
        </p:spPr>
      </p:pic>
      <p:pic>
        <p:nvPicPr>
          <p:cNvPr id="12" name="Immagine 11">
            <a:extLst>
              <a:ext uri="{FF2B5EF4-FFF2-40B4-BE49-F238E27FC236}">
                <a16:creationId xmlns:a16="http://schemas.microsoft.com/office/drawing/2014/main" id="{E34E4306-A21D-4D09-4825-589AD6E626F8}"/>
              </a:ext>
            </a:extLst>
          </p:cNvPr>
          <p:cNvPicPr>
            <a:picLocks noChangeAspect="1"/>
          </p:cNvPicPr>
          <p:nvPr/>
        </p:nvPicPr>
        <p:blipFill>
          <a:blip r:embed="rId4"/>
          <a:stretch>
            <a:fillRect/>
          </a:stretch>
        </p:blipFill>
        <p:spPr>
          <a:xfrm>
            <a:off x="2933551" y="2694992"/>
            <a:ext cx="3556314" cy="473247"/>
          </a:xfrm>
          <a:prstGeom prst="rect">
            <a:avLst/>
          </a:prstGeom>
        </p:spPr>
      </p:pic>
      <p:pic>
        <p:nvPicPr>
          <p:cNvPr id="13" name="Immagine 12">
            <a:extLst>
              <a:ext uri="{FF2B5EF4-FFF2-40B4-BE49-F238E27FC236}">
                <a16:creationId xmlns:a16="http://schemas.microsoft.com/office/drawing/2014/main" id="{36944406-9DCB-DDD9-9A66-251EF0958925}"/>
              </a:ext>
            </a:extLst>
          </p:cNvPr>
          <p:cNvPicPr>
            <a:picLocks noChangeAspect="1"/>
          </p:cNvPicPr>
          <p:nvPr/>
        </p:nvPicPr>
        <p:blipFill>
          <a:blip r:embed="rId5"/>
          <a:stretch>
            <a:fillRect/>
          </a:stretch>
        </p:blipFill>
        <p:spPr>
          <a:xfrm>
            <a:off x="916309" y="3969086"/>
            <a:ext cx="9807544" cy="327775"/>
          </a:xfrm>
          <a:prstGeom prst="rect">
            <a:avLst/>
          </a:prstGeom>
        </p:spPr>
      </p:pic>
      <p:pic>
        <p:nvPicPr>
          <p:cNvPr id="18" name="Immagine 17">
            <a:extLst>
              <a:ext uri="{FF2B5EF4-FFF2-40B4-BE49-F238E27FC236}">
                <a16:creationId xmlns:a16="http://schemas.microsoft.com/office/drawing/2014/main" id="{52320E50-78CB-6557-7042-85FBB62D115A}"/>
              </a:ext>
            </a:extLst>
          </p:cNvPr>
          <p:cNvPicPr>
            <a:picLocks noChangeAspect="1"/>
          </p:cNvPicPr>
          <p:nvPr/>
        </p:nvPicPr>
        <p:blipFill>
          <a:blip r:embed="rId6"/>
          <a:stretch>
            <a:fillRect/>
          </a:stretch>
        </p:blipFill>
        <p:spPr>
          <a:xfrm>
            <a:off x="916309" y="4296861"/>
            <a:ext cx="9807544" cy="1339961"/>
          </a:xfrm>
          <a:prstGeom prst="rect">
            <a:avLst/>
          </a:prstGeom>
        </p:spPr>
      </p:pic>
    </p:spTree>
    <p:extLst>
      <p:ext uri="{BB962C8B-B14F-4D97-AF65-F5344CB8AC3E}">
        <p14:creationId xmlns:p14="http://schemas.microsoft.com/office/powerpoint/2010/main" val="4063566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9905460" cy="971551"/>
          </a:xfrm>
        </p:spPr>
        <p:txBody>
          <a:bodyPr>
            <a:normAutofit fontScale="90000"/>
          </a:bodyPr>
          <a:lstStyle/>
          <a:p>
            <a:r>
              <a:rPr lang="en-US" sz="3600" dirty="0"/>
              <a:t>Decomposition domain: Empirical Mode Decomposition</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21</a:t>
            </a:fld>
            <a:endParaRPr lang="en-US"/>
          </a:p>
        </p:txBody>
      </p:sp>
      <p:pic>
        <p:nvPicPr>
          <p:cNvPr id="8" name="Immagine 7">
            <a:extLst>
              <a:ext uri="{FF2B5EF4-FFF2-40B4-BE49-F238E27FC236}">
                <a16:creationId xmlns:a16="http://schemas.microsoft.com/office/drawing/2014/main" id="{B4C380FC-5507-0DA7-CA3E-24271F008057}"/>
              </a:ext>
            </a:extLst>
          </p:cNvPr>
          <p:cNvPicPr>
            <a:picLocks noChangeAspect="1"/>
          </p:cNvPicPr>
          <p:nvPr/>
        </p:nvPicPr>
        <p:blipFill>
          <a:blip r:embed="rId3"/>
          <a:stretch>
            <a:fillRect/>
          </a:stretch>
        </p:blipFill>
        <p:spPr>
          <a:xfrm>
            <a:off x="498424" y="1404065"/>
            <a:ext cx="6591871" cy="396274"/>
          </a:xfrm>
          <a:prstGeom prst="rect">
            <a:avLst/>
          </a:prstGeom>
        </p:spPr>
      </p:pic>
      <p:sp>
        <p:nvSpPr>
          <p:cNvPr id="16" name="Rettangolo 15">
            <a:extLst>
              <a:ext uri="{FF2B5EF4-FFF2-40B4-BE49-F238E27FC236}">
                <a16:creationId xmlns:a16="http://schemas.microsoft.com/office/drawing/2014/main" id="{9D69DE7D-1B3A-D35A-7023-A73B2AACCC67}"/>
              </a:ext>
            </a:extLst>
          </p:cNvPr>
          <p:cNvSpPr/>
          <p:nvPr/>
        </p:nvSpPr>
        <p:spPr>
          <a:xfrm>
            <a:off x="5324475" y="2114550"/>
            <a:ext cx="173355" cy="2057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BDEC8F6E-7512-BD34-A5B2-9725B616213D}"/>
              </a:ext>
            </a:extLst>
          </p:cNvPr>
          <p:cNvSpPr txBox="1"/>
          <p:nvPr/>
        </p:nvSpPr>
        <p:spPr>
          <a:xfrm>
            <a:off x="287511" y="5417225"/>
            <a:ext cx="11921777" cy="954107"/>
          </a:xfrm>
          <a:prstGeom prst="rect">
            <a:avLst/>
          </a:prstGeom>
          <a:noFill/>
        </p:spPr>
        <p:txBody>
          <a:bodyPr wrap="square">
            <a:spAutoFit/>
          </a:bodyPr>
          <a:lstStyle/>
          <a:p>
            <a:pPr algn="l"/>
            <a:r>
              <a:rPr lang="en-GB" sz="1400" b="1" i="0" u="none" strike="noStrike" baseline="0" dirty="0">
                <a:solidFill>
                  <a:schemeClr val="tx1">
                    <a:lumMod val="85000"/>
                    <a:lumOff val="15000"/>
                  </a:schemeClr>
                </a:solidFill>
                <a:latin typeface="+mj-lt"/>
              </a:rPr>
              <a:t>Background</a:t>
            </a:r>
          </a:p>
          <a:p>
            <a:pPr algn="l"/>
            <a:r>
              <a:rPr lang="en-US" sz="1400" b="0" i="0" u="none" strike="noStrike" baseline="0" dirty="0">
                <a:solidFill>
                  <a:schemeClr val="tx1">
                    <a:lumMod val="85000"/>
                    <a:lumOff val="15000"/>
                  </a:schemeClr>
                </a:solidFill>
                <a:latin typeface="+mj-lt"/>
              </a:rPr>
              <a:t>The dataset used in this study was taken from the MIT/BIH arrhythmia database, and it consisted of signals that were classified as the following: normal, left, and right bundle branch blocks, premature ventricular contraction, paced beat, and atrial premature beats. 27 records were selected, and each record contained 2-channel ECG signals, with a duration of 30 min each. A sampling rate of 360 Hz was used, and the signals were bandpass filtered between 0.1 and 100 Hz</a:t>
            </a:r>
            <a:endParaRPr lang="en-GB" sz="1400" dirty="0">
              <a:solidFill>
                <a:schemeClr val="tx1">
                  <a:lumMod val="85000"/>
                  <a:lumOff val="15000"/>
                </a:schemeClr>
              </a:solidFill>
              <a:latin typeface="+mj-lt"/>
            </a:endParaRPr>
          </a:p>
        </p:txBody>
      </p:sp>
      <p:sp>
        <p:nvSpPr>
          <p:cNvPr id="7" name="CasellaDiTesto 6">
            <a:extLst>
              <a:ext uri="{FF2B5EF4-FFF2-40B4-BE49-F238E27FC236}">
                <a16:creationId xmlns:a16="http://schemas.microsoft.com/office/drawing/2014/main" id="{11650652-C93A-33D1-F019-9897F964BAA0}"/>
              </a:ext>
            </a:extLst>
          </p:cNvPr>
          <p:cNvSpPr txBox="1"/>
          <p:nvPr/>
        </p:nvSpPr>
        <p:spPr>
          <a:xfrm>
            <a:off x="287511" y="3291519"/>
            <a:ext cx="6924349" cy="2031325"/>
          </a:xfrm>
          <a:prstGeom prst="rect">
            <a:avLst/>
          </a:prstGeom>
          <a:noFill/>
        </p:spPr>
        <p:txBody>
          <a:bodyPr wrap="square">
            <a:spAutoFit/>
          </a:bodyPr>
          <a:lstStyle/>
          <a:p>
            <a:pPr algn="l"/>
            <a:r>
              <a:rPr lang="en-GB" sz="1400" b="1" i="0" u="none" strike="noStrike" baseline="0" dirty="0">
                <a:solidFill>
                  <a:schemeClr val="tx1"/>
                </a:solidFill>
                <a:latin typeface="+mj-lt"/>
              </a:rPr>
              <a:t>Method presentation	</a:t>
            </a:r>
          </a:p>
          <a:p>
            <a:r>
              <a:rPr lang="en-US" sz="1400" dirty="0">
                <a:latin typeface="+mj-lt"/>
              </a:rPr>
              <a:t>The empirical mode decomposition (EMD) method allows for the ECG signal to be</a:t>
            </a:r>
          </a:p>
          <a:p>
            <a:r>
              <a:rPr lang="en-US" sz="1400" dirty="0">
                <a:latin typeface="+mj-lt"/>
              </a:rPr>
              <a:t>split into levels of intrinsic mode functions (IMFs), correlated to the frequency distribution</a:t>
            </a:r>
          </a:p>
          <a:p>
            <a:r>
              <a:rPr lang="en-US" sz="1400" dirty="0">
                <a:latin typeface="+mj-lt"/>
              </a:rPr>
              <a:t>in the signal (from lower to higher frequencies). IMFs are created through an interactive procedure called “sifting.” Certain requirements must be met for an IMF to truly be an IMF:</a:t>
            </a:r>
          </a:p>
          <a:p>
            <a:pPr marL="342900" indent="-342900">
              <a:buFont typeface="+mj-lt"/>
              <a:buAutoNum type="arabicPeriod"/>
            </a:pPr>
            <a:r>
              <a:rPr lang="en-US" sz="1400" dirty="0">
                <a:latin typeface="+mj-lt"/>
              </a:rPr>
              <a:t>The count of local extrema, as well as the count of zero crossings, must be equal to each other or different by at most one.</a:t>
            </a:r>
          </a:p>
          <a:p>
            <a:pPr marL="342900" indent="-342900">
              <a:buFont typeface="+mj-lt"/>
              <a:buAutoNum type="arabicPeriod"/>
            </a:pPr>
            <a:r>
              <a:rPr lang="en-US" sz="1400" dirty="0">
                <a:latin typeface="+mj-lt"/>
              </a:rPr>
              <a:t>The average of the envelope (defined by the local maxima and local minima) calculated in the EMD algorithm should be zero at any time point.</a:t>
            </a:r>
            <a:endParaRPr lang="en-US" sz="1400" i="0" u="none" strike="noStrike" baseline="0" dirty="0">
              <a:solidFill>
                <a:schemeClr val="tx1"/>
              </a:solidFill>
              <a:latin typeface="+mj-lt"/>
            </a:endParaRPr>
          </a:p>
        </p:txBody>
      </p:sp>
      <p:sp>
        <p:nvSpPr>
          <p:cNvPr id="9" name="Rettangolo 8">
            <a:extLst>
              <a:ext uri="{FF2B5EF4-FFF2-40B4-BE49-F238E27FC236}">
                <a16:creationId xmlns:a16="http://schemas.microsoft.com/office/drawing/2014/main" id="{13349137-5E8D-3D32-FC27-F782FC472727}"/>
              </a:ext>
            </a:extLst>
          </p:cNvPr>
          <p:cNvSpPr/>
          <p:nvPr/>
        </p:nvSpPr>
        <p:spPr>
          <a:xfrm>
            <a:off x="6248400" y="1972578"/>
            <a:ext cx="445772" cy="3030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8A44F7E1-AE91-6B70-7494-BAC6A91B6EE7}"/>
              </a:ext>
            </a:extLst>
          </p:cNvPr>
          <p:cNvSpPr/>
          <p:nvPr/>
        </p:nvSpPr>
        <p:spPr>
          <a:xfrm>
            <a:off x="5646420" y="2166160"/>
            <a:ext cx="297181"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4" name="Gruppo 13">
            <a:extLst>
              <a:ext uri="{FF2B5EF4-FFF2-40B4-BE49-F238E27FC236}">
                <a16:creationId xmlns:a16="http://schemas.microsoft.com/office/drawing/2014/main" id="{238A1D4F-AC75-C350-09AC-21D8BE9D0165}"/>
              </a:ext>
            </a:extLst>
          </p:cNvPr>
          <p:cNvGrpSpPr/>
          <p:nvPr/>
        </p:nvGrpSpPr>
        <p:grpSpPr>
          <a:xfrm>
            <a:off x="7570754" y="1685057"/>
            <a:ext cx="4293586" cy="3698516"/>
            <a:chOff x="7250714" y="1589764"/>
            <a:chExt cx="4732302" cy="3888008"/>
          </a:xfrm>
        </p:grpSpPr>
        <p:pic>
          <p:nvPicPr>
            <p:cNvPr id="6" name="Immagine 5">
              <a:extLst>
                <a:ext uri="{FF2B5EF4-FFF2-40B4-BE49-F238E27FC236}">
                  <a16:creationId xmlns:a16="http://schemas.microsoft.com/office/drawing/2014/main" id="{2BEEC899-66CA-A02B-52B2-37126D2E8779}"/>
                </a:ext>
              </a:extLst>
            </p:cNvPr>
            <p:cNvPicPr>
              <a:picLocks noChangeAspect="1"/>
            </p:cNvPicPr>
            <p:nvPr/>
          </p:nvPicPr>
          <p:blipFill>
            <a:blip r:embed="rId4"/>
            <a:stretch>
              <a:fillRect/>
            </a:stretch>
          </p:blipFill>
          <p:spPr>
            <a:xfrm>
              <a:off x="7250714" y="1589764"/>
              <a:ext cx="4732302" cy="1944004"/>
            </a:xfrm>
            <a:prstGeom prst="rect">
              <a:avLst/>
            </a:prstGeom>
          </p:spPr>
        </p:pic>
        <p:pic>
          <p:nvPicPr>
            <p:cNvPr id="12" name="Immagine 11">
              <a:extLst>
                <a:ext uri="{FF2B5EF4-FFF2-40B4-BE49-F238E27FC236}">
                  <a16:creationId xmlns:a16="http://schemas.microsoft.com/office/drawing/2014/main" id="{5EDFE0F0-F96E-4A08-1677-CCA3197E4809}"/>
                </a:ext>
              </a:extLst>
            </p:cNvPr>
            <p:cNvPicPr>
              <a:picLocks noChangeAspect="1"/>
            </p:cNvPicPr>
            <p:nvPr/>
          </p:nvPicPr>
          <p:blipFill>
            <a:blip r:embed="rId5"/>
            <a:stretch>
              <a:fillRect/>
            </a:stretch>
          </p:blipFill>
          <p:spPr>
            <a:xfrm>
              <a:off x="7273574" y="3533768"/>
              <a:ext cx="4060171" cy="1944004"/>
            </a:xfrm>
            <a:prstGeom prst="rect">
              <a:avLst/>
            </a:prstGeom>
          </p:spPr>
        </p:pic>
      </p:grpSp>
      <p:sp>
        <p:nvSpPr>
          <p:cNvPr id="17" name="Rettangolo 16">
            <a:extLst>
              <a:ext uri="{FF2B5EF4-FFF2-40B4-BE49-F238E27FC236}">
                <a16:creationId xmlns:a16="http://schemas.microsoft.com/office/drawing/2014/main" id="{B4DDB580-4621-E240-F3CB-7C068EBD32AF}"/>
              </a:ext>
            </a:extLst>
          </p:cNvPr>
          <p:cNvSpPr/>
          <p:nvPr/>
        </p:nvSpPr>
        <p:spPr>
          <a:xfrm>
            <a:off x="7486418" y="1530079"/>
            <a:ext cx="4446502" cy="389558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pic>
        <p:nvPicPr>
          <p:cNvPr id="21" name="Immagine 20">
            <a:extLst>
              <a:ext uri="{FF2B5EF4-FFF2-40B4-BE49-F238E27FC236}">
                <a16:creationId xmlns:a16="http://schemas.microsoft.com/office/drawing/2014/main" id="{4EF0A2FB-59D4-F3F5-5E18-CAF3A9721035}"/>
              </a:ext>
            </a:extLst>
          </p:cNvPr>
          <p:cNvPicPr>
            <a:picLocks noChangeAspect="1"/>
          </p:cNvPicPr>
          <p:nvPr/>
        </p:nvPicPr>
        <p:blipFill>
          <a:blip r:embed="rId6"/>
          <a:stretch>
            <a:fillRect/>
          </a:stretch>
        </p:blipFill>
        <p:spPr>
          <a:xfrm>
            <a:off x="522065" y="1800339"/>
            <a:ext cx="6544588" cy="1457528"/>
          </a:xfrm>
          <a:prstGeom prst="rect">
            <a:avLst/>
          </a:prstGeom>
        </p:spPr>
      </p:pic>
      <p:sp>
        <p:nvSpPr>
          <p:cNvPr id="23" name="Rettangolo 22">
            <a:extLst>
              <a:ext uri="{FF2B5EF4-FFF2-40B4-BE49-F238E27FC236}">
                <a16:creationId xmlns:a16="http://schemas.microsoft.com/office/drawing/2014/main" id="{5553A4C4-935F-2AFA-6390-CC46EACE5456}"/>
              </a:ext>
            </a:extLst>
          </p:cNvPr>
          <p:cNvSpPr/>
          <p:nvPr/>
        </p:nvSpPr>
        <p:spPr>
          <a:xfrm>
            <a:off x="6730699" y="1810673"/>
            <a:ext cx="203501"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67056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9905460" cy="971551"/>
          </a:xfrm>
        </p:spPr>
        <p:txBody>
          <a:bodyPr>
            <a:normAutofit fontScale="90000"/>
          </a:bodyPr>
          <a:lstStyle/>
          <a:p>
            <a:r>
              <a:rPr lang="en-US" sz="3600" dirty="0"/>
              <a:t>Decomposition domain: Wavelet transform algorithm </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22</a:t>
            </a:fld>
            <a:endParaRPr lang="en-US"/>
          </a:p>
        </p:txBody>
      </p:sp>
      <p:pic>
        <p:nvPicPr>
          <p:cNvPr id="8" name="Immagine 7">
            <a:extLst>
              <a:ext uri="{FF2B5EF4-FFF2-40B4-BE49-F238E27FC236}">
                <a16:creationId xmlns:a16="http://schemas.microsoft.com/office/drawing/2014/main" id="{B4C380FC-5507-0DA7-CA3E-24271F008057}"/>
              </a:ext>
            </a:extLst>
          </p:cNvPr>
          <p:cNvPicPr>
            <a:picLocks noChangeAspect="1"/>
          </p:cNvPicPr>
          <p:nvPr/>
        </p:nvPicPr>
        <p:blipFill>
          <a:blip r:embed="rId3"/>
          <a:stretch>
            <a:fillRect/>
          </a:stretch>
        </p:blipFill>
        <p:spPr>
          <a:xfrm>
            <a:off x="498424" y="1404065"/>
            <a:ext cx="6591871" cy="396274"/>
          </a:xfrm>
          <a:prstGeom prst="rect">
            <a:avLst/>
          </a:prstGeom>
        </p:spPr>
      </p:pic>
      <p:sp>
        <p:nvSpPr>
          <p:cNvPr id="16" name="Rettangolo 15">
            <a:extLst>
              <a:ext uri="{FF2B5EF4-FFF2-40B4-BE49-F238E27FC236}">
                <a16:creationId xmlns:a16="http://schemas.microsoft.com/office/drawing/2014/main" id="{9D69DE7D-1B3A-D35A-7023-A73B2AACCC67}"/>
              </a:ext>
            </a:extLst>
          </p:cNvPr>
          <p:cNvSpPr/>
          <p:nvPr/>
        </p:nvSpPr>
        <p:spPr>
          <a:xfrm>
            <a:off x="5324475" y="2114550"/>
            <a:ext cx="173355" cy="2057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BDEC8F6E-7512-BD34-A5B2-9725B616213D}"/>
              </a:ext>
            </a:extLst>
          </p:cNvPr>
          <p:cNvSpPr txBox="1"/>
          <p:nvPr/>
        </p:nvSpPr>
        <p:spPr>
          <a:xfrm>
            <a:off x="271890" y="5572673"/>
            <a:ext cx="5976510" cy="738664"/>
          </a:xfrm>
          <a:prstGeom prst="rect">
            <a:avLst/>
          </a:prstGeom>
          <a:noFill/>
        </p:spPr>
        <p:txBody>
          <a:bodyPr wrap="square">
            <a:spAutoFit/>
          </a:bodyPr>
          <a:lstStyle/>
          <a:p>
            <a:pPr algn="l"/>
            <a:r>
              <a:rPr lang="en-GB" sz="1400" b="1" i="0" u="none" strike="noStrike" baseline="0" dirty="0">
                <a:solidFill>
                  <a:schemeClr val="tx1">
                    <a:lumMod val="85000"/>
                    <a:lumOff val="15000"/>
                  </a:schemeClr>
                </a:solidFill>
                <a:latin typeface="+mj-lt"/>
              </a:rPr>
              <a:t>Background</a:t>
            </a:r>
          </a:p>
          <a:p>
            <a:pPr algn="l"/>
            <a:r>
              <a:rPr lang="en-US" sz="1400" b="0" i="0" u="none" strike="noStrike" baseline="0" dirty="0">
                <a:solidFill>
                  <a:schemeClr val="tx1">
                    <a:lumMod val="85000"/>
                    <a:lumOff val="15000"/>
                  </a:schemeClr>
                </a:solidFill>
                <a:latin typeface="+mj-lt"/>
              </a:rPr>
              <a:t>The dataset used in the studies examined for the wavelet transform used the MIT/ BIH database.</a:t>
            </a:r>
            <a:endParaRPr lang="en-GB" sz="1400" dirty="0">
              <a:solidFill>
                <a:schemeClr val="tx1">
                  <a:lumMod val="85000"/>
                  <a:lumOff val="15000"/>
                </a:schemeClr>
              </a:solidFill>
              <a:latin typeface="+mj-lt"/>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1650652-C93A-33D1-F019-9897F964BAA0}"/>
                  </a:ext>
                </a:extLst>
              </p:cNvPr>
              <p:cNvSpPr txBox="1"/>
              <p:nvPr/>
            </p:nvSpPr>
            <p:spPr>
              <a:xfrm>
                <a:off x="287511" y="3292435"/>
                <a:ext cx="4872181" cy="2380973"/>
              </a:xfrm>
              <a:prstGeom prst="rect">
                <a:avLst/>
              </a:prstGeom>
              <a:noFill/>
            </p:spPr>
            <p:txBody>
              <a:bodyPr wrap="square">
                <a:spAutoFit/>
              </a:bodyPr>
              <a:lstStyle/>
              <a:p>
                <a:pPr algn="l"/>
                <a:r>
                  <a:rPr lang="en-GB" sz="1400" b="1" i="0" u="none" strike="noStrike" baseline="0" dirty="0">
                    <a:solidFill>
                      <a:schemeClr val="tx1"/>
                    </a:solidFill>
                    <a:latin typeface="+mj-lt"/>
                  </a:rPr>
                  <a:t>Method presentation	</a:t>
                </a:r>
              </a:p>
              <a:p>
                <a:r>
                  <a:rPr lang="en-US" sz="1400" dirty="0">
                    <a:latin typeface="+mj-lt"/>
                  </a:rPr>
                  <a:t>For a signal f(t) with a mother wavelet of </a:t>
                </a:r>
                <a14:m>
                  <m:oMath xmlns:m="http://schemas.openxmlformats.org/officeDocument/2006/math">
                    <m:r>
                      <a:rPr lang="it-IT" sz="1400" b="0" i="1" smtClean="0">
                        <a:latin typeface="Cambria Math" panose="02040503050406030204" pitchFamily="18" charset="0"/>
                      </a:rPr>
                      <m:t>𝜓</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𝑡</m:t>
                        </m:r>
                      </m:e>
                    </m:d>
                  </m:oMath>
                </a14:m>
                <a:r>
                  <a:rPr lang="en-US" sz="1400" dirty="0">
                    <a:latin typeface="+mj-lt"/>
                  </a:rPr>
                  <a:t>the WT is defined as follows:</a:t>
                </a:r>
              </a:p>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𝑊</m:t>
                          </m:r>
                        </m:e>
                        <m:sub>
                          <m:r>
                            <a:rPr lang="it-IT" sz="1400" b="0" i="1" smtClean="0">
                              <a:latin typeface="Cambria Math" panose="02040503050406030204" pitchFamily="18" charset="0"/>
                            </a:rPr>
                            <m:t>𝑓</m:t>
                          </m:r>
                        </m:sub>
                      </m:sSub>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𝑎</m:t>
                          </m:r>
                          <m:r>
                            <a:rPr lang="it-IT" sz="1400" b="0" i="1" smtClean="0">
                              <a:latin typeface="Cambria Math" panose="02040503050406030204" pitchFamily="18" charset="0"/>
                            </a:rPr>
                            <m:t>,</m:t>
                          </m:r>
                          <m:r>
                            <a:rPr lang="it-IT" sz="1400" b="0" i="1" smtClean="0">
                              <a:latin typeface="Cambria Math" panose="02040503050406030204" pitchFamily="18" charset="0"/>
                            </a:rPr>
                            <m:t>𝑏</m:t>
                          </m:r>
                        </m:e>
                      </m:d>
                      <m:r>
                        <a:rPr lang="it-IT" sz="1400" b="0" i="1" smtClean="0">
                          <a:latin typeface="Cambria Math" panose="02040503050406030204" pitchFamily="18" charset="0"/>
                        </a:rPr>
                        <m:t>=</m:t>
                      </m:r>
                      <m:sSup>
                        <m:sSupPr>
                          <m:ctrlPr>
                            <a:rPr lang="it-IT" sz="1400" b="0" i="1" smtClean="0">
                              <a:latin typeface="Cambria Math" panose="02040503050406030204" pitchFamily="18" charset="0"/>
                            </a:rPr>
                          </m:ctrlPr>
                        </m:sSupPr>
                        <m:e>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𝑎</m:t>
                              </m:r>
                            </m:e>
                          </m:d>
                        </m:e>
                        <m:sup>
                          <m:r>
                            <a:rPr lang="it-IT" sz="1400" b="0" i="1" smtClean="0">
                              <a:latin typeface="Cambria Math" panose="02040503050406030204" pitchFamily="18" charset="0"/>
                            </a:rPr>
                            <m:t>−0.5</m:t>
                          </m:r>
                        </m:sup>
                      </m:sSup>
                      <m:nary>
                        <m:naryPr>
                          <m:limLoc m:val="undOvr"/>
                          <m:subHide m:val="on"/>
                          <m:supHide m:val="on"/>
                          <m:ctrlPr>
                            <a:rPr lang="it-IT" sz="1400" b="0" i="1" smtClean="0">
                              <a:latin typeface="Cambria Math" panose="02040503050406030204" pitchFamily="18" charset="0"/>
                            </a:rPr>
                          </m:ctrlPr>
                        </m:naryPr>
                        <m:sub/>
                        <m:sup/>
                        <m:e>
                          <m:r>
                            <a:rPr lang="it-IT" sz="1400" b="0" i="1" smtClean="0">
                              <a:latin typeface="Cambria Math" panose="02040503050406030204" pitchFamily="18" charset="0"/>
                            </a:rPr>
                            <m:t>𝑓</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𝑡</m:t>
                              </m:r>
                            </m:e>
                          </m:d>
                          <m:r>
                            <a:rPr lang="it-IT" sz="1400" b="0" i="1" smtClean="0">
                              <a:latin typeface="Cambria Math" panose="02040503050406030204" pitchFamily="18" charset="0"/>
                            </a:rPr>
                            <m:t>𝜓</m:t>
                          </m:r>
                          <m:d>
                            <m:dPr>
                              <m:ctrlPr>
                                <a:rPr lang="it-IT" sz="1400" b="0" i="1" smtClean="0">
                                  <a:latin typeface="Cambria Math" panose="02040503050406030204" pitchFamily="18" charset="0"/>
                                </a:rPr>
                              </m:ctrlPr>
                            </m:dPr>
                            <m:e>
                              <m:f>
                                <m:fPr>
                                  <m:ctrlPr>
                                    <a:rPr lang="it-IT" sz="1400" b="0" i="1" smtClean="0">
                                      <a:latin typeface="Cambria Math" panose="02040503050406030204" pitchFamily="18" charset="0"/>
                                    </a:rPr>
                                  </m:ctrlPr>
                                </m:fPr>
                                <m:num>
                                  <m:r>
                                    <a:rPr lang="it-IT" sz="1400" b="0" i="1" smtClean="0">
                                      <a:latin typeface="Cambria Math" panose="02040503050406030204" pitchFamily="18" charset="0"/>
                                    </a:rPr>
                                    <m:t>𝑡</m:t>
                                  </m:r>
                                  <m:r>
                                    <a:rPr lang="it-IT" sz="1400" b="0" i="1" smtClean="0">
                                      <a:latin typeface="Cambria Math" panose="02040503050406030204" pitchFamily="18" charset="0"/>
                                    </a:rPr>
                                    <m:t>−</m:t>
                                  </m:r>
                                  <m:r>
                                    <a:rPr lang="it-IT" sz="1400" b="0" i="1" smtClean="0">
                                      <a:latin typeface="Cambria Math" panose="02040503050406030204" pitchFamily="18" charset="0"/>
                                    </a:rPr>
                                    <m:t>𝑏</m:t>
                                  </m:r>
                                </m:num>
                                <m:den>
                                  <m:r>
                                    <a:rPr lang="it-IT" sz="1400" b="0" i="1" smtClean="0">
                                      <a:latin typeface="Cambria Math" panose="02040503050406030204" pitchFamily="18" charset="0"/>
                                    </a:rPr>
                                    <m:t>𝑎</m:t>
                                  </m:r>
                                </m:den>
                              </m:f>
                            </m:e>
                          </m:d>
                          <m:r>
                            <a:rPr lang="it-IT" sz="1400" b="0" i="1" smtClean="0">
                              <a:latin typeface="Cambria Math" panose="02040503050406030204" pitchFamily="18" charset="0"/>
                            </a:rPr>
                            <m:t>𝑑𝑡</m:t>
                          </m:r>
                        </m:e>
                      </m:nary>
                    </m:oMath>
                  </m:oMathPara>
                </a14:m>
                <a:endParaRPr lang="en-US" sz="1400" dirty="0">
                  <a:latin typeface="+mj-lt"/>
                </a:endParaRPr>
              </a:p>
              <a:p>
                <a:r>
                  <a:rPr lang="en-US" sz="1400" dirty="0">
                    <a:latin typeface="+mj-lt"/>
                  </a:rPr>
                  <a:t>Note that </a:t>
                </a:r>
                <a:r>
                  <a:rPr lang="en-US" sz="1400" i="1" dirty="0">
                    <a:latin typeface="+mj-lt"/>
                  </a:rPr>
                  <a:t>a</a:t>
                </a:r>
                <a:r>
                  <a:rPr lang="en-US" sz="1400" dirty="0">
                    <a:latin typeface="+mj-lt"/>
                  </a:rPr>
                  <a:t> is the dilation factor and </a:t>
                </a:r>
                <a:r>
                  <a:rPr lang="en-US" sz="1400" i="1" dirty="0">
                    <a:latin typeface="+mj-lt"/>
                  </a:rPr>
                  <a:t>b</a:t>
                </a:r>
                <a:r>
                  <a:rPr lang="en-US" sz="1400" dirty="0">
                    <a:latin typeface="+mj-lt"/>
                  </a:rPr>
                  <a:t> is the translation factor. Changing these parameters achieves different frequency and time localizations. Finally, note that the transformation can be discretized, but for feature extraction purposes is primary used the continuous wavelet transform. </a:t>
                </a:r>
                <a:endParaRPr lang="en-US" sz="1400" i="0" u="none" strike="noStrike" baseline="0" dirty="0">
                  <a:solidFill>
                    <a:schemeClr val="tx1"/>
                  </a:solidFill>
                  <a:latin typeface="+mj-lt"/>
                </a:endParaRPr>
              </a:p>
            </p:txBody>
          </p:sp>
        </mc:Choice>
        <mc:Fallback xmlns="">
          <p:sp>
            <p:nvSpPr>
              <p:cNvPr id="7" name="CasellaDiTesto 6">
                <a:extLst>
                  <a:ext uri="{FF2B5EF4-FFF2-40B4-BE49-F238E27FC236}">
                    <a16:creationId xmlns:a16="http://schemas.microsoft.com/office/drawing/2014/main" id="{11650652-C93A-33D1-F019-9897F964BAA0}"/>
                  </a:ext>
                </a:extLst>
              </p:cNvPr>
              <p:cNvSpPr txBox="1">
                <a:spLocks noRot="1" noChangeAspect="1" noMove="1" noResize="1" noEditPoints="1" noAdjustHandles="1" noChangeArrowheads="1" noChangeShapeType="1" noTextEdit="1"/>
              </p:cNvSpPr>
              <p:nvPr/>
            </p:nvSpPr>
            <p:spPr>
              <a:xfrm>
                <a:off x="287511" y="3292435"/>
                <a:ext cx="4872181" cy="2380973"/>
              </a:xfrm>
              <a:prstGeom prst="rect">
                <a:avLst/>
              </a:prstGeom>
              <a:blipFill>
                <a:blip r:embed="rId4"/>
                <a:stretch>
                  <a:fillRect l="-375" t="-512" b="-1790"/>
                </a:stretch>
              </a:blipFill>
            </p:spPr>
            <p:txBody>
              <a:bodyPr/>
              <a:lstStyle/>
              <a:p>
                <a:r>
                  <a:rPr lang="it-IT">
                    <a:noFill/>
                  </a:rPr>
                  <a:t> </a:t>
                </a:r>
              </a:p>
            </p:txBody>
          </p:sp>
        </mc:Fallback>
      </mc:AlternateContent>
      <p:sp>
        <p:nvSpPr>
          <p:cNvPr id="9" name="Rettangolo 8">
            <a:extLst>
              <a:ext uri="{FF2B5EF4-FFF2-40B4-BE49-F238E27FC236}">
                <a16:creationId xmlns:a16="http://schemas.microsoft.com/office/drawing/2014/main" id="{13349137-5E8D-3D32-FC27-F782FC472727}"/>
              </a:ext>
            </a:extLst>
          </p:cNvPr>
          <p:cNvSpPr/>
          <p:nvPr/>
        </p:nvSpPr>
        <p:spPr>
          <a:xfrm>
            <a:off x="6248400" y="1972578"/>
            <a:ext cx="445772" cy="30301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8A44F7E1-AE91-6B70-7494-BAC6A91B6EE7}"/>
              </a:ext>
            </a:extLst>
          </p:cNvPr>
          <p:cNvSpPr/>
          <p:nvPr/>
        </p:nvSpPr>
        <p:spPr>
          <a:xfrm>
            <a:off x="5646420" y="2166160"/>
            <a:ext cx="297181"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a:extLst>
              <a:ext uri="{FF2B5EF4-FFF2-40B4-BE49-F238E27FC236}">
                <a16:creationId xmlns:a16="http://schemas.microsoft.com/office/drawing/2014/main" id="{D62AEA54-2884-B763-DBAB-A2D688F24189}"/>
              </a:ext>
            </a:extLst>
          </p:cNvPr>
          <p:cNvPicPr>
            <a:picLocks noChangeAspect="1"/>
          </p:cNvPicPr>
          <p:nvPr/>
        </p:nvPicPr>
        <p:blipFill>
          <a:blip r:embed="rId5"/>
          <a:stretch>
            <a:fillRect/>
          </a:stretch>
        </p:blipFill>
        <p:spPr>
          <a:xfrm>
            <a:off x="7252696" y="1404065"/>
            <a:ext cx="3204982" cy="1384312"/>
          </a:xfrm>
          <a:prstGeom prst="rect">
            <a:avLst/>
          </a:prstGeom>
        </p:spPr>
      </p:pic>
      <p:pic>
        <p:nvPicPr>
          <p:cNvPr id="18" name="Immagine 17">
            <a:extLst>
              <a:ext uri="{FF2B5EF4-FFF2-40B4-BE49-F238E27FC236}">
                <a16:creationId xmlns:a16="http://schemas.microsoft.com/office/drawing/2014/main" id="{9DA499A7-DE33-8E69-673B-D063C95031D9}"/>
              </a:ext>
            </a:extLst>
          </p:cNvPr>
          <p:cNvPicPr>
            <a:picLocks noChangeAspect="1"/>
          </p:cNvPicPr>
          <p:nvPr/>
        </p:nvPicPr>
        <p:blipFill rotWithShape="1">
          <a:blip r:embed="rId6"/>
          <a:srcRect t="2239"/>
          <a:stretch/>
        </p:blipFill>
        <p:spPr>
          <a:xfrm>
            <a:off x="7252696" y="2874823"/>
            <a:ext cx="4787100" cy="812981"/>
          </a:xfrm>
          <a:prstGeom prst="rect">
            <a:avLst/>
          </a:prstGeom>
        </p:spPr>
      </p:pic>
      <p:sp>
        <p:nvSpPr>
          <p:cNvPr id="19" name="Rettangolo 18">
            <a:extLst>
              <a:ext uri="{FF2B5EF4-FFF2-40B4-BE49-F238E27FC236}">
                <a16:creationId xmlns:a16="http://schemas.microsoft.com/office/drawing/2014/main" id="{941635E0-95EB-B053-5105-FAE201D48486}"/>
              </a:ext>
            </a:extLst>
          </p:cNvPr>
          <p:cNvSpPr/>
          <p:nvPr/>
        </p:nvSpPr>
        <p:spPr>
          <a:xfrm>
            <a:off x="7252696" y="1404065"/>
            <a:ext cx="4692629" cy="22837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pic>
        <p:nvPicPr>
          <p:cNvPr id="23" name="Immagine 22">
            <a:extLst>
              <a:ext uri="{FF2B5EF4-FFF2-40B4-BE49-F238E27FC236}">
                <a16:creationId xmlns:a16="http://schemas.microsoft.com/office/drawing/2014/main" id="{C7A00D6B-9837-34A9-F142-D6F2A1C76A03}"/>
              </a:ext>
            </a:extLst>
          </p:cNvPr>
          <p:cNvPicPr>
            <a:picLocks noChangeAspect="1"/>
          </p:cNvPicPr>
          <p:nvPr/>
        </p:nvPicPr>
        <p:blipFill>
          <a:blip r:embed="rId7"/>
          <a:stretch>
            <a:fillRect/>
          </a:stretch>
        </p:blipFill>
        <p:spPr>
          <a:xfrm>
            <a:off x="498424" y="1796801"/>
            <a:ext cx="6477904" cy="1495634"/>
          </a:xfrm>
          <a:prstGeom prst="rect">
            <a:avLst/>
          </a:prstGeom>
        </p:spPr>
      </p:pic>
      <p:sp>
        <p:nvSpPr>
          <p:cNvPr id="24" name="Rettangolo 23">
            <a:extLst>
              <a:ext uri="{FF2B5EF4-FFF2-40B4-BE49-F238E27FC236}">
                <a16:creationId xmlns:a16="http://schemas.microsoft.com/office/drawing/2014/main" id="{91D3B218-C907-0F07-94BF-DA013FD6FC85}"/>
              </a:ext>
            </a:extLst>
          </p:cNvPr>
          <p:cNvSpPr/>
          <p:nvPr/>
        </p:nvSpPr>
        <p:spPr>
          <a:xfrm>
            <a:off x="4747260" y="2320290"/>
            <a:ext cx="173355"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a:extLst>
              <a:ext uri="{FF2B5EF4-FFF2-40B4-BE49-F238E27FC236}">
                <a16:creationId xmlns:a16="http://schemas.microsoft.com/office/drawing/2014/main" id="{B49FD528-227E-04D5-6BAF-58C00D328D02}"/>
              </a:ext>
            </a:extLst>
          </p:cNvPr>
          <p:cNvSpPr/>
          <p:nvPr/>
        </p:nvSpPr>
        <p:spPr>
          <a:xfrm>
            <a:off x="4986337" y="3138941"/>
            <a:ext cx="173355"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a:extLst>
              <a:ext uri="{FF2B5EF4-FFF2-40B4-BE49-F238E27FC236}">
                <a16:creationId xmlns:a16="http://schemas.microsoft.com/office/drawing/2014/main" id="{7D91714D-5D62-762A-2D88-8690815CB5E2}"/>
              </a:ext>
            </a:extLst>
          </p:cNvPr>
          <p:cNvSpPr/>
          <p:nvPr/>
        </p:nvSpPr>
        <p:spPr>
          <a:xfrm>
            <a:off x="5451599" y="1993246"/>
            <a:ext cx="173355"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B88F10A3-B51A-5737-E391-BBC862C3D52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CasellaDiTesto 27">
            <a:extLst>
              <a:ext uri="{FF2B5EF4-FFF2-40B4-BE49-F238E27FC236}">
                <a16:creationId xmlns:a16="http://schemas.microsoft.com/office/drawing/2014/main" id="{0E3354BC-DC21-8955-6C6F-E3F6057BD368}"/>
              </a:ext>
            </a:extLst>
          </p:cNvPr>
          <p:cNvSpPr txBox="1"/>
          <p:nvPr/>
        </p:nvSpPr>
        <p:spPr>
          <a:xfrm>
            <a:off x="6213030" y="4038352"/>
            <a:ext cx="2163745" cy="2031325"/>
          </a:xfrm>
          <a:prstGeom prst="rect">
            <a:avLst/>
          </a:prstGeom>
          <a:noFill/>
        </p:spPr>
        <p:txBody>
          <a:bodyPr wrap="square">
            <a:spAutoFit/>
          </a:bodyPr>
          <a:lstStyle/>
          <a:p>
            <a:pPr algn="l"/>
            <a:r>
              <a:rPr lang="en-GB" sz="1400" b="1" i="0" u="none" strike="noStrike" baseline="0" dirty="0">
                <a:solidFill>
                  <a:schemeClr val="tx1"/>
                </a:solidFill>
                <a:latin typeface="+mj-lt"/>
              </a:rPr>
              <a:t>Method improvements	</a:t>
            </a:r>
          </a:p>
          <a:p>
            <a:r>
              <a:rPr lang="en-GB" sz="1400" dirty="0">
                <a:latin typeface="+mj-lt"/>
              </a:rPr>
              <a:t>Wavelet decomposition can be used coupled with ICA analysis to make the feature extraction even more robust, adding the information about the independency of the components.</a:t>
            </a:r>
            <a:endParaRPr lang="en-GB" sz="1400" i="0" u="none" strike="noStrike" baseline="0" dirty="0">
              <a:solidFill>
                <a:schemeClr val="tx1"/>
              </a:solidFill>
              <a:latin typeface="+mj-lt"/>
            </a:endParaRPr>
          </a:p>
        </p:txBody>
      </p:sp>
      <p:pic>
        <p:nvPicPr>
          <p:cNvPr id="30" name="Immagine 29">
            <a:extLst>
              <a:ext uri="{FF2B5EF4-FFF2-40B4-BE49-F238E27FC236}">
                <a16:creationId xmlns:a16="http://schemas.microsoft.com/office/drawing/2014/main" id="{6925D568-4A09-D38D-E661-CD01C63350CA}"/>
              </a:ext>
            </a:extLst>
          </p:cNvPr>
          <p:cNvPicPr>
            <a:picLocks noChangeAspect="1"/>
          </p:cNvPicPr>
          <p:nvPr/>
        </p:nvPicPr>
        <p:blipFill>
          <a:blip r:embed="rId8"/>
          <a:stretch>
            <a:fillRect/>
          </a:stretch>
        </p:blipFill>
        <p:spPr>
          <a:xfrm>
            <a:off x="8091579" y="3774250"/>
            <a:ext cx="3853746" cy="2439008"/>
          </a:xfrm>
          <a:prstGeom prst="rect">
            <a:avLst/>
          </a:prstGeom>
        </p:spPr>
      </p:pic>
    </p:spTree>
    <p:extLst>
      <p:ext uri="{BB962C8B-B14F-4D97-AF65-F5344CB8AC3E}">
        <p14:creationId xmlns:p14="http://schemas.microsoft.com/office/powerpoint/2010/main" val="29642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9905460" cy="971551"/>
          </a:xfrm>
        </p:spPr>
        <p:txBody>
          <a:bodyPr>
            <a:normAutofit fontScale="90000"/>
          </a:bodyPr>
          <a:lstStyle/>
          <a:p>
            <a:r>
              <a:rPr lang="en-US" sz="3600" dirty="0"/>
              <a:t>Decomposition domain: Singular Value Decomposition</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23</a:t>
            </a:fld>
            <a:endParaRPr lang="en-US"/>
          </a:p>
        </p:txBody>
      </p:sp>
      <p:pic>
        <p:nvPicPr>
          <p:cNvPr id="8" name="Immagine 7">
            <a:extLst>
              <a:ext uri="{FF2B5EF4-FFF2-40B4-BE49-F238E27FC236}">
                <a16:creationId xmlns:a16="http://schemas.microsoft.com/office/drawing/2014/main" id="{B4C380FC-5507-0DA7-CA3E-24271F008057}"/>
              </a:ext>
            </a:extLst>
          </p:cNvPr>
          <p:cNvPicPr>
            <a:picLocks noChangeAspect="1"/>
          </p:cNvPicPr>
          <p:nvPr/>
        </p:nvPicPr>
        <p:blipFill>
          <a:blip r:embed="rId3"/>
          <a:stretch>
            <a:fillRect/>
          </a:stretch>
        </p:blipFill>
        <p:spPr>
          <a:xfrm>
            <a:off x="498424" y="1404065"/>
            <a:ext cx="6591871" cy="396274"/>
          </a:xfrm>
          <a:prstGeom prst="rect">
            <a:avLst/>
          </a:prstGeom>
        </p:spPr>
      </p:pic>
      <p:sp>
        <p:nvSpPr>
          <p:cNvPr id="22" name="CasellaDiTesto 21">
            <a:extLst>
              <a:ext uri="{FF2B5EF4-FFF2-40B4-BE49-F238E27FC236}">
                <a16:creationId xmlns:a16="http://schemas.microsoft.com/office/drawing/2014/main" id="{BDEC8F6E-7512-BD34-A5B2-9725B616213D}"/>
              </a:ext>
            </a:extLst>
          </p:cNvPr>
          <p:cNvSpPr txBox="1"/>
          <p:nvPr/>
        </p:nvSpPr>
        <p:spPr>
          <a:xfrm>
            <a:off x="7284050" y="3742694"/>
            <a:ext cx="4559133" cy="1169551"/>
          </a:xfrm>
          <a:prstGeom prst="rect">
            <a:avLst/>
          </a:prstGeom>
          <a:noFill/>
        </p:spPr>
        <p:txBody>
          <a:bodyPr wrap="square">
            <a:spAutoFit/>
          </a:bodyPr>
          <a:lstStyle/>
          <a:p>
            <a:pPr algn="l"/>
            <a:r>
              <a:rPr lang="en-GB" sz="1400" b="1" i="0" u="none" strike="noStrike" baseline="0" dirty="0">
                <a:solidFill>
                  <a:schemeClr val="tx1">
                    <a:lumMod val="85000"/>
                    <a:lumOff val="15000"/>
                  </a:schemeClr>
                </a:solidFill>
                <a:latin typeface="+mj-lt"/>
              </a:rPr>
              <a:t>Background</a:t>
            </a:r>
          </a:p>
          <a:p>
            <a:pPr algn="l"/>
            <a:r>
              <a:rPr lang="en-US" sz="1400" b="0" i="0" u="none" strike="noStrike" baseline="0" dirty="0">
                <a:solidFill>
                  <a:schemeClr val="tx1">
                    <a:lumMod val="85000"/>
                    <a:lumOff val="15000"/>
                  </a:schemeClr>
                </a:solidFill>
                <a:latin typeface="+mj-lt"/>
              </a:rPr>
              <a:t>The dataset used in this study was taken from the 48 two-lead ECG recordings available in the MIT/BIH database. Each recording is 30 min in duration and the sampling frequency is 360 Hz.</a:t>
            </a:r>
            <a:endParaRPr lang="en-GB" sz="1400" dirty="0">
              <a:solidFill>
                <a:schemeClr val="tx1">
                  <a:lumMod val="85000"/>
                  <a:lumOff val="15000"/>
                </a:schemeClr>
              </a:solidFill>
              <a:latin typeface="+mj-lt"/>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1650652-C93A-33D1-F019-9897F964BAA0}"/>
                  </a:ext>
                </a:extLst>
              </p:cNvPr>
              <p:cNvSpPr txBox="1"/>
              <p:nvPr/>
            </p:nvSpPr>
            <p:spPr>
              <a:xfrm>
                <a:off x="392967" y="3425609"/>
                <a:ext cx="6802784" cy="2716065"/>
              </a:xfrm>
              <a:prstGeom prst="rect">
                <a:avLst/>
              </a:prstGeom>
              <a:noFill/>
            </p:spPr>
            <p:txBody>
              <a:bodyPr wrap="square">
                <a:spAutoFit/>
              </a:bodyPr>
              <a:lstStyle/>
              <a:p>
                <a:pPr algn="l"/>
                <a:r>
                  <a:rPr lang="en-GB" sz="1400" b="1" i="0" u="none" strike="noStrike" baseline="0" dirty="0">
                    <a:solidFill>
                      <a:schemeClr val="tx1"/>
                    </a:solidFill>
                    <a:latin typeface="+mj-lt"/>
                  </a:rPr>
                  <a:t>Method presentation	</a:t>
                </a:r>
              </a:p>
              <a:p>
                <a:r>
                  <a:rPr lang="en-US" sz="1400" dirty="0">
                    <a:latin typeface="+mj-lt"/>
                  </a:rPr>
                  <a:t>SVD is popular since it can be used for data compression of ECG signals, while also</a:t>
                </a:r>
              </a:p>
              <a:p>
                <a:r>
                  <a:rPr lang="en-US" sz="1400" dirty="0">
                    <a:latin typeface="+mj-lt"/>
                  </a:rPr>
                  <a:t>being used to extract significant feature components of the ECG. To perform SVD, first the signal needs to be rearranged as a 2D matrix. Considering that the signal is periodic, and has m consecutive periods: </a:t>
                </a:r>
              </a:p>
              <a:p>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𝐴</m:t>
                      </m:r>
                      <m:r>
                        <a:rPr lang="it-IT" sz="1400" b="0" i="1" smtClean="0">
                          <a:latin typeface="Cambria Math" panose="02040503050406030204" pitchFamily="18" charset="0"/>
                        </a:rPr>
                        <m:t>=</m:t>
                      </m:r>
                      <m:d>
                        <m:dPr>
                          <m:begChr m:val="{"/>
                          <m:endChr m:val="|"/>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𝑡</m:t>
                              </m:r>
                            </m:e>
                          </m:d>
                        </m:e>
                      </m:d>
                      <m:r>
                        <a:rPr lang="it-IT" sz="1400" b="0" i="1" smtClean="0">
                          <a:latin typeface="Cambria Math" panose="02040503050406030204" pitchFamily="18" charset="0"/>
                        </a:rPr>
                        <m:t>𝑖</m:t>
                      </m:r>
                      <m:r>
                        <a:rPr lang="it-IT" sz="1400" b="0" i="1" smtClean="0">
                          <a:latin typeface="Cambria Math" panose="02040503050406030204" pitchFamily="18" charset="0"/>
                        </a:rPr>
                        <m:t>=1…</m:t>
                      </m:r>
                      <m:r>
                        <a:rPr lang="it-IT" sz="1400" b="0" i="1" smtClean="0">
                          <a:latin typeface="Cambria Math" panose="02040503050406030204" pitchFamily="18" charset="0"/>
                        </a:rPr>
                        <m:t>𝑚</m:t>
                      </m:r>
                      <m:r>
                        <a:rPr lang="it-IT" sz="1400" b="0" i="1" smtClean="0">
                          <a:latin typeface="Cambria Math" panose="02040503050406030204" pitchFamily="18" charset="0"/>
                        </a:rPr>
                        <m:t>, </m:t>
                      </m:r>
                      <m:r>
                        <a:rPr lang="it-IT" sz="1400" b="0" i="1" smtClean="0">
                          <a:latin typeface="Cambria Math" panose="02040503050406030204" pitchFamily="18" charset="0"/>
                        </a:rPr>
                        <m:t>𝑡</m:t>
                      </m:r>
                      <m:r>
                        <a:rPr lang="it-IT" sz="1400" b="0" i="1" smtClean="0">
                          <a:latin typeface="Cambria Math" panose="02040503050406030204" pitchFamily="18" charset="0"/>
                        </a:rPr>
                        <m:t>=1,…</m:t>
                      </m:r>
                      <m:r>
                        <a:rPr lang="en-US" sz="1400" b="0" i="1" smtClean="0">
                          <a:latin typeface="Cambria Math" panose="02040503050406030204" pitchFamily="18" charset="0"/>
                        </a:rPr>
                        <m:t>𝑛</m:t>
                      </m:r>
                      <m:r>
                        <a:rPr lang="it-IT" sz="1400" b="0" i="1" smtClean="0">
                          <a:latin typeface="Cambria Math" panose="02040503050406030204" pitchFamily="18" charset="0"/>
                        </a:rPr>
                        <m:t>}= </m:t>
                      </m:r>
                      <m:d>
                        <m:dPr>
                          <m:begChr m:val="["/>
                          <m:endChr m:val="]"/>
                          <m:ctrlPr>
                            <a:rPr lang="it-IT" sz="1400" b="0" i="1" smtClean="0">
                              <a:latin typeface="Cambria Math" panose="02040503050406030204" pitchFamily="18" charset="0"/>
                            </a:rPr>
                          </m:ctrlPr>
                        </m:dPr>
                        <m:e>
                          <m:m>
                            <m:mPr>
                              <m:mcs>
                                <m:mc>
                                  <m:mcPr>
                                    <m:count m:val="3"/>
                                    <m:mcJc m:val="center"/>
                                  </m:mcPr>
                                </m:mc>
                              </m:mcs>
                              <m:ctrlPr>
                                <a:rPr lang="it-IT" sz="1400" b="0" i="1" smtClean="0">
                                  <a:latin typeface="Cambria Math" panose="02040503050406030204" pitchFamily="18" charset="0"/>
                                </a:rPr>
                              </m:ctrlPr>
                            </m:mPr>
                            <m:mr>
                              <m:e>
                                <m:r>
                                  <m:rPr>
                                    <m:brk m:alnAt="7"/>
                                  </m:rPr>
                                  <a:rPr lang="it-IT" sz="1400" b="0" i="1" smtClean="0">
                                    <a:latin typeface="Cambria Math" panose="02040503050406030204" pitchFamily="18" charset="0"/>
                                  </a:rPr>
                                  <m:t>𝑥</m:t>
                                </m:r>
                                <m:r>
                                  <a:rPr lang="it-IT" sz="1400" b="0" i="1" smtClean="0">
                                    <a:latin typeface="Cambria Math" panose="02040503050406030204" pitchFamily="18" charset="0"/>
                                  </a:rPr>
                                  <m:t>(1)</m:t>
                                </m:r>
                              </m:e>
                              <m:e>
                                <m:r>
                                  <a:rPr lang="it-IT" sz="1400" b="0" i="1" smtClean="0">
                                    <a:latin typeface="Cambria Math" panose="02040503050406030204" pitchFamily="18" charset="0"/>
                                  </a:rPr>
                                  <m:t>…</m:t>
                                </m:r>
                              </m:e>
                              <m:e>
                                <m:r>
                                  <a:rPr lang="it-IT" sz="1400" b="0" i="1" smtClean="0">
                                    <a:latin typeface="Cambria Math" panose="02040503050406030204" pitchFamily="18" charset="0"/>
                                  </a:rPr>
                                  <m:t>𝑥</m:t>
                                </m:r>
                                <m:r>
                                  <a:rPr lang="it-IT" sz="1400" b="0" i="1" smtClean="0">
                                    <a:latin typeface="Cambria Math" panose="02040503050406030204" pitchFamily="18" charset="0"/>
                                  </a:rPr>
                                  <m:t>(</m:t>
                                </m:r>
                                <m:r>
                                  <a:rPr lang="it-IT" sz="1400" b="0" i="1" smtClean="0">
                                    <a:latin typeface="Cambria Math" panose="02040503050406030204" pitchFamily="18" charset="0"/>
                                  </a:rPr>
                                  <m:t>𝑛</m:t>
                                </m:r>
                                <m:r>
                                  <a:rPr lang="it-IT" sz="1400" b="0" i="1" smtClean="0">
                                    <a:latin typeface="Cambria Math" panose="02040503050406030204" pitchFamily="18" charset="0"/>
                                  </a:rPr>
                                  <m:t>)</m:t>
                                </m:r>
                              </m:e>
                            </m:mr>
                            <m:mr>
                              <m:e>
                                <m:r>
                                  <a:rPr lang="it-IT" sz="1400" b="0" i="1" smtClean="0">
                                    <a:latin typeface="Cambria Math" panose="02040503050406030204" pitchFamily="18" charset="0"/>
                                  </a:rPr>
                                  <m:t>⋮</m:t>
                                </m:r>
                              </m:e>
                              <m:e>
                                <m:r>
                                  <a:rPr lang="it-IT" sz="1400" b="0" i="1" smtClean="0">
                                    <a:latin typeface="Cambria Math" panose="02040503050406030204" pitchFamily="18" charset="0"/>
                                  </a:rPr>
                                  <m:t>⋱</m:t>
                                </m:r>
                              </m:e>
                              <m:e>
                                <m:r>
                                  <a:rPr lang="it-IT" sz="1400" b="0" i="1" smtClean="0">
                                    <a:latin typeface="Cambria Math" panose="02040503050406030204" pitchFamily="18" charset="0"/>
                                  </a:rPr>
                                  <m:t>⋮</m:t>
                                </m:r>
                              </m:e>
                            </m:mr>
                            <m:mr>
                              <m:e>
                                <m:r>
                                  <a:rPr lang="it-IT" sz="1400" b="0" i="1" smtClean="0">
                                    <a:latin typeface="Cambria Math" panose="02040503050406030204" pitchFamily="18" charset="0"/>
                                  </a:rPr>
                                  <m:t>𝑥</m:t>
                                </m:r>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𝑚</m:t>
                                    </m:r>
                                    <m:r>
                                      <a:rPr lang="it-IT" sz="1400" b="0" i="1" smtClean="0">
                                        <a:latin typeface="Cambria Math" panose="02040503050406030204" pitchFamily="18" charset="0"/>
                                      </a:rPr>
                                      <m:t>−1</m:t>
                                    </m:r>
                                  </m:e>
                                </m:d>
                                <m:r>
                                  <a:rPr lang="it-IT" sz="1400" b="0" i="1" smtClean="0">
                                    <a:latin typeface="Cambria Math" panose="02040503050406030204" pitchFamily="18" charset="0"/>
                                  </a:rPr>
                                  <m:t>𝑛</m:t>
                                </m:r>
                                <m:r>
                                  <a:rPr lang="it-IT" sz="1400" b="0" i="1" smtClean="0">
                                    <a:latin typeface="Cambria Math" panose="02040503050406030204" pitchFamily="18" charset="0"/>
                                  </a:rPr>
                                  <m:t>+1)</m:t>
                                </m:r>
                              </m:e>
                              <m:e>
                                <m:r>
                                  <a:rPr lang="it-IT" sz="1400" b="0" i="1" smtClean="0">
                                    <a:latin typeface="Cambria Math" panose="02040503050406030204" pitchFamily="18" charset="0"/>
                                  </a:rPr>
                                  <m:t>…</m:t>
                                </m:r>
                              </m:e>
                              <m:e>
                                <m:r>
                                  <a:rPr lang="it-IT" sz="1400" b="0" i="1" smtClean="0">
                                    <a:latin typeface="Cambria Math" panose="02040503050406030204" pitchFamily="18" charset="0"/>
                                  </a:rPr>
                                  <m:t>𝑥</m:t>
                                </m:r>
                                <m:r>
                                  <a:rPr lang="it-IT" sz="1400" b="0" i="1" smtClean="0">
                                    <a:latin typeface="Cambria Math" panose="02040503050406030204" pitchFamily="18" charset="0"/>
                                  </a:rPr>
                                  <m:t>(</m:t>
                                </m:r>
                                <m:r>
                                  <a:rPr lang="it-IT" sz="1400" b="0" i="1" smtClean="0">
                                    <a:latin typeface="Cambria Math" panose="02040503050406030204" pitchFamily="18" charset="0"/>
                                  </a:rPr>
                                  <m:t>𝑚𝑛</m:t>
                                </m:r>
                                <m:r>
                                  <a:rPr lang="it-IT" sz="1400" b="0" i="1" smtClean="0">
                                    <a:latin typeface="Cambria Math" panose="02040503050406030204" pitchFamily="18" charset="0"/>
                                  </a:rPr>
                                  <m:t>)</m:t>
                                </m:r>
                              </m:e>
                            </m:mr>
                          </m:m>
                        </m:e>
                      </m:d>
                    </m:oMath>
                  </m:oMathPara>
                </a14:m>
                <a:endParaRPr lang="en-US" sz="1400" dirty="0">
                  <a:latin typeface="+mj-lt"/>
                </a:endParaRPr>
              </a:p>
              <a:p>
                <a:endParaRPr lang="en-US" sz="1400" dirty="0">
                  <a:latin typeface="+mj-lt"/>
                </a:endParaRPr>
              </a:p>
              <a:p>
                <a:r>
                  <a:rPr lang="en-US" sz="1400" dirty="0">
                    <a:latin typeface="+mj-lt"/>
                  </a:rPr>
                  <a:t>Then, SVD can be performed using the following, considering U and V are the left and right singular vectors, respectively: </a:t>
                </a:r>
                <a14:m>
                  <m:oMath xmlns:m="http://schemas.openxmlformats.org/officeDocument/2006/math">
                    <m:r>
                      <a:rPr lang="it-IT" sz="1400" b="0" i="1" smtClean="0">
                        <a:latin typeface="Cambria Math" panose="02040503050406030204" pitchFamily="18" charset="0"/>
                      </a:rPr>
                      <m:t>𝐴</m:t>
                    </m:r>
                    <m:r>
                      <a:rPr lang="it-IT" sz="1400" b="0" i="1" smtClean="0">
                        <a:latin typeface="Cambria Math" panose="02040503050406030204" pitchFamily="18" charset="0"/>
                      </a:rPr>
                      <m:t>=</m:t>
                    </m:r>
                    <m:r>
                      <a:rPr lang="it-IT" sz="1400" b="0" i="1" smtClean="0">
                        <a:latin typeface="Cambria Math" panose="02040503050406030204" pitchFamily="18" charset="0"/>
                      </a:rPr>
                      <m:t>𝑈</m:t>
                    </m:r>
                    <m:r>
                      <m:rPr>
                        <m:sty m:val="p"/>
                      </m:rPr>
                      <a:rPr lang="it-IT" sz="1400" b="0" i="0" smtClean="0">
                        <a:latin typeface="Cambria Math" panose="02040503050406030204" pitchFamily="18" charset="0"/>
                      </a:rPr>
                      <m:t>Σ</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𝑉</m:t>
                        </m:r>
                      </m:e>
                      <m:sup>
                        <m:r>
                          <a:rPr lang="it-IT" sz="1400" b="0" i="1" smtClean="0">
                            <a:latin typeface="Cambria Math" panose="02040503050406030204" pitchFamily="18" charset="0"/>
                          </a:rPr>
                          <m:t>𝑇</m:t>
                        </m:r>
                      </m:sup>
                    </m:sSup>
                  </m:oMath>
                </a14:m>
                <a:r>
                  <a:rPr lang="en-US" sz="1400" i="0" u="none" strike="noStrike" baseline="0" dirty="0">
                    <a:solidFill>
                      <a:schemeClr val="tx1"/>
                    </a:solidFill>
                    <a:latin typeface="+mj-lt"/>
                  </a:rPr>
                  <a:t> where </a:t>
                </a:r>
                <a14:m>
                  <m:oMath xmlns:m="http://schemas.openxmlformats.org/officeDocument/2006/math">
                    <m:r>
                      <m:rPr>
                        <m:sty m:val="p"/>
                      </m:rPr>
                      <a:rPr lang="it-IT" sz="1400" b="0" i="0" u="none" strike="noStrike" baseline="0" smtClean="0">
                        <a:solidFill>
                          <a:schemeClr val="tx1"/>
                        </a:solidFill>
                        <a:latin typeface="Cambria Math" panose="02040503050406030204" pitchFamily="18" charset="0"/>
                      </a:rPr>
                      <m:t>Σ</m:t>
                    </m:r>
                  </m:oMath>
                </a14:m>
                <a:r>
                  <a:rPr lang="en-US" sz="1400" i="0" u="none" strike="noStrike" baseline="0" dirty="0">
                    <a:solidFill>
                      <a:schemeClr val="tx1"/>
                    </a:solidFill>
                    <a:latin typeface="+mj-lt"/>
                  </a:rPr>
                  <a:t> </a:t>
                </a:r>
                <a:r>
                  <a:rPr lang="en-US" sz="1400" dirty="0">
                    <a:latin typeface="+mj-lt"/>
                  </a:rPr>
                  <a:t>is the matrix of magnitude of predictors.</a:t>
                </a:r>
              </a:p>
              <a:p>
                <a:endParaRPr lang="en-US" sz="1400" i="0" u="none" strike="noStrike" baseline="0" dirty="0">
                  <a:solidFill>
                    <a:schemeClr val="tx1"/>
                  </a:solidFill>
                  <a:latin typeface="+mj-lt"/>
                </a:endParaRPr>
              </a:p>
            </p:txBody>
          </p:sp>
        </mc:Choice>
        <mc:Fallback xmlns="">
          <p:sp>
            <p:nvSpPr>
              <p:cNvPr id="7" name="CasellaDiTesto 6">
                <a:extLst>
                  <a:ext uri="{FF2B5EF4-FFF2-40B4-BE49-F238E27FC236}">
                    <a16:creationId xmlns:a16="http://schemas.microsoft.com/office/drawing/2014/main" id="{11650652-C93A-33D1-F019-9897F964BAA0}"/>
                  </a:ext>
                </a:extLst>
              </p:cNvPr>
              <p:cNvSpPr txBox="1">
                <a:spLocks noRot="1" noChangeAspect="1" noMove="1" noResize="1" noEditPoints="1" noAdjustHandles="1" noChangeArrowheads="1" noChangeShapeType="1" noTextEdit="1"/>
              </p:cNvSpPr>
              <p:nvPr/>
            </p:nvSpPr>
            <p:spPr>
              <a:xfrm>
                <a:off x="392967" y="3425609"/>
                <a:ext cx="6802784" cy="2716065"/>
              </a:xfrm>
              <a:prstGeom prst="rect">
                <a:avLst/>
              </a:prstGeom>
              <a:blipFill>
                <a:blip r:embed="rId4"/>
                <a:stretch>
                  <a:fillRect l="-269" t="-449"/>
                </a:stretch>
              </a:blipFill>
            </p:spPr>
            <p:txBody>
              <a:bodyPr/>
              <a:lstStyle/>
              <a:p>
                <a:r>
                  <a:rPr lang="it-IT">
                    <a:noFill/>
                  </a:rPr>
                  <a:t> </a:t>
                </a:r>
              </a:p>
            </p:txBody>
          </p:sp>
        </mc:Fallback>
      </mc:AlternateContent>
      <p:sp>
        <p:nvSpPr>
          <p:cNvPr id="27" name="Rettangolo 26">
            <a:extLst>
              <a:ext uri="{FF2B5EF4-FFF2-40B4-BE49-F238E27FC236}">
                <a16:creationId xmlns:a16="http://schemas.microsoft.com/office/drawing/2014/main" id="{B88F10A3-B51A-5737-E391-BBC862C3D52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9D51FD7F-BB5C-A77D-E1F1-B184A5AF5220}"/>
              </a:ext>
            </a:extLst>
          </p:cNvPr>
          <p:cNvPicPr>
            <a:picLocks noChangeAspect="1"/>
          </p:cNvPicPr>
          <p:nvPr/>
        </p:nvPicPr>
        <p:blipFill>
          <a:blip r:embed="rId5"/>
          <a:stretch>
            <a:fillRect/>
          </a:stretch>
        </p:blipFill>
        <p:spPr>
          <a:xfrm>
            <a:off x="7284050" y="1472711"/>
            <a:ext cx="4134427" cy="1952898"/>
          </a:xfrm>
          <a:prstGeom prst="rect">
            <a:avLst/>
          </a:prstGeom>
          <a:ln>
            <a:solidFill>
              <a:schemeClr val="tx1"/>
            </a:solidFill>
          </a:ln>
        </p:spPr>
      </p:pic>
      <p:pic>
        <p:nvPicPr>
          <p:cNvPr id="10" name="Immagine 9">
            <a:extLst>
              <a:ext uri="{FF2B5EF4-FFF2-40B4-BE49-F238E27FC236}">
                <a16:creationId xmlns:a16="http://schemas.microsoft.com/office/drawing/2014/main" id="{F423712F-6EEF-179C-43A6-372CE82AE88B}"/>
              </a:ext>
            </a:extLst>
          </p:cNvPr>
          <p:cNvPicPr>
            <a:picLocks noChangeAspect="1"/>
          </p:cNvPicPr>
          <p:nvPr/>
        </p:nvPicPr>
        <p:blipFill>
          <a:blip r:embed="rId6"/>
          <a:stretch>
            <a:fillRect/>
          </a:stretch>
        </p:blipFill>
        <p:spPr>
          <a:xfrm>
            <a:off x="495259" y="1842600"/>
            <a:ext cx="6744641" cy="1371791"/>
          </a:xfrm>
          <a:prstGeom prst="rect">
            <a:avLst/>
          </a:prstGeom>
        </p:spPr>
      </p:pic>
      <p:sp>
        <p:nvSpPr>
          <p:cNvPr id="12" name="Rettangolo 11">
            <a:extLst>
              <a:ext uri="{FF2B5EF4-FFF2-40B4-BE49-F238E27FC236}">
                <a16:creationId xmlns:a16="http://schemas.microsoft.com/office/drawing/2014/main" id="{6334AD31-F8CD-F096-F547-4896E55300D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614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9905460" cy="971551"/>
          </a:xfrm>
        </p:spPr>
        <p:txBody>
          <a:bodyPr>
            <a:normAutofit/>
          </a:bodyPr>
          <a:lstStyle/>
          <a:p>
            <a:r>
              <a:rPr lang="en-US" sz="3600" dirty="0"/>
              <a:t>Deep Learning</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24</a:t>
            </a:fld>
            <a:endParaRPr lang="en-US"/>
          </a:p>
        </p:txBody>
      </p:sp>
      <p:sp>
        <p:nvSpPr>
          <p:cNvPr id="27" name="Rettangolo 26">
            <a:extLst>
              <a:ext uri="{FF2B5EF4-FFF2-40B4-BE49-F238E27FC236}">
                <a16:creationId xmlns:a16="http://schemas.microsoft.com/office/drawing/2014/main" id="{B88F10A3-B51A-5737-E391-BBC862C3D52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334AD31-F8CD-F096-F547-4896E55300D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016B78B4-32A7-B702-3E51-65E0D0E12EF7}"/>
              </a:ext>
            </a:extLst>
          </p:cNvPr>
          <p:cNvSpPr>
            <a:spLocks noGrp="1"/>
          </p:cNvSpPr>
          <p:nvPr>
            <p:ph idx="1"/>
          </p:nvPr>
        </p:nvSpPr>
        <p:spPr>
          <a:xfrm>
            <a:off x="518160" y="1528026"/>
            <a:ext cx="6559296" cy="4722511"/>
          </a:xfrm>
        </p:spPr>
        <p:txBody>
          <a:bodyPr>
            <a:noAutofit/>
          </a:bodyPr>
          <a:lstStyle/>
          <a:p>
            <a:pPr marL="0" indent="0">
              <a:buNone/>
            </a:pPr>
            <a:r>
              <a:rPr lang="en-US" sz="1600" dirty="0"/>
              <a:t>Deep learning (DL), a subset of machine learning (ML) which employs neural networks with some layers to simulate human reasoning. </a:t>
            </a:r>
          </a:p>
          <a:p>
            <a:pPr marL="0" indent="0">
              <a:buNone/>
            </a:pPr>
            <a:r>
              <a:rPr lang="en-US" sz="1600" dirty="0"/>
              <a:t>Unlike ML, DL efficiently processes unstructured data without extensive preprocessing or human expert input, automatically detecting the most useful features for classification. </a:t>
            </a:r>
          </a:p>
          <a:p>
            <a:pPr marL="0" indent="0">
              <a:buNone/>
            </a:pPr>
            <a:r>
              <a:rPr lang="en-US" sz="1600" dirty="0"/>
              <a:t>Various deep neural networks, including convolutional neural networks (CNNs) and recurrent neural networks (RNNs), are chosen based on the application. DL has significant applications in healthcare; for instance, CNNs are used to classify heart disorders from ECG data. </a:t>
            </a:r>
          </a:p>
          <a:p>
            <a:pPr marL="0" indent="0">
              <a:buNone/>
            </a:pPr>
            <a:r>
              <a:rPr lang="en-US" sz="1600" dirty="0"/>
              <a:t>Although DL is designed to handle raw data, some preprocessing, such as filtering, may still be performed to enhance results.</a:t>
            </a:r>
          </a:p>
        </p:txBody>
      </p:sp>
      <p:pic>
        <p:nvPicPr>
          <p:cNvPr id="9" name="Immagine 8">
            <a:extLst>
              <a:ext uri="{FF2B5EF4-FFF2-40B4-BE49-F238E27FC236}">
                <a16:creationId xmlns:a16="http://schemas.microsoft.com/office/drawing/2014/main" id="{9B1F25EE-CC04-21DB-C145-8DABC028A987}"/>
              </a:ext>
            </a:extLst>
          </p:cNvPr>
          <p:cNvPicPr>
            <a:picLocks noChangeAspect="1"/>
          </p:cNvPicPr>
          <p:nvPr/>
        </p:nvPicPr>
        <p:blipFill>
          <a:blip r:embed="rId3"/>
          <a:stretch>
            <a:fillRect/>
          </a:stretch>
        </p:blipFill>
        <p:spPr>
          <a:xfrm>
            <a:off x="7112554" y="1634736"/>
            <a:ext cx="4915586" cy="1924319"/>
          </a:xfrm>
          <a:prstGeom prst="rect">
            <a:avLst/>
          </a:prstGeom>
          <a:ln>
            <a:solidFill>
              <a:schemeClr val="tx1"/>
            </a:solidFill>
          </a:ln>
        </p:spPr>
      </p:pic>
    </p:spTree>
    <p:extLst>
      <p:ext uri="{BB962C8B-B14F-4D97-AF65-F5344CB8AC3E}">
        <p14:creationId xmlns:p14="http://schemas.microsoft.com/office/powerpoint/2010/main" val="2372151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9905460" cy="971551"/>
          </a:xfrm>
        </p:spPr>
        <p:txBody>
          <a:bodyPr>
            <a:normAutofit/>
          </a:bodyPr>
          <a:lstStyle/>
          <a:p>
            <a:r>
              <a:rPr lang="en-US" sz="3600"/>
              <a:t>Conclusions</a:t>
            </a:r>
            <a:endParaRPr lang="en-US" sz="3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25</a:t>
            </a:fld>
            <a:endParaRPr lang="en-US"/>
          </a:p>
        </p:txBody>
      </p:sp>
      <p:sp>
        <p:nvSpPr>
          <p:cNvPr id="27" name="Rettangolo 26">
            <a:extLst>
              <a:ext uri="{FF2B5EF4-FFF2-40B4-BE49-F238E27FC236}">
                <a16:creationId xmlns:a16="http://schemas.microsoft.com/office/drawing/2014/main" id="{B88F10A3-B51A-5737-E391-BBC862C3D52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334AD31-F8CD-F096-F547-4896E55300D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ctangle 2">
            <a:extLst>
              <a:ext uri="{FF2B5EF4-FFF2-40B4-BE49-F238E27FC236}">
                <a16:creationId xmlns:a16="http://schemas.microsoft.com/office/drawing/2014/main" id="{72216921-F32D-FCB8-56C5-732473CABB05}"/>
              </a:ext>
            </a:extLst>
          </p:cNvPr>
          <p:cNvSpPr>
            <a:spLocks noGrp="1" noChangeArrowheads="1"/>
          </p:cNvSpPr>
          <p:nvPr>
            <p:ph idx="1"/>
          </p:nvPr>
        </p:nvSpPr>
        <p:spPr bwMode="auto">
          <a:xfrm>
            <a:off x="462708" y="1527705"/>
            <a:ext cx="1065644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GB" altLang="it-IT" sz="1600" b="0" i="0" u="none" strike="noStrike" cap="none" normalizeH="0" baseline="0" dirty="0">
                <a:ln>
                  <a:noFill/>
                </a:ln>
                <a:solidFill>
                  <a:schemeClr val="tx1"/>
                </a:solidFill>
                <a:effectLst/>
              </a:rPr>
              <a:t>In this article are reviewed various feature extraction methods: time domain, frequency domain, time–frequency domain, and decomposition domain and can be observed that increasing signal data dimensions improve signal representation:</a:t>
            </a:r>
          </a:p>
          <a:p>
            <a:pPr marL="0" indent="0" eaLnBrk="0" fontAlgn="base" hangingPunct="0">
              <a:lnSpc>
                <a:spcPct val="100000"/>
              </a:lnSpc>
              <a:spcBef>
                <a:spcPct val="0"/>
              </a:spcBef>
              <a:spcAft>
                <a:spcPct val="0"/>
              </a:spcAft>
              <a:buNone/>
            </a:pPr>
            <a:endParaRPr kumimoji="0" lang="en-GB" altLang="it-IT" sz="16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GB" altLang="it-IT" sz="1600" b="1" i="0" u="none" strike="noStrike" cap="none" normalizeH="0" baseline="0" dirty="0">
                <a:ln>
                  <a:noFill/>
                </a:ln>
                <a:solidFill>
                  <a:schemeClr val="accent1"/>
                </a:solidFill>
                <a:effectLst/>
              </a:rPr>
              <a:t>Time</a:t>
            </a:r>
            <a:r>
              <a:rPr kumimoji="0" lang="en-GB" altLang="it-IT" sz="1600" b="0" i="0" u="none" strike="noStrike" cap="none" normalizeH="0" baseline="0" dirty="0">
                <a:ln>
                  <a:noFill/>
                </a:ln>
                <a:solidFill>
                  <a:schemeClr val="tx1"/>
                </a:solidFill>
                <a:effectLst/>
              </a:rPr>
              <a:t> </a:t>
            </a:r>
            <a:r>
              <a:rPr kumimoji="0" lang="en-GB" altLang="it-IT" sz="1600" b="1" i="0" u="none" strike="noStrike" cap="none" normalizeH="0" baseline="0" dirty="0">
                <a:ln>
                  <a:noFill/>
                </a:ln>
                <a:solidFill>
                  <a:schemeClr val="accent1"/>
                </a:solidFill>
                <a:effectLst/>
              </a:rPr>
              <a:t>domain</a:t>
            </a:r>
            <a:r>
              <a:rPr kumimoji="0" lang="en-GB" altLang="it-IT" sz="1600" b="0" i="0" u="none" strike="noStrike" cap="none" normalizeH="0" baseline="0" dirty="0">
                <a:ln>
                  <a:noFill/>
                </a:ln>
                <a:solidFill>
                  <a:schemeClr val="tx1"/>
                </a:solidFill>
                <a:effectLst/>
              </a:rPr>
              <a:t> and </a:t>
            </a:r>
            <a:r>
              <a:rPr kumimoji="0" lang="en-GB" altLang="it-IT" sz="1600" b="1" i="0" u="none" strike="noStrike" cap="none" normalizeH="0" baseline="0" dirty="0">
                <a:ln>
                  <a:noFill/>
                </a:ln>
                <a:solidFill>
                  <a:schemeClr val="accent1"/>
                </a:solidFill>
                <a:effectLst/>
              </a:rPr>
              <a:t>frequency</a:t>
            </a:r>
            <a:r>
              <a:rPr kumimoji="0" lang="en-GB" altLang="it-IT" sz="1600" b="0" i="0" u="none" strike="noStrike" cap="none" normalizeH="0" baseline="0" dirty="0">
                <a:ln>
                  <a:noFill/>
                </a:ln>
                <a:solidFill>
                  <a:schemeClr val="tx1"/>
                </a:solidFill>
                <a:effectLst/>
              </a:rPr>
              <a:t> </a:t>
            </a:r>
            <a:r>
              <a:rPr kumimoji="0" lang="en-GB" altLang="it-IT" sz="1600" b="1" i="0" u="none" strike="noStrike" cap="none" normalizeH="0" baseline="0" dirty="0">
                <a:ln>
                  <a:noFill/>
                </a:ln>
                <a:solidFill>
                  <a:schemeClr val="accent1"/>
                </a:solidFill>
                <a:effectLst/>
              </a:rPr>
              <a:t>domain</a:t>
            </a:r>
            <a:r>
              <a:rPr kumimoji="0" lang="en-GB" altLang="it-IT" sz="1600" b="0" i="0" u="none" strike="noStrike" cap="none" normalizeH="0" baseline="0" dirty="0">
                <a:ln>
                  <a:noFill/>
                </a:ln>
                <a:solidFill>
                  <a:schemeClr val="tx1"/>
                </a:solidFill>
                <a:effectLst/>
              </a:rPr>
              <a:t> features are </a:t>
            </a:r>
            <a:r>
              <a:rPr kumimoji="0" lang="en-GB" altLang="it-IT" sz="1600" b="1" i="0" u="none" strike="noStrike" cap="none" normalizeH="0" baseline="0" dirty="0">
                <a:ln>
                  <a:noFill/>
                </a:ln>
                <a:solidFill>
                  <a:schemeClr val="accent6"/>
                </a:solidFill>
                <a:effectLst/>
              </a:rPr>
              <a:t>straightforward</a:t>
            </a:r>
            <a:r>
              <a:rPr kumimoji="0" lang="en-GB" altLang="it-IT" sz="1600" b="0" i="0" u="none" strike="noStrike" cap="none" normalizeH="0" baseline="0" dirty="0">
                <a:ln>
                  <a:noFill/>
                </a:ln>
                <a:solidFill>
                  <a:schemeClr val="tx1"/>
                </a:solidFill>
                <a:effectLst/>
              </a:rPr>
              <a:t> but insufficient for optimal signal representation. Popular methods in time domain (e.g., LPC) and frequency domain (e.g., FFT) have limitations like computational </a:t>
            </a:r>
            <a:r>
              <a:rPr kumimoji="0" lang="en-GB" altLang="it-IT" sz="1600" b="1" i="0" u="none" strike="noStrike" cap="none" normalizeH="0" baseline="0" dirty="0">
                <a:ln>
                  <a:noFill/>
                </a:ln>
                <a:solidFill>
                  <a:schemeClr val="accent2"/>
                </a:solidFill>
                <a:effectLst/>
              </a:rPr>
              <a:t>complexity</a:t>
            </a:r>
            <a:r>
              <a:rPr kumimoji="0" lang="en-GB" altLang="it-IT" sz="1600" b="0" i="0" u="none" strike="noStrike" cap="none" normalizeH="0" baseline="0" dirty="0">
                <a:ln>
                  <a:noFill/>
                </a:ln>
                <a:solidFill>
                  <a:schemeClr val="tx1"/>
                </a:solidFill>
                <a:effectLst/>
              </a:rPr>
              <a:t> and </a:t>
            </a:r>
            <a:r>
              <a:rPr kumimoji="0" lang="en-GB" altLang="it-IT" sz="1600" b="1" i="0" u="none" strike="noStrike" cap="none" normalizeH="0" baseline="0" dirty="0">
                <a:ln>
                  <a:noFill/>
                </a:ln>
                <a:solidFill>
                  <a:schemeClr val="accent2"/>
                </a:solidFill>
                <a:effectLst/>
              </a:rPr>
              <a:t>noise</a:t>
            </a:r>
            <a:r>
              <a:rPr kumimoji="0" lang="en-GB" altLang="it-IT" sz="1600" b="0" i="0" u="none" strike="noStrike" cap="none" normalizeH="0" baseline="0" dirty="0">
                <a:ln>
                  <a:noFill/>
                </a:ln>
                <a:solidFill>
                  <a:schemeClr val="tx1"/>
                </a:solidFill>
                <a:effectLst/>
              </a:rPr>
              <a:t> </a:t>
            </a:r>
            <a:r>
              <a:rPr kumimoji="0" lang="en-GB" altLang="it-IT" sz="1600" b="1" i="0" u="none" strike="noStrike" cap="none" normalizeH="0" baseline="0" dirty="0">
                <a:ln>
                  <a:noFill/>
                </a:ln>
                <a:solidFill>
                  <a:schemeClr val="accent2"/>
                </a:solidFill>
                <a:effectLst/>
              </a:rPr>
              <a:t>sensitivity</a:t>
            </a:r>
            <a:r>
              <a:rPr kumimoji="0" lang="en-GB" altLang="it-IT" sz="1600" b="0" i="0" u="none" strike="noStrike" cap="none" normalizeH="0" baseline="0" dirty="0">
                <a:ln>
                  <a:noFill/>
                </a:ln>
                <a:solidFill>
                  <a:schemeClr val="tx1"/>
                </a:solidFill>
                <a:effectLst/>
              </a:rPr>
              <a:t>. </a:t>
            </a:r>
          </a:p>
          <a:p>
            <a:pPr marL="0" indent="0" eaLnBrk="0" fontAlgn="base" hangingPunct="0">
              <a:lnSpc>
                <a:spcPct val="100000"/>
              </a:lnSpc>
              <a:spcBef>
                <a:spcPct val="0"/>
              </a:spcBef>
              <a:spcAft>
                <a:spcPct val="0"/>
              </a:spcAft>
              <a:buNone/>
            </a:pPr>
            <a:endParaRPr kumimoji="0" lang="en-GB" altLang="it-IT" sz="16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GB" altLang="it-IT" sz="1600" b="1" i="0" u="none" strike="noStrike" cap="none" normalizeH="0" baseline="0" dirty="0">
                <a:ln>
                  <a:noFill/>
                </a:ln>
                <a:solidFill>
                  <a:schemeClr val="accent1"/>
                </a:solidFill>
                <a:effectLst/>
              </a:rPr>
              <a:t>Time–frequency</a:t>
            </a:r>
            <a:r>
              <a:rPr kumimoji="0" lang="en-GB" altLang="it-IT" sz="1600" b="0" i="0" u="none" strike="noStrike" cap="none" normalizeH="0" baseline="0" dirty="0">
                <a:ln>
                  <a:noFill/>
                </a:ln>
                <a:solidFill>
                  <a:schemeClr val="tx1"/>
                </a:solidFill>
                <a:effectLst/>
              </a:rPr>
              <a:t> </a:t>
            </a:r>
            <a:r>
              <a:rPr kumimoji="0" lang="en-GB" altLang="it-IT" sz="1600" b="1" i="0" u="none" strike="noStrike" cap="none" normalizeH="0" baseline="0" dirty="0">
                <a:ln>
                  <a:noFill/>
                </a:ln>
                <a:solidFill>
                  <a:schemeClr val="accent1"/>
                </a:solidFill>
                <a:effectLst/>
              </a:rPr>
              <a:t>domain</a:t>
            </a:r>
            <a:r>
              <a:rPr kumimoji="0" lang="en-GB" altLang="it-IT" sz="1600" b="0" i="0" u="none" strike="noStrike" cap="none" normalizeH="0" baseline="0" dirty="0">
                <a:ln>
                  <a:noFill/>
                </a:ln>
                <a:solidFill>
                  <a:schemeClr val="tx1"/>
                </a:solidFill>
                <a:effectLst/>
              </a:rPr>
              <a:t> methods </a:t>
            </a:r>
            <a:r>
              <a:rPr kumimoji="0" lang="en-GB" altLang="it-IT" sz="1600" b="1" i="0" u="none" strike="noStrike" cap="none" normalizeH="0" baseline="0" dirty="0">
                <a:ln>
                  <a:noFill/>
                </a:ln>
                <a:solidFill>
                  <a:schemeClr val="accent6"/>
                </a:solidFill>
                <a:effectLst/>
              </a:rPr>
              <a:t>perform</a:t>
            </a:r>
            <a:r>
              <a:rPr kumimoji="0" lang="en-GB" altLang="it-IT" sz="1600" b="0" i="0" u="none" strike="noStrike" cap="none" normalizeH="0" baseline="0" dirty="0">
                <a:ln>
                  <a:noFill/>
                </a:ln>
                <a:solidFill>
                  <a:schemeClr val="tx1"/>
                </a:solidFill>
                <a:effectLst/>
              </a:rPr>
              <a:t> </a:t>
            </a:r>
            <a:r>
              <a:rPr kumimoji="0" lang="en-GB" altLang="it-IT" sz="1600" b="1" i="0" u="none" strike="noStrike" cap="none" normalizeH="0" baseline="0" dirty="0">
                <a:ln>
                  <a:noFill/>
                </a:ln>
                <a:solidFill>
                  <a:schemeClr val="accent6"/>
                </a:solidFill>
                <a:effectLst/>
              </a:rPr>
              <a:t>better</a:t>
            </a:r>
            <a:r>
              <a:rPr kumimoji="0" lang="en-GB" altLang="it-IT" sz="1600" b="0" i="0" u="none" strike="noStrike" cap="none" normalizeH="0" baseline="0" dirty="0">
                <a:ln>
                  <a:noFill/>
                </a:ln>
                <a:solidFill>
                  <a:schemeClr val="tx1"/>
                </a:solidFill>
                <a:effectLst/>
              </a:rPr>
              <a:t> for ECG due to non-linear and non-stationary characteristics. They combines insights from both time and frequency domains, offering </a:t>
            </a:r>
            <a:r>
              <a:rPr kumimoji="0" lang="en-GB" altLang="it-IT" sz="1600" b="1" i="0" u="none" strike="noStrike" cap="none" normalizeH="0" baseline="0" dirty="0">
                <a:ln>
                  <a:noFill/>
                </a:ln>
                <a:solidFill>
                  <a:schemeClr val="accent6"/>
                </a:solidFill>
                <a:effectLst/>
              </a:rPr>
              <a:t>better</a:t>
            </a:r>
            <a:r>
              <a:rPr kumimoji="0" lang="en-GB" altLang="it-IT" sz="1600" b="0" i="0" u="none" strike="noStrike" cap="none" normalizeH="0" baseline="0" dirty="0">
                <a:ln>
                  <a:noFill/>
                </a:ln>
                <a:solidFill>
                  <a:schemeClr val="tx1"/>
                </a:solidFill>
                <a:effectLst/>
              </a:rPr>
              <a:t> </a:t>
            </a:r>
            <a:r>
              <a:rPr kumimoji="0" lang="en-GB" altLang="it-IT" sz="1600" b="1" i="0" u="none" strike="noStrike" cap="none" normalizeH="0" baseline="0" dirty="0">
                <a:ln>
                  <a:noFill/>
                </a:ln>
                <a:solidFill>
                  <a:schemeClr val="accent6"/>
                </a:solidFill>
                <a:effectLst/>
              </a:rPr>
              <a:t>signal</a:t>
            </a:r>
            <a:r>
              <a:rPr kumimoji="0" lang="en-GB" altLang="it-IT" sz="1600" b="0" i="0" u="none" strike="noStrike" cap="none" normalizeH="0" baseline="0" dirty="0">
                <a:ln>
                  <a:noFill/>
                </a:ln>
                <a:solidFill>
                  <a:schemeClr val="tx1"/>
                </a:solidFill>
                <a:effectLst/>
              </a:rPr>
              <a:t> </a:t>
            </a:r>
            <a:r>
              <a:rPr kumimoji="0" lang="en-GB" altLang="it-IT" sz="1600" b="1" i="0" u="none" strike="noStrike" cap="none" normalizeH="0" baseline="0" dirty="0">
                <a:ln>
                  <a:noFill/>
                </a:ln>
                <a:solidFill>
                  <a:schemeClr val="accent6"/>
                </a:solidFill>
                <a:effectLst/>
              </a:rPr>
              <a:t>representation</a:t>
            </a:r>
            <a:r>
              <a:rPr kumimoji="0" lang="en-GB" altLang="it-IT" sz="1600" b="0" i="0" u="none" strike="noStrike" cap="none" normalizeH="0" baseline="0" dirty="0">
                <a:ln>
                  <a:noFill/>
                </a:ln>
                <a:solidFill>
                  <a:schemeClr val="tx1"/>
                </a:solidFill>
                <a:effectLst/>
              </a:rPr>
              <a:t> but with trade-offs in </a:t>
            </a:r>
            <a:r>
              <a:rPr kumimoji="0" lang="en-GB" altLang="it-IT" sz="1600" b="1" i="0" u="none" strike="noStrike" cap="none" normalizeH="0" baseline="0" dirty="0">
                <a:ln>
                  <a:noFill/>
                </a:ln>
                <a:solidFill>
                  <a:schemeClr val="accent2"/>
                </a:solidFill>
                <a:effectLst/>
              </a:rPr>
              <a:t>resolution</a:t>
            </a:r>
            <a:r>
              <a:rPr kumimoji="0" lang="en-GB" altLang="it-IT" sz="1600" b="0" i="0" u="none" strike="noStrike" cap="none" normalizeH="0" baseline="0" dirty="0">
                <a:ln>
                  <a:noFill/>
                </a:ln>
                <a:solidFill>
                  <a:schemeClr val="tx1"/>
                </a:solidFill>
                <a:effectLst/>
              </a:rPr>
              <a:t> and </a:t>
            </a:r>
            <a:r>
              <a:rPr kumimoji="0" lang="en-GB" altLang="it-IT" sz="1600" b="1" i="0" u="none" strike="noStrike" cap="none" normalizeH="0" baseline="0" dirty="0">
                <a:ln>
                  <a:noFill/>
                </a:ln>
                <a:solidFill>
                  <a:schemeClr val="accent2"/>
                </a:solidFill>
                <a:effectLst/>
              </a:rPr>
              <a:t>computational</a:t>
            </a:r>
            <a:r>
              <a:rPr kumimoji="0" lang="en-GB" altLang="it-IT" sz="1600" b="0" i="0" u="none" strike="noStrike" cap="none" normalizeH="0" baseline="0" dirty="0">
                <a:ln>
                  <a:noFill/>
                </a:ln>
                <a:solidFill>
                  <a:schemeClr val="tx1"/>
                </a:solidFill>
                <a:effectLst/>
              </a:rPr>
              <a:t> cost. Generally, provide the best ECG signal representation.</a:t>
            </a:r>
          </a:p>
          <a:p>
            <a:pPr eaLnBrk="0" fontAlgn="base" hangingPunct="0">
              <a:lnSpc>
                <a:spcPct val="100000"/>
              </a:lnSpc>
              <a:spcBef>
                <a:spcPct val="0"/>
              </a:spcBef>
              <a:spcAft>
                <a:spcPct val="0"/>
              </a:spcAft>
            </a:pPr>
            <a:endParaRPr kumimoji="0" lang="en-GB" altLang="it-IT" sz="16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GB" altLang="it-IT" sz="1600" b="1" i="0" u="none" strike="noStrike" cap="none" normalizeH="0" baseline="0" dirty="0">
                <a:ln>
                  <a:noFill/>
                </a:ln>
                <a:solidFill>
                  <a:schemeClr val="accent1"/>
                </a:solidFill>
                <a:effectLst/>
              </a:rPr>
              <a:t>Decomposition</a:t>
            </a:r>
            <a:r>
              <a:rPr kumimoji="0" lang="en-GB" altLang="it-IT" sz="1600" b="0" i="0" u="none" strike="noStrike" cap="none" normalizeH="0" baseline="0" dirty="0">
                <a:ln>
                  <a:noFill/>
                </a:ln>
                <a:solidFill>
                  <a:schemeClr val="tx1"/>
                </a:solidFill>
                <a:effectLst/>
              </a:rPr>
              <a:t> </a:t>
            </a:r>
            <a:r>
              <a:rPr kumimoji="0" lang="en-GB" altLang="it-IT" sz="1600" b="1" i="0" u="none" strike="noStrike" cap="none" normalizeH="0" baseline="0" dirty="0">
                <a:ln>
                  <a:noFill/>
                </a:ln>
                <a:solidFill>
                  <a:schemeClr val="accent1"/>
                </a:solidFill>
                <a:effectLst/>
              </a:rPr>
              <a:t>domain</a:t>
            </a:r>
            <a:r>
              <a:rPr kumimoji="0" lang="en-GB" altLang="it-IT" sz="1600" b="0" i="0" u="none" strike="noStrike" cap="none" normalizeH="0" baseline="0" dirty="0">
                <a:ln>
                  <a:noFill/>
                </a:ln>
                <a:solidFill>
                  <a:schemeClr val="tx1"/>
                </a:solidFill>
                <a:effectLst/>
              </a:rPr>
              <a:t> allows for </a:t>
            </a:r>
            <a:r>
              <a:rPr kumimoji="0" lang="en-GB" altLang="it-IT" sz="1600" b="1" i="0" u="none" strike="noStrike" cap="none" normalizeH="0" baseline="0" dirty="0">
                <a:ln>
                  <a:noFill/>
                </a:ln>
                <a:solidFill>
                  <a:schemeClr val="accent6"/>
                </a:solidFill>
                <a:effectLst/>
              </a:rPr>
              <a:t>signal</a:t>
            </a:r>
            <a:r>
              <a:rPr kumimoji="0" lang="en-GB" altLang="it-IT" sz="1600" b="0" i="0" u="none" strike="noStrike" cap="none" normalizeH="0" baseline="0" dirty="0">
                <a:ln>
                  <a:noFill/>
                </a:ln>
                <a:solidFill>
                  <a:schemeClr val="tx1"/>
                </a:solidFill>
                <a:effectLst/>
              </a:rPr>
              <a:t> </a:t>
            </a:r>
            <a:r>
              <a:rPr kumimoji="0" lang="en-GB" altLang="it-IT" sz="1600" b="1" i="0" u="none" strike="noStrike" cap="none" normalizeH="0" baseline="0" dirty="0">
                <a:ln>
                  <a:noFill/>
                </a:ln>
                <a:solidFill>
                  <a:schemeClr val="accent6"/>
                </a:solidFill>
                <a:effectLst/>
              </a:rPr>
              <a:t>decomposition</a:t>
            </a:r>
            <a:r>
              <a:rPr kumimoji="0" lang="en-GB" altLang="it-IT" sz="1600" b="0" i="0" u="none" strike="noStrike" cap="none" normalizeH="0" baseline="0" dirty="0">
                <a:ln>
                  <a:noFill/>
                </a:ln>
                <a:solidFill>
                  <a:schemeClr val="tx1"/>
                </a:solidFill>
                <a:effectLst/>
              </a:rPr>
              <a:t>, </a:t>
            </a:r>
            <a:r>
              <a:rPr kumimoji="0" lang="en-GB" altLang="it-IT" sz="1600" b="1" i="0" u="none" strike="noStrike" cap="none" normalizeH="0" baseline="0" dirty="0">
                <a:ln>
                  <a:noFill/>
                </a:ln>
                <a:solidFill>
                  <a:schemeClr val="accent6"/>
                </a:solidFill>
                <a:effectLst/>
              </a:rPr>
              <a:t>removing</a:t>
            </a:r>
            <a:r>
              <a:rPr kumimoji="0" lang="en-GB" altLang="it-IT" sz="1600" b="0" i="0" u="none" strike="noStrike" cap="none" normalizeH="0" baseline="0" dirty="0">
                <a:ln>
                  <a:noFill/>
                </a:ln>
                <a:solidFill>
                  <a:schemeClr val="tx1"/>
                </a:solidFill>
                <a:effectLst/>
              </a:rPr>
              <a:t> </a:t>
            </a:r>
            <a:r>
              <a:rPr kumimoji="0" lang="en-GB" altLang="it-IT" sz="1600" b="1" i="0" u="none" strike="noStrike" cap="none" normalizeH="0" baseline="0" dirty="0">
                <a:ln>
                  <a:noFill/>
                </a:ln>
                <a:solidFill>
                  <a:schemeClr val="accent6"/>
                </a:solidFill>
                <a:effectLst/>
              </a:rPr>
              <a:t>irrelevant</a:t>
            </a:r>
            <a:r>
              <a:rPr kumimoji="0" lang="en-GB" altLang="it-IT" sz="1600" b="0" i="0" u="none" strike="noStrike" cap="none" normalizeH="0" baseline="0" dirty="0">
                <a:ln>
                  <a:noFill/>
                </a:ln>
                <a:solidFill>
                  <a:schemeClr val="tx1"/>
                </a:solidFill>
                <a:effectLst/>
              </a:rPr>
              <a:t> </a:t>
            </a:r>
            <a:r>
              <a:rPr kumimoji="0" lang="en-GB" altLang="it-IT" sz="1600" b="1" i="0" u="none" strike="noStrike" cap="none" normalizeH="0" baseline="0" dirty="0">
                <a:ln>
                  <a:noFill/>
                </a:ln>
                <a:solidFill>
                  <a:schemeClr val="accent6"/>
                </a:solidFill>
                <a:effectLst/>
              </a:rPr>
              <a:t>components</a:t>
            </a:r>
            <a:r>
              <a:rPr kumimoji="0" lang="en-GB" altLang="it-IT" sz="1600" b="0" i="0" u="none" strike="noStrike" cap="none" normalizeH="0" baseline="0" dirty="0">
                <a:ln>
                  <a:noFill/>
                </a:ln>
                <a:solidFill>
                  <a:schemeClr val="tx1"/>
                </a:solidFill>
                <a:effectLst/>
              </a:rPr>
              <a:t>, aiding in data </a:t>
            </a:r>
            <a:r>
              <a:rPr kumimoji="0" lang="en-GB" altLang="it-IT" sz="1600" b="1" i="0" u="none" strike="noStrike" cap="none" normalizeH="0" baseline="0" dirty="0">
                <a:ln>
                  <a:noFill/>
                </a:ln>
                <a:solidFill>
                  <a:schemeClr val="accent6"/>
                </a:solidFill>
                <a:effectLst/>
              </a:rPr>
              <a:t>compression</a:t>
            </a:r>
            <a:r>
              <a:rPr kumimoji="0" lang="en-GB" altLang="it-IT" sz="1600" b="0" i="0" u="none" strike="noStrike" cap="none" normalizeH="0" baseline="0" dirty="0">
                <a:ln>
                  <a:noFill/>
                </a:ln>
                <a:solidFill>
                  <a:schemeClr val="tx1"/>
                </a:solidFill>
                <a:effectLst/>
              </a:rPr>
              <a:t> and preprocessing. Methods in decomposition domain (e.g., EMD, WT) have drawbacks like </a:t>
            </a:r>
            <a:r>
              <a:rPr kumimoji="0" lang="en-GB" altLang="it-IT" sz="1600" b="1" i="0" u="none" strike="noStrike" cap="none" normalizeH="0" baseline="0" dirty="0">
                <a:ln>
                  <a:noFill/>
                </a:ln>
                <a:solidFill>
                  <a:schemeClr val="accent2"/>
                </a:solidFill>
                <a:effectLst/>
              </a:rPr>
              <a:t>information</a:t>
            </a:r>
            <a:r>
              <a:rPr kumimoji="0" lang="en-GB" altLang="it-IT" sz="1600" b="0" i="0" u="none" strike="noStrike" cap="none" normalizeH="0" baseline="0" dirty="0">
                <a:ln>
                  <a:noFill/>
                </a:ln>
                <a:solidFill>
                  <a:schemeClr val="tx1"/>
                </a:solidFill>
                <a:effectLst/>
              </a:rPr>
              <a:t> </a:t>
            </a:r>
            <a:r>
              <a:rPr kumimoji="0" lang="en-GB" altLang="it-IT" sz="1600" b="1" i="0" u="none" strike="noStrike" cap="none" normalizeH="0" baseline="0" dirty="0">
                <a:ln>
                  <a:noFill/>
                </a:ln>
                <a:solidFill>
                  <a:schemeClr val="accent2"/>
                </a:solidFill>
                <a:effectLst/>
              </a:rPr>
              <a:t>loss</a:t>
            </a:r>
            <a:r>
              <a:rPr kumimoji="0" lang="en-GB" altLang="it-IT" sz="1600" b="0" i="0" u="none" strike="noStrike" cap="none" normalizeH="0" baseline="0" dirty="0">
                <a:ln>
                  <a:noFill/>
                </a:ln>
                <a:solidFill>
                  <a:schemeClr val="tx1"/>
                </a:solidFill>
                <a:effectLst/>
              </a:rPr>
              <a:t> and high </a:t>
            </a:r>
            <a:r>
              <a:rPr kumimoji="0" lang="en-GB" altLang="it-IT" sz="1600" b="1" i="0" u="none" strike="noStrike" cap="none" normalizeH="0" baseline="0" dirty="0">
                <a:ln>
                  <a:noFill/>
                </a:ln>
                <a:solidFill>
                  <a:schemeClr val="accent2"/>
                </a:solidFill>
                <a:effectLst/>
              </a:rPr>
              <a:t>computational</a:t>
            </a:r>
            <a:r>
              <a:rPr kumimoji="0" lang="en-GB" altLang="it-IT" sz="1600" b="0" i="0" u="none" strike="noStrike" cap="none" normalizeH="0" baseline="0" dirty="0">
                <a:ln>
                  <a:noFill/>
                </a:ln>
                <a:solidFill>
                  <a:schemeClr val="tx1"/>
                </a:solidFill>
                <a:effectLst/>
              </a:rPr>
              <a:t> </a:t>
            </a:r>
            <a:r>
              <a:rPr kumimoji="0" lang="en-GB" altLang="it-IT" sz="1600" b="1" i="0" u="none" strike="noStrike" cap="none" normalizeH="0" baseline="0" dirty="0">
                <a:ln>
                  <a:noFill/>
                </a:ln>
                <a:solidFill>
                  <a:schemeClr val="accent2"/>
                </a:solidFill>
                <a:effectLst/>
              </a:rPr>
              <a:t>power</a:t>
            </a:r>
            <a:r>
              <a:rPr kumimoji="0" lang="en-GB" altLang="it-IT" sz="1600" b="0" i="0" u="none" strike="noStrike" cap="none" normalizeH="0" baseline="0" dirty="0">
                <a:ln>
                  <a:noFill/>
                </a:ln>
                <a:solidFill>
                  <a:schemeClr val="tx1"/>
                </a:solidFill>
                <a:effectLst/>
              </a:rPr>
              <a:t>.</a:t>
            </a:r>
          </a:p>
          <a:p>
            <a:pPr eaLnBrk="0" fontAlgn="base" hangingPunct="0">
              <a:lnSpc>
                <a:spcPct val="100000"/>
              </a:lnSpc>
              <a:spcBef>
                <a:spcPct val="0"/>
              </a:spcBef>
              <a:spcAft>
                <a:spcPct val="0"/>
              </a:spcAft>
            </a:pPr>
            <a:endParaRPr lang="en-GB" altLang="it-IT" sz="1600" dirty="0"/>
          </a:p>
          <a:p>
            <a:pPr marL="0" indent="0" eaLnBrk="0" fontAlgn="base" hangingPunct="0">
              <a:lnSpc>
                <a:spcPct val="100000"/>
              </a:lnSpc>
              <a:spcBef>
                <a:spcPct val="0"/>
              </a:spcBef>
              <a:spcAft>
                <a:spcPct val="0"/>
              </a:spcAft>
              <a:buNone/>
            </a:pPr>
            <a:r>
              <a:rPr kumimoji="0" lang="en-GB" altLang="it-IT" sz="1600" b="0" i="0" u="none" strike="noStrike" cap="none" normalizeH="0" baseline="0" dirty="0">
                <a:ln>
                  <a:noFill/>
                </a:ln>
                <a:solidFill>
                  <a:schemeClr val="tx1"/>
                </a:solidFill>
                <a:effectLst/>
              </a:rPr>
              <a:t>Features can be integrated into ML pipelines for various applications, but practical feature extraction should generate robust features, reduce dimensionality, and integrate easily with ML models.</a:t>
            </a:r>
          </a:p>
          <a:p>
            <a:pPr marL="0" indent="0" eaLnBrk="0" fontAlgn="base" hangingPunct="0">
              <a:lnSpc>
                <a:spcPct val="100000"/>
              </a:lnSpc>
              <a:spcBef>
                <a:spcPct val="0"/>
              </a:spcBef>
              <a:spcAft>
                <a:spcPct val="0"/>
              </a:spcAft>
              <a:buNone/>
            </a:pPr>
            <a:endParaRPr kumimoji="0" lang="en-GB" altLang="it-IT"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1580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Why feature extraction</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278641" y="1487287"/>
            <a:ext cx="5747255" cy="4684913"/>
          </a:xfrm>
        </p:spPr>
        <p:txBody>
          <a:bodyPr>
            <a:noAutofit/>
          </a:bodyPr>
          <a:lstStyle/>
          <a:p>
            <a:pPr marL="0" indent="0">
              <a:buNone/>
            </a:pPr>
            <a:r>
              <a:rPr lang="en-US" sz="1800" dirty="0"/>
              <a:t>Biomedical signals are in general:</a:t>
            </a:r>
          </a:p>
          <a:p>
            <a:r>
              <a:rPr lang="en-US" sz="1800" dirty="0"/>
              <a:t>non-stationary, </a:t>
            </a:r>
          </a:p>
          <a:p>
            <a:r>
              <a:rPr lang="en-US" sz="1800" dirty="0"/>
              <a:t>non-linear, </a:t>
            </a:r>
          </a:p>
          <a:p>
            <a:r>
              <a:rPr lang="en-US" sz="1800" dirty="0"/>
              <a:t>non-Gaussian, </a:t>
            </a:r>
          </a:p>
          <a:p>
            <a:r>
              <a:rPr lang="en-US" sz="1800" dirty="0"/>
              <a:t>non-short form. </a:t>
            </a:r>
          </a:p>
          <a:p>
            <a:pPr marL="0" indent="0">
              <a:buNone/>
            </a:pPr>
            <a:r>
              <a:rPr lang="en-US" sz="1800" dirty="0"/>
              <a:t>So, using a group of descriptors capable to capture the characteristics of these signals is crucial due to their complexity.</a:t>
            </a:r>
          </a:p>
          <a:p>
            <a:pPr marL="0" indent="0">
              <a:buNone/>
            </a:pPr>
            <a:r>
              <a:rPr lang="en-US" sz="1800" dirty="0"/>
              <a:t>The goal is to reduce data dimensionality and improve efficiency for machine learning (ML) and artificial intelligence (AI) models, particularly for classification and diagnosis. Effective feature selection, following extraction, significantly impacts model performance. </a:t>
            </a:r>
            <a:endParaRPr lang="en-US" sz="14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3</a:t>
            </a:fld>
            <a:endParaRPr lang="en-US" dirty="0"/>
          </a:p>
        </p:txBody>
      </p:sp>
      <p:pic>
        <p:nvPicPr>
          <p:cNvPr id="7" name="Immagine 6">
            <a:extLst>
              <a:ext uri="{FF2B5EF4-FFF2-40B4-BE49-F238E27FC236}">
                <a16:creationId xmlns:a16="http://schemas.microsoft.com/office/drawing/2014/main" id="{88C8C4B4-AB6D-5087-BCAE-32EC2606A59E}"/>
              </a:ext>
            </a:extLst>
          </p:cNvPr>
          <p:cNvPicPr>
            <a:picLocks noChangeAspect="1"/>
          </p:cNvPicPr>
          <p:nvPr/>
        </p:nvPicPr>
        <p:blipFill rotWithShape="1">
          <a:blip r:embed="rId3"/>
          <a:srcRect t="6125"/>
          <a:stretch/>
        </p:blipFill>
        <p:spPr>
          <a:xfrm>
            <a:off x="6461336" y="1658411"/>
            <a:ext cx="4892464" cy="3541177"/>
          </a:xfrm>
          <a:prstGeom prst="rect">
            <a:avLst/>
          </a:prstGeom>
        </p:spPr>
      </p:pic>
    </p:spTree>
    <p:extLst>
      <p:ext uri="{BB962C8B-B14F-4D97-AF65-F5344CB8AC3E}">
        <p14:creationId xmlns:p14="http://schemas.microsoft.com/office/powerpoint/2010/main" val="300278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rmAutofit fontScale="90000"/>
          </a:bodyPr>
          <a:lstStyle/>
          <a:p>
            <a:r>
              <a:rPr lang="en-US" dirty="0"/>
              <a:t>Review structure and methods selection</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387823" y="1487287"/>
            <a:ext cx="5455194" cy="5094157"/>
          </a:xfrm>
        </p:spPr>
        <p:txBody>
          <a:bodyPr>
            <a:noAutofit/>
          </a:bodyPr>
          <a:lstStyle/>
          <a:p>
            <a:pPr marL="0" indent="0">
              <a:buNone/>
            </a:pPr>
            <a:r>
              <a:rPr lang="en-US" sz="2400" b="1" dirty="0"/>
              <a:t>Review structure</a:t>
            </a:r>
          </a:p>
          <a:p>
            <a:pPr marL="0" indent="0" algn="l">
              <a:buNone/>
            </a:pPr>
            <a:r>
              <a:rPr lang="en-GB" sz="1800" dirty="0">
                <a:latin typeface="WarnockPro-Light"/>
              </a:rPr>
              <a:t>This review focus on these main feature selection fields</a:t>
            </a:r>
            <a:endParaRPr lang="en-GB" sz="1800" b="0" i="0" u="none" strike="noStrike" baseline="0" dirty="0">
              <a:latin typeface="WarnockPro-Light"/>
            </a:endParaRPr>
          </a:p>
          <a:p>
            <a:pPr algn="l"/>
            <a:r>
              <a:rPr lang="it-IT" sz="1800" b="0" i="0" u="none" strike="noStrike" baseline="0" dirty="0">
                <a:latin typeface="WarnockPro-Light"/>
              </a:rPr>
              <a:t>Time domain</a:t>
            </a:r>
          </a:p>
          <a:p>
            <a:pPr algn="l"/>
            <a:r>
              <a:rPr lang="it-IT" sz="1800" b="0" i="0" u="none" strike="noStrike" baseline="0" dirty="0">
                <a:latin typeface="WarnockPro-Light"/>
              </a:rPr>
              <a:t>Frequency/</a:t>
            </a:r>
            <a:r>
              <a:rPr lang="en-GB" sz="1800" b="0" i="0" u="none" strike="noStrike" baseline="0" dirty="0">
                <a:latin typeface="WarnockPro-Light"/>
              </a:rPr>
              <a:t>Spectral</a:t>
            </a:r>
            <a:r>
              <a:rPr lang="it-IT" sz="1800" b="0" i="0" u="none" strike="noStrike" baseline="0" dirty="0">
                <a:latin typeface="WarnockPro-Light"/>
              </a:rPr>
              <a:t> domain</a:t>
            </a:r>
          </a:p>
          <a:p>
            <a:pPr algn="l"/>
            <a:r>
              <a:rPr lang="it-IT" sz="1800" b="0" i="0" u="none" strike="noStrike" baseline="0" dirty="0">
                <a:latin typeface="WarnockPro-Light"/>
              </a:rPr>
              <a:t>Time–Frequency domain</a:t>
            </a:r>
          </a:p>
          <a:p>
            <a:pPr algn="l"/>
            <a:r>
              <a:rPr lang="en-GB" sz="1800" b="0" i="0" u="none" strike="noStrike" baseline="0" dirty="0">
                <a:latin typeface="WarnockPro-Light"/>
              </a:rPr>
              <a:t>Decomposition</a:t>
            </a:r>
            <a:r>
              <a:rPr lang="it-IT" sz="1800" b="0" i="0" u="none" strike="noStrike" baseline="0" dirty="0">
                <a:latin typeface="WarnockPro-Light"/>
              </a:rPr>
              <a:t> domain</a:t>
            </a:r>
          </a:p>
          <a:p>
            <a:pPr algn="l"/>
            <a:r>
              <a:rPr lang="it-IT" sz="1800" b="0" u="none" strike="noStrike" baseline="0" dirty="0">
                <a:latin typeface="WarnockPro-Light"/>
              </a:rPr>
              <a:t>Deep features</a:t>
            </a:r>
          </a:p>
          <a:p>
            <a:pPr marL="0" indent="0" algn="l">
              <a:buNone/>
            </a:pPr>
            <a:r>
              <a:rPr lang="en-US" sz="1800" dirty="0">
                <a:latin typeface="WarnockPro-Light"/>
              </a:rPr>
              <a:t>Each method is presented using even a pseudo code, which present the algorithm used into the study from which the method is taken.</a:t>
            </a:r>
            <a:endParaRPr lang="it-IT" sz="1800" dirty="0">
              <a:latin typeface="WarnockPro-Light"/>
            </a:endParaRP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4</a:t>
            </a:fld>
            <a:endParaRPr lang="en-US" dirty="0"/>
          </a:p>
        </p:txBody>
      </p:sp>
      <p:sp>
        <p:nvSpPr>
          <p:cNvPr id="5" name="Segnaposto contenuto 2">
            <a:extLst>
              <a:ext uri="{FF2B5EF4-FFF2-40B4-BE49-F238E27FC236}">
                <a16:creationId xmlns:a16="http://schemas.microsoft.com/office/drawing/2014/main" id="{AC3F6728-0FBA-F1AE-4BB5-988EB1E5D792}"/>
              </a:ext>
            </a:extLst>
          </p:cNvPr>
          <p:cNvSpPr txBox="1">
            <a:spLocks/>
          </p:cNvSpPr>
          <p:nvPr/>
        </p:nvSpPr>
        <p:spPr>
          <a:xfrm>
            <a:off x="6348983" y="1487286"/>
            <a:ext cx="5455194" cy="50941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Methods selection</a:t>
            </a:r>
          </a:p>
          <a:p>
            <a:pPr marL="0" indent="0">
              <a:buFont typeface="Arial" panose="020B0604020202020204" pitchFamily="34" charset="0"/>
              <a:buNone/>
            </a:pPr>
            <a:r>
              <a:rPr lang="en-GB" sz="1800" dirty="0">
                <a:latin typeface="WarnockPro-Light"/>
              </a:rPr>
              <a:t>Methods are chosen following these criteria:</a:t>
            </a:r>
          </a:p>
          <a:p>
            <a:pPr algn="l"/>
            <a:r>
              <a:rPr lang="fr-FR" sz="1800" b="0" i="0" u="none" strike="noStrike" baseline="0" dirty="0">
                <a:latin typeface="WarnockPro-Light"/>
              </a:rPr>
              <a:t>Relevance of </a:t>
            </a:r>
            <a:r>
              <a:rPr lang="fr-FR" sz="1800" b="0" i="0" u="none" strike="noStrike" baseline="0" dirty="0" err="1">
                <a:latin typeface="WarnockPro-Light"/>
              </a:rPr>
              <a:t>feature</a:t>
            </a:r>
            <a:r>
              <a:rPr lang="fr-FR" sz="1800" b="0" i="0" u="none" strike="noStrike" baseline="0" dirty="0">
                <a:latin typeface="WarnockPro-Light"/>
              </a:rPr>
              <a:t> extraction technique</a:t>
            </a:r>
          </a:p>
          <a:p>
            <a:pPr algn="l"/>
            <a:r>
              <a:rPr lang="en-US" sz="1800" b="0" i="0" u="none" strike="noStrike" baseline="0" dirty="0">
                <a:latin typeface="WarnockPro-Light"/>
              </a:rPr>
              <a:t>Application on ECG of algorithmic signal analysis pipeline</a:t>
            </a:r>
          </a:p>
          <a:p>
            <a:pPr algn="l"/>
            <a:r>
              <a:rPr lang="it-IT" sz="1800" b="0" i="0" u="none" strike="noStrike" baseline="0" dirty="0">
                <a:latin typeface="WarnockPro-Light"/>
              </a:rPr>
              <a:t>Digital/AI/</a:t>
            </a:r>
            <a:r>
              <a:rPr lang="it-IT" sz="1800" b="0" i="0" u="none" strike="noStrike" baseline="0" dirty="0" err="1">
                <a:latin typeface="WarnockPro-Light"/>
              </a:rPr>
              <a:t>Telehealth</a:t>
            </a:r>
            <a:r>
              <a:rPr lang="it-IT" sz="1800" b="0" i="0" u="none" strike="noStrike" baseline="0" dirty="0">
                <a:latin typeface="WarnockPro-Light"/>
              </a:rPr>
              <a:t> </a:t>
            </a:r>
            <a:r>
              <a:rPr lang="it-IT" sz="1800" b="0" i="0" u="none" strike="noStrike" baseline="0" dirty="0" err="1">
                <a:latin typeface="WarnockPro-Light"/>
              </a:rPr>
              <a:t>Biomedical</a:t>
            </a:r>
            <a:r>
              <a:rPr lang="it-IT" sz="1800" b="0" i="0" u="none" strike="noStrike" baseline="0" dirty="0">
                <a:latin typeface="WarnockPro-Light"/>
              </a:rPr>
              <a:t> Application</a:t>
            </a:r>
          </a:p>
          <a:p>
            <a:pPr algn="l"/>
            <a:r>
              <a:rPr lang="en-US" sz="1800" b="0" i="0" u="none" strike="noStrike" baseline="0" dirty="0">
                <a:latin typeface="WarnockPro-Light"/>
              </a:rPr>
              <a:t>Year of publication</a:t>
            </a:r>
          </a:p>
          <a:p>
            <a:pPr algn="l"/>
            <a:r>
              <a:rPr lang="it-IT" sz="1800" b="0" i="0" u="none" strike="noStrike" baseline="0" dirty="0">
                <a:latin typeface="WarnockPro-Light"/>
              </a:rPr>
              <a:t>Language: English</a:t>
            </a:r>
            <a:endParaRPr lang="it-IT" sz="1800" dirty="0">
              <a:latin typeface="WarnockPro-Light"/>
            </a:endParaRPr>
          </a:p>
        </p:txBody>
      </p:sp>
    </p:spTree>
    <p:extLst>
      <p:ext uri="{BB962C8B-B14F-4D97-AF65-F5344CB8AC3E}">
        <p14:creationId xmlns:p14="http://schemas.microsoft.com/office/powerpoint/2010/main" val="1653513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Time domain features</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5</a:t>
            </a:fld>
            <a:endParaRPr lang="en-US"/>
          </a:p>
        </p:txBody>
      </p:sp>
      <p:pic>
        <p:nvPicPr>
          <p:cNvPr id="8" name="Immagine 7">
            <a:extLst>
              <a:ext uri="{FF2B5EF4-FFF2-40B4-BE49-F238E27FC236}">
                <a16:creationId xmlns:a16="http://schemas.microsoft.com/office/drawing/2014/main" id="{B4C380FC-5507-0DA7-CA3E-24271F008057}"/>
              </a:ext>
            </a:extLst>
          </p:cNvPr>
          <p:cNvPicPr>
            <a:picLocks noChangeAspect="1"/>
          </p:cNvPicPr>
          <p:nvPr/>
        </p:nvPicPr>
        <p:blipFill>
          <a:blip r:embed="rId3"/>
          <a:stretch>
            <a:fillRect/>
          </a:stretch>
        </p:blipFill>
        <p:spPr>
          <a:xfrm>
            <a:off x="413480" y="1530079"/>
            <a:ext cx="6591871" cy="396274"/>
          </a:xfrm>
          <a:prstGeom prst="rect">
            <a:avLst/>
          </a:prstGeom>
        </p:spPr>
      </p:pic>
      <p:grpSp>
        <p:nvGrpSpPr>
          <p:cNvPr id="12" name="Gruppo 11">
            <a:extLst>
              <a:ext uri="{FF2B5EF4-FFF2-40B4-BE49-F238E27FC236}">
                <a16:creationId xmlns:a16="http://schemas.microsoft.com/office/drawing/2014/main" id="{510968C1-B07B-FC6F-C13A-D03E160AE4CD}"/>
              </a:ext>
            </a:extLst>
          </p:cNvPr>
          <p:cNvGrpSpPr/>
          <p:nvPr/>
        </p:nvGrpSpPr>
        <p:grpSpPr>
          <a:xfrm>
            <a:off x="413480" y="1923840"/>
            <a:ext cx="6591871" cy="1201287"/>
            <a:chOff x="413480" y="1923840"/>
            <a:chExt cx="6591871" cy="1201287"/>
          </a:xfrm>
        </p:grpSpPr>
        <p:pic>
          <p:nvPicPr>
            <p:cNvPr id="10" name="Immagine 9">
              <a:extLst>
                <a:ext uri="{FF2B5EF4-FFF2-40B4-BE49-F238E27FC236}">
                  <a16:creationId xmlns:a16="http://schemas.microsoft.com/office/drawing/2014/main" id="{B3E18298-FD06-E356-4F64-D19D98E00C14}"/>
                </a:ext>
              </a:extLst>
            </p:cNvPr>
            <p:cNvPicPr>
              <a:picLocks noChangeAspect="1"/>
            </p:cNvPicPr>
            <p:nvPr/>
          </p:nvPicPr>
          <p:blipFill>
            <a:blip r:embed="rId4"/>
            <a:stretch>
              <a:fillRect/>
            </a:stretch>
          </p:blipFill>
          <p:spPr>
            <a:xfrm>
              <a:off x="413480" y="1923840"/>
              <a:ext cx="6591871" cy="1201287"/>
            </a:xfrm>
            <a:prstGeom prst="rect">
              <a:avLst/>
            </a:prstGeom>
          </p:spPr>
        </p:pic>
        <p:sp>
          <p:nvSpPr>
            <p:cNvPr id="11" name="Rettangolo 10">
              <a:extLst>
                <a:ext uri="{FF2B5EF4-FFF2-40B4-BE49-F238E27FC236}">
                  <a16:creationId xmlns:a16="http://schemas.microsoft.com/office/drawing/2014/main" id="{99B306F4-97CB-64E6-D6F5-A61D305B80FC}"/>
                </a:ext>
              </a:extLst>
            </p:cNvPr>
            <p:cNvSpPr/>
            <p:nvPr/>
          </p:nvSpPr>
          <p:spPr>
            <a:xfrm>
              <a:off x="5769864" y="2320114"/>
              <a:ext cx="155448" cy="13047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grpSp>
      <p:sp>
        <p:nvSpPr>
          <p:cNvPr id="13" name="Segnaposto contenuto 2">
            <a:extLst>
              <a:ext uri="{FF2B5EF4-FFF2-40B4-BE49-F238E27FC236}">
                <a16:creationId xmlns:a16="http://schemas.microsoft.com/office/drawing/2014/main" id="{B300DD7C-C886-9BB6-6582-F788BA52E0FC}"/>
              </a:ext>
            </a:extLst>
          </p:cNvPr>
          <p:cNvSpPr>
            <a:spLocks noGrp="1"/>
          </p:cNvSpPr>
          <p:nvPr>
            <p:ph idx="1"/>
          </p:nvPr>
        </p:nvSpPr>
        <p:spPr>
          <a:xfrm>
            <a:off x="413480" y="3870167"/>
            <a:ext cx="6726710" cy="2122960"/>
          </a:xfrm>
        </p:spPr>
        <p:txBody>
          <a:bodyPr numCol="2">
            <a:noAutofit/>
          </a:bodyPr>
          <a:lstStyle/>
          <a:p>
            <a:r>
              <a:rPr lang="it-IT" sz="1400" b="0" i="0" u="none" strike="noStrike" baseline="0" dirty="0">
                <a:latin typeface="WarnockPro-Light"/>
              </a:rPr>
              <a:t>Mean</a:t>
            </a:r>
          </a:p>
          <a:p>
            <a:pPr algn="l"/>
            <a:r>
              <a:rPr lang="it-IT" sz="1400" b="0" i="0" u="none" strike="noStrike" baseline="0" dirty="0">
                <a:latin typeface="WarnockPro-Light"/>
              </a:rPr>
              <a:t>Standard deviation</a:t>
            </a:r>
          </a:p>
          <a:p>
            <a:pPr algn="l"/>
            <a:r>
              <a:rPr lang="it-IT" sz="1400" b="0" i="0" u="none" strike="noStrike" baseline="0" dirty="0" err="1">
                <a:latin typeface="WarnockPro-Light"/>
              </a:rPr>
              <a:t>Median</a:t>
            </a:r>
            <a:endParaRPr lang="it-IT" sz="1400" b="0" i="0" u="none" strike="noStrike" baseline="0" dirty="0">
              <a:latin typeface="WarnockPro-Light"/>
            </a:endParaRPr>
          </a:p>
          <a:p>
            <a:pPr algn="l"/>
            <a:r>
              <a:rPr lang="it-IT" sz="1400" b="0" i="0" u="none" strike="noStrike" baseline="0" dirty="0">
                <a:latin typeface="WarnockPro-Light"/>
              </a:rPr>
              <a:t>Maximum </a:t>
            </a:r>
            <a:r>
              <a:rPr lang="it-IT" sz="1400" b="0" i="0" u="none" strike="noStrike" baseline="0" dirty="0" err="1">
                <a:latin typeface="WarnockPro-Light"/>
              </a:rPr>
              <a:t>value</a:t>
            </a:r>
            <a:endParaRPr lang="it-IT" sz="1400" b="0" i="0" u="none" strike="noStrike" baseline="0" dirty="0">
              <a:latin typeface="WarnockPro-Light"/>
            </a:endParaRPr>
          </a:p>
          <a:p>
            <a:pPr algn="l"/>
            <a:r>
              <a:rPr lang="it-IT" sz="1400" b="0" i="0" u="none" strike="noStrike" baseline="0" dirty="0">
                <a:latin typeface="WarnockPro-Light"/>
              </a:rPr>
              <a:t>Minimum </a:t>
            </a:r>
            <a:r>
              <a:rPr lang="it-IT" sz="1400" b="0" i="0" u="none" strike="noStrike" baseline="0" dirty="0" err="1">
                <a:latin typeface="WarnockPro-Light"/>
              </a:rPr>
              <a:t>value</a:t>
            </a:r>
            <a:endParaRPr lang="it-IT" sz="1400" b="0" i="0" u="none" strike="noStrike" baseline="0" dirty="0">
              <a:latin typeface="WarnockPro-Light"/>
            </a:endParaRPr>
          </a:p>
          <a:p>
            <a:pPr algn="l"/>
            <a:r>
              <a:rPr lang="it-IT" sz="1400" b="0" i="0" u="none" strike="noStrike" baseline="0" dirty="0">
                <a:latin typeface="WarnockPro-Light"/>
              </a:rPr>
              <a:t>Range</a:t>
            </a:r>
          </a:p>
          <a:p>
            <a:pPr algn="l"/>
            <a:r>
              <a:rPr lang="it-IT" sz="1400" b="0" i="0" u="none" strike="noStrike" baseline="0" dirty="0">
                <a:latin typeface="WarnockPro-Light"/>
              </a:rPr>
              <a:t>Interquartile range</a:t>
            </a:r>
          </a:p>
          <a:p>
            <a:pPr algn="l"/>
            <a:r>
              <a:rPr lang="it-IT" sz="1400" b="0" i="0" u="none" strike="noStrike" baseline="0" dirty="0">
                <a:latin typeface="WarnockPro-Light"/>
              </a:rPr>
              <a:t>Interquartile first quarter (Q1)</a:t>
            </a:r>
          </a:p>
          <a:p>
            <a:pPr algn="l"/>
            <a:r>
              <a:rPr lang="it-IT" sz="1400" b="0" i="0" u="none" strike="noStrike" baseline="0" dirty="0">
                <a:latin typeface="WarnockPro-Light"/>
              </a:rPr>
              <a:t>Interquartile </a:t>
            </a:r>
            <a:r>
              <a:rPr lang="it-IT" sz="1400" b="0" i="0" u="none" strike="noStrike" baseline="0" dirty="0" err="1">
                <a:latin typeface="WarnockPro-Light"/>
              </a:rPr>
              <a:t>third</a:t>
            </a:r>
            <a:r>
              <a:rPr lang="it-IT" sz="1400" b="0" i="0" u="none" strike="noStrike" baseline="0" dirty="0">
                <a:latin typeface="WarnockPro-Light"/>
              </a:rPr>
              <a:t> quarter (Q3)</a:t>
            </a:r>
          </a:p>
          <a:p>
            <a:pPr algn="l"/>
            <a:r>
              <a:rPr lang="it-IT" sz="1400" b="0" i="0" u="none" strike="noStrike" baseline="0" dirty="0" err="1">
                <a:latin typeface="WarnockPro-Light"/>
              </a:rPr>
              <a:t>Kurtosis</a:t>
            </a:r>
            <a:endParaRPr lang="it-IT" sz="1400" b="0" i="0" u="none" strike="noStrike" baseline="0" dirty="0">
              <a:latin typeface="WarnockPro-Light"/>
            </a:endParaRPr>
          </a:p>
          <a:p>
            <a:pPr algn="l"/>
            <a:r>
              <a:rPr lang="it-IT" sz="1400" b="0" i="0" u="none" strike="noStrike" baseline="0" dirty="0" err="1">
                <a:latin typeface="WarnockPro-Light"/>
              </a:rPr>
              <a:t>Skewness</a:t>
            </a:r>
            <a:r>
              <a:rPr lang="it-IT" sz="1400" b="0" i="0" u="none" strike="noStrike" baseline="0" dirty="0">
                <a:latin typeface="WarnockPro-Light"/>
              </a:rPr>
              <a:t> of ECG </a:t>
            </a:r>
            <a:r>
              <a:rPr lang="it-IT" sz="1400" b="0" i="0" u="none" strike="noStrike" baseline="0" dirty="0" err="1">
                <a:latin typeface="WarnockPro-Light"/>
              </a:rPr>
              <a:t>signal</a:t>
            </a:r>
            <a:endParaRPr lang="en-US" sz="1100" dirty="0"/>
          </a:p>
        </p:txBody>
      </p:sp>
      <p:sp>
        <p:nvSpPr>
          <p:cNvPr id="15" name="CasellaDiTesto 14">
            <a:extLst>
              <a:ext uri="{FF2B5EF4-FFF2-40B4-BE49-F238E27FC236}">
                <a16:creationId xmlns:a16="http://schemas.microsoft.com/office/drawing/2014/main" id="{8F1494A9-2A33-1DE7-0FE0-AA7CD779F076}"/>
              </a:ext>
            </a:extLst>
          </p:cNvPr>
          <p:cNvSpPr txBox="1"/>
          <p:nvPr/>
        </p:nvSpPr>
        <p:spPr>
          <a:xfrm>
            <a:off x="413480" y="3518888"/>
            <a:ext cx="6099048" cy="338554"/>
          </a:xfrm>
          <a:prstGeom prst="rect">
            <a:avLst/>
          </a:prstGeom>
          <a:noFill/>
        </p:spPr>
        <p:txBody>
          <a:bodyPr wrap="square">
            <a:spAutoFit/>
          </a:bodyPr>
          <a:lstStyle/>
          <a:p>
            <a:pPr marL="0" indent="0">
              <a:buNone/>
            </a:pPr>
            <a:r>
              <a:rPr lang="en-US" sz="1600" dirty="0"/>
              <a:t>Some example of statistical descriptors:</a:t>
            </a:r>
          </a:p>
        </p:txBody>
      </p:sp>
      <p:pic>
        <p:nvPicPr>
          <p:cNvPr id="17" name="Immagine 16">
            <a:extLst>
              <a:ext uri="{FF2B5EF4-FFF2-40B4-BE49-F238E27FC236}">
                <a16:creationId xmlns:a16="http://schemas.microsoft.com/office/drawing/2014/main" id="{9ACBFF77-9C5A-FF87-614D-C0DFC09D058A}"/>
              </a:ext>
            </a:extLst>
          </p:cNvPr>
          <p:cNvPicPr>
            <a:picLocks noChangeAspect="1"/>
          </p:cNvPicPr>
          <p:nvPr/>
        </p:nvPicPr>
        <p:blipFill>
          <a:blip r:embed="rId5"/>
          <a:stretch>
            <a:fillRect/>
          </a:stretch>
        </p:blipFill>
        <p:spPr>
          <a:xfrm>
            <a:off x="7370064" y="1530079"/>
            <a:ext cx="4588221" cy="2670138"/>
          </a:xfrm>
          <a:prstGeom prst="rect">
            <a:avLst/>
          </a:prstGeom>
        </p:spPr>
      </p:pic>
      <p:sp>
        <p:nvSpPr>
          <p:cNvPr id="18" name="CasellaDiTesto 17">
            <a:extLst>
              <a:ext uri="{FF2B5EF4-FFF2-40B4-BE49-F238E27FC236}">
                <a16:creationId xmlns:a16="http://schemas.microsoft.com/office/drawing/2014/main" id="{3FEDBE86-4F08-3E81-3F98-B3ACA6AE1C65}"/>
              </a:ext>
            </a:extLst>
          </p:cNvPr>
          <p:cNvSpPr txBox="1"/>
          <p:nvPr/>
        </p:nvSpPr>
        <p:spPr>
          <a:xfrm>
            <a:off x="7370064" y="4200217"/>
            <a:ext cx="3877693" cy="261610"/>
          </a:xfrm>
          <a:prstGeom prst="rect">
            <a:avLst/>
          </a:prstGeom>
          <a:noFill/>
        </p:spPr>
        <p:txBody>
          <a:bodyPr wrap="square">
            <a:spAutoFit/>
          </a:bodyPr>
          <a:lstStyle/>
          <a:p>
            <a:pPr marL="0" indent="0">
              <a:buNone/>
            </a:pPr>
            <a:r>
              <a:rPr lang="en-US" sz="1100" dirty="0"/>
              <a:t>Simple subject identification system based on statistical features</a:t>
            </a:r>
          </a:p>
        </p:txBody>
      </p:sp>
    </p:spTree>
    <p:extLst>
      <p:ext uri="{BB962C8B-B14F-4D97-AF65-F5344CB8AC3E}">
        <p14:creationId xmlns:p14="http://schemas.microsoft.com/office/powerpoint/2010/main" val="4269913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Time domain: statistical features</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6</a:t>
            </a:fld>
            <a:endParaRPr lang="en-US"/>
          </a:p>
        </p:txBody>
      </p:sp>
      <p:pic>
        <p:nvPicPr>
          <p:cNvPr id="8" name="Immagine 7">
            <a:extLst>
              <a:ext uri="{FF2B5EF4-FFF2-40B4-BE49-F238E27FC236}">
                <a16:creationId xmlns:a16="http://schemas.microsoft.com/office/drawing/2014/main" id="{B4C380FC-5507-0DA7-CA3E-24271F008057}"/>
              </a:ext>
            </a:extLst>
          </p:cNvPr>
          <p:cNvPicPr>
            <a:picLocks noChangeAspect="1"/>
          </p:cNvPicPr>
          <p:nvPr/>
        </p:nvPicPr>
        <p:blipFill>
          <a:blip r:embed="rId3"/>
          <a:stretch>
            <a:fillRect/>
          </a:stretch>
        </p:blipFill>
        <p:spPr>
          <a:xfrm>
            <a:off x="413480" y="1530079"/>
            <a:ext cx="6591871" cy="396274"/>
          </a:xfrm>
          <a:prstGeom prst="rect">
            <a:avLst/>
          </a:prstGeom>
        </p:spPr>
      </p:pic>
      <p:grpSp>
        <p:nvGrpSpPr>
          <p:cNvPr id="12" name="Gruppo 11">
            <a:extLst>
              <a:ext uri="{FF2B5EF4-FFF2-40B4-BE49-F238E27FC236}">
                <a16:creationId xmlns:a16="http://schemas.microsoft.com/office/drawing/2014/main" id="{510968C1-B07B-FC6F-C13A-D03E160AE4CD}"/>
              </a:ext>
            </a:extLst>
          </p:cNvPr>
          <p:cNvGrpSpPr/>
          <p:nvPr/>
        </p:nvGrpSpPr>
        <p:grpSpPr>
          <a:xfrm>
            <a:off x="413480" y="1923840"/>
            <a:ext cx="6591871" cy="1201287"/>
            <a:chOff x="413480" y="1923840"/>
            <a:chExt cx="6591871" cy="1201287"/>
          </a:xfrm>
        </p:grpSpPr>
        <p:pic>
          <p:nvPicPr>
            <p:cNvPr id="10" name="Immagine 9">
              <a:extLst>
                <a:ext uri="{FF2B5EF4-FFF2-40B4-BE49-F238E27FC236}">
                  <a16:creationId xmlns:a16="http://schemas.microsoft.com/office/drawing/2014/main" id="{B3E18298-FD06-E356-4F64-D19D98E00C14}"/>
                </a:ext>
              </a:extLst>
            </p:cNvPr>
            <p:cNvPicPr>
              <a:picLocks noChangeAspect="1"/>
            </p:cNvPicPr>
            <p:nvPr/>
          </p:nvPicPr>
          <p:blipFill>
            <a:blip r:embed="rId4"/>
            <a:stretch>
              <a:fillRect/>
            </a:stretch>
          </p:blipFill>
          <p:spPr>
            <a:xfrm>
              <a:off x="413480" y="1923840"/>
              <a:ext cx="6591871" cy="1201287"/>
            </a:xfrm>
            <a:prstGeom prst="rect">
              <a:avLst/>
            </a:prstGeom>
          </p:spPr>
        </p:pic>
        <p:sp>
          <p:nvSpPr>
            <p:cNvPr id="11" name="Rettangolo 10">
              <a:extLst>
                <a:ext uri="{FF2B5EF4-FFF2-40B4-BE49-F238E27FC236}">
                  <a16:creationId xmlns:a16="http://schemas.microsoft.com/office/drawing/2014/main" id="{99B306F4-97CB-64E6-D6F5-A61D305B80FC}"/>
                </a:ext>
              </a:extLst>
            </p:cNvPr>
            <p:cNvSpPr/>
            <p:nvPr/>
          </p:nvSpPr>
          <p:spPr>
            <a:xfrm>
              <a:off x="5769864" y="2320114"/>
              <a:ext cx="155448" cy="13047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grpSp>
      <p:sp>
        <p:nvSpPr>
          <p:cNvPr id="13" name="Segnaposto contenuto 2">
            <a:extLst>
              <a:ext uri="{FF2B5EF4-FFF2-40B4-BE49-F238E27FC236}">
                <a16:creationId xmlns:a16="http://schemas.microsoft.com/office/drawing/2014/main" id="{B300DD7C-C886-9BB6-6582-F788BA52E0FC}"/>
              </a:ext>
            </a:extLst>
          </p:cNvPr>
          <p:cNvSpPr>
            <a:spLocks noGrp="1"/>
          </p:cNvSpPr>
          <p:nvPr>
            <p:ph idx="1"/>
          </p:nvPr>
        </p:nvSpPr>
        <p:spPr>
          <a:xfrm>
            <a:off x="413480" y="3870167"/>
            <a:ext cx="6726710" cy="2122960"/>
          </a:xfrm>
        </p:spPr>
        <p:txBody>
          <a:bodyPr numCol="2">
            <a:noAutofit/>
          </a:bodyPr>
          <a:lstStyle/>
          <a:p>
            <a:r>
              <a:rPr lang="it-IT" sz="1400" b="0" i="0" u="none" strike="noStrike" baseline="0" dirty="0">
                <a:latin typeface="WarnockPro-Light"/>
              </a:rPr>
              <a:t>Mean</a:t>
            </a:r>
          </a:p>
          <a:p>
            <a:pPr algn="l"/>
            <a:r>
              <a:rPr lang="it-IT" sz="1400" b="0" i="0" u="none" strike="noStrike" baseline="0" dirty="0">
                <a:latin typeface="WarnockPro-Light"/>
              </a:rPr>
              <a:t>Standard deviation</a:t>
            </a:r>
          </a:p>
          <a:p>
            <a:pPr algn="l"/>
            <a:r>
              <a:rPr lang="it-IT" sz="1400" b="0" i="0" u="none" strike="noStrike" baseline="0" dirty="0" err="1">
                <a:latin typeface="WarnockPro-Light"/>
              </a:rPr>
              <a:t>Median</a:t>
            </a:r>
            <a:endParaRPr lang="it-IT" sz="1400" b="0" i="0" u="none" strike="noStrike" baseline="0" dirty="0">
              <a:latin typeface="WarnockPro-Light"/>
            </a:endParaRPr>
          </a:p>
          <a:p>
            <a:pPr algn="l"/>
            <a:r>
              <a:rPr lang="it-IT" sz="1400" b="0" i="0" u="none" strike="noStrike" baseline="0" dirty="0">
                <a:latin typeface="WarnockPro-Light"/>
              </a:rPr>
              <a:t>Maximum </a:t>
            </a:r>
            <a:r>
              <a:rPr lang="it-IT" sz="1400" b="0" i="0" u="none" strike="noStrike" baseline="0" dirty="0" err="1">
                <a:latin typeface="WarnockPro-Light"/>
              </a:rPr>
              <a:t>value</a:t>
            </a:r>
            <a:endParaRPr lang="it-IT" sz="1400" b="0" i="0" u="none" strike="noStrike" baseline="0" dirty="0">
              <a:latin typeface="WarnockPro-Light"/>
            </a:endParaRPr>
          </a:p>
          <a:p>
            <a:pPr algn="l"/>
            <a:r>
              <a:rPr lang="it-IT" sz="1400" b="0" i="0" u="none" strike="noStrike" baseline="0" dirty="0">
                <a:latin typeface="WarnockPro-Light"/>
              </a:rPr>
              <a:t>Minimum </a:t>
            </a:r>
            <a:r>
              <a:rPr lang="it-IT" sz="1400" b="0" i="0" u="none" strike="noStrike" baseline="0" dirty="0" err="1">
                <a:latin typeface="WarnockPro-Light"/>
              </a:rPr>
              <a:t>value</a:t>
            </a:r>
            <a:endParaRPr lang="it-IT" sz="1400" b="0" i="0" u="none" strike="noStrike" baseline="0" dirty="0">
              <a:latin typeface="WarnockPro-Light"/>
            </a:endParaRPr>
          </a:p>
          <a:p>
            <a:pPr algn="l"/>
            <a:r>
              <a:rPr lang="it-IT" sz="1400" b="0" i="0" u="none" strike="noStrike" baseline="0" dirty="0">
                <a:latin typeface="WarnockPro-Light"/>
              </a:rPr>
              <a:t>Range</a:t>
            </a:r>
          </a:p>
          <a:p>
            <a:pPr algn="l"/>
            <a:r>
              <a:rPr lang="it-IT" sz="1400" b="0" i="0" u="none" strike="noStrike" baseline="0" dirty="0">
                <a:latin typeface="WarnockPro-Light"/>
              </a:rPr>
              <a:t>Interquartile range</a:t>
            </a:r>
          </a:p>
          <a:p>
            <a:pPr algn="l"/>
            <a:r>
              <a:rPr lang="it-IT" sz="1400" b="0" i="0" u="none" strike="noStrike" baseline="0" dirty="0">
                <a:latin typeface="WarnockPro-Light"/>
              </a:rPr>
              <a:t>Interquartile first quarter (Q1)</a:t>
            </a:r>
          </a:p>
          <a:p>
            <a:pPr algn="l"/>
            <a:r>
              <a:rPr lang="it-IT" sz="1400" b="0" i="0" u="none" strike="noStrike" baseline="0" dirty="0">
                <a:latin typeface="WarnockPro-Light"/>
              </a:rPr>
              <a:t>Interquartile </a:t>
            </a:r>
            <a:r>
              <a:rPr lang="it-IT" sz="1400" b="0" i="0" u="none" strike="noStrike" baseline="0" dirty="0" err="1">
                <a:latin typeface="WarnockPro-Light"/>
              </a:rPr>
              <a:t>third</a:t>
            </a:r>
            <a:r>
              <a:rPr lang="it-IT" sz="1400" b="0" i="0" u="none" strike="noStrike" baseline="0" dirty="0">
                <a:latin typeface="WarnockPro-Light"/>
              </a:rPr>
              <a:t> quarter (Q3)</a:t>
            </a:r>
          </a:p>
          <a:p>
            <a:pPr algn="l"/>
            <a:r>
              <a:rPr lang="it-IT" sz="1400" b="0" i="0" u="none" strike="noStrike" baseline="0" dirty="0" err="1">
                <a:latin typeface="WarnockPro-Light"/>
              </a:rPr>
              <a:t>Kurtosis</a:t>
            </a:r>
            <a:endParaRPr lang="it-IT" sz="1400" b="0" i="0" u="none" strike="noStrike" baseline="0" dirty="0">
              <a:latin typeface="WarnockPro-Light"/>
            </a:endParaRPr>
          </a:p>
          <a:p>
            <a:pPr algn="l"/>
            <a:r>
              <a:rPr lang="it-IT" sz="1400" b="0" i="0" u="none" strike="noStrike" baseline="0" dirty="0" err="1">
                <a:latin typeface="WarnockPro-Light"/>
              </a:rPr>
              <a:t>Skewness</a:t>
            </a:r>
            <a:r>
              <a:rPr lang="it-IT" sz="1400" b="0" i="0" u="none" strike="noStrike" baseline="0" dirty="0">
                <a:latin typeface="WarnockPro-Light"/>
              </a:rPr>
              <a:t> of ECG </a:t>
            </a:r>
            <a:r>
              <a:rPr lang="it-IT" sz="1400" b="0" i="0" u="none" strike="noStrike" baseline="0" dirty="0" err="1">
                <a:latin typeface="WarnockPro-Light"/>
              </a:rPr>
              <a:t>signal</a:t>
            </a:r>
            <a:endParaRPr lang="en-US" sz="1100" dirty="0"/>
          </a:p>
        </p:txBody>
      </p:sp>
      <p:sp>
        <p:nvSpPr>
          <p:cNvPr id="15" name="CasellaDiTesto 14">
            <a:extLst>
              <a:ext uri="{FF2B5EF4-FFF2-40B4-BE49-F238E27FC236}">
                <a16:creationId xmlns:a16="http://schemas.microsoft.com/office/drawing/2014/main" id="{8F1494A9-2A33-1DE7-0FE0-AA7CD779F076}"/>
              </a:ext>
            </a:extLst>
          </p:cNvPr>
          <p:cNvSpPr txBox="1"/>
          <p:nvPr/>
        </p:nvSpPr>
        <p:spPr>
          <a:xfrm>
            <a:off x="413480" y="3518888"/>
            <a:ext cx="6099048" cy="338554"/>
          </a:xfrm>
          <a:prstGeom prst="rect">
            <a:avLst/>
          </a:prstGeom>
          <a:noFill/>
        </p:spPr>
        <p:txBody>
          <a:bodyPr wrap="square">
            <a:spAutoFit/>
          </a:bodyPr>
          <a:lstStyle/>
          <a:p>
            <a:pPr marL="0" indent="0">
              <a:buNone/>
            </a:pPr>
            <a:r>
              <a:rPr lang="en-US" sz="1600" dirty="0"/>
              <a:t>Some example of statistical descriptors:</a:t>
            </a:r>
          </a:p>
        </p:txBody>
      </p:sp>
      <p:pic>
        <p:nvPicPr>
          <p:cNvPr id="17" name="Immagine 16">
            <a:extLst>
              <a:ext uri="{FF2B5EF4-FFF2-40B4-BE49-F238E27FC236}">
                <a16:creationId xmlns:a16="http://schemas.microsoft.com/office/drawing/2014/main" id="{9ACBFF77-9C5A-FF87-614D-C0DFC09D058A}"/>
              </a:ext>
            </a:extLst>
          </p:cNvPr>
          <p:cNvPicPr>
            <a:picLocks noChangeAspect="1"/>
          </p:cNvPicPr>
          <p:nvPr/>
        </p:nvPicPr>
        <p:blipFill>
          <a:blip r:embed="rId5"/>
          <a:stretch>
            <a:fillRect/>
          </a:stretch>
        </p:blipFill>
        <p:spPr>
          <a:xfrm>
            <a:off x="7370064" y="1530079"/>
            <a:ext cx="4588221" cy="2670138"/>
          </a:xfrm>
          <a:prstGeom prst="rect">
            <a:avLst/>
          </a:prstGeom>
        </p:spPr>
      </p:pic>
      <p:sp>
        <p:nvSpPr>
          <p:cNvPr id="18" name="CasellaDiTesto 17">
            <a:extLst>
              <a:ext uri="{FF2B5EF4-FFF2-40B4-BE49-F238E27FC236}">
                <a16:creationId xmlns:a16="http://schemas.microsoft.com/office/drawing/2014/main" id="{3FEDBE86-4F08-3E81-3F98-B3ACA6AE1C65}"/>
              </a:ext>
            </a:extLst>
          </p:cNvPr>
          <p:cNvSpPr txBox="1"/>
          <p:nvPr/>
        </p:nvSpPr>
        <p:spPr>
          <a:xfrm>
            <a:off x="7370064" y="4200217"/>
            <a:ext cx="3877693" cy="261610"/>
          </a:xfrm>
          <a:prstGeom prst="rect">
            <a:avLst/>
          </a:prstGeom>
          <a:noFill/>
        </p:spPr>
        <p:txBody>
          <a:bodyPr wrap="square">
            <a:spAutoFit/>
          </a:bodyPr>
          <a:lstStyle/>
          <a:p>
            <a:pPr marL="0" indent="0">
              <a:buNone/>
            </a:pPr>
            <a:r>
              <a:rPr lang="en-US" sz="1100" dirty="0"/>
              <a:t>Simple subject identification system based on statistical features</a:t>
            </a:r>
          </a:p>
        </p:txBody>
      </p:sp>
    </p:spTree>
    <p:extLst>
      <p:ext uri="{BB962C8B-B14F-4D97-AF65-F5344CB8AC3E}">
        <p14:creationId xmlns:p14="http://schemas.microsoft.com/office/powerpoint/2010/main" val="394456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Time domain: PCA</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7</a:t>
            </a:fld>
            <a:endParaRPr lang="en-US"/>
          </a:p>
        </p:txBody>
      </p:sp>
      <p:sp>
        <p:nvSpPr>
          <p:cNvPr id="13" name="Segnaposto contenuto 2">
            <a:extLst>
              <a:ext uri="{FF2B5EF4-FFF2-40B4-BE49-F238E27FC236}">
                <a16:creationId xmlns:a16="http://schemas.microsoft.com/office/drawing/2014/main" id="{B300DD7C-C886-9BB6-6582-F788BA52E0FC}"/>
              </a:ext>
            </a:extLst>
          </p:cNvPr>
          <p:cNvSpPr>
            <a:spLocks noGrp="1"/>
          </p:cNvSpPr>
          <p:nvPr>
            <p:ph idx="1"/>
          </p:nvPr>
        </p:nvSpPr>
        <p:spPr>
          <a:xfrm>
            <a:off x="459200" y="1621324"/>
            <a:ext cx="6726710" cy="2122960"/>
          </a:xfrm>
        </p:spPr>
        <p:txBody>
          <a:bodyPr numCol="1">
            <a:noAutofit/>
          </a:bodyPr>
          <a:lstStyle/>
          <a:p>
            <a:pPr marL="0" indent="0" algn="l">
              <a:buNone/>
            </a:pPr>
            <a:r>
              <a:rPr lang="en-US" sz="1800" b="0" i="0" u="none" strike="noStrike" baseline="0" dirty="0">
                <a:latin typeface="WarnockPro-Regular"/>
              </a:rPr>
              <a:t>The goal of this technique is to extract the “principal components” of the signal, which are derived as a linear combination of the variables of the data (i.e., time samples of the ECG), with weights to ensure the components are mutually uncorrelated.</a:t>
            </a:r>
            <a:endParaRPr lang="en-US" sz="1800" dirty="0">
              <a:latin typeface="WarnockPro-Regular"/>
            </a:endParaRPr>
          </a:p>
          <a:p>
            <a:pPr marL="0" indent="0" algn="l">
              <a:buNone/>
            </a:pPr>
            <a:r>
              <a:rPr lang="en-GB" sz="1800" b="0" i="0" u="none" strike="noStrike" baseline="0" dirty="0">
                <a:latin typeface="WarnockPro-Regular"/>
              </a:rPr>
              <a:t>Such technique is </a:t>
            </a:r>
            <a:r>
              <a:rPr lang="en-GB" sz="1800" dirty="0">
                <a:latin typeface="WarnockPro-Regular"/>
              </a:rPr>
              <a:t>used </a:t>
            </a:r>
            <a:r>
              <a:rPr lang="en-GB" sz="1800" b="0" i="0" u="none" strike="noStrike" baseline="0" dirty="0">
                <a:latin typeface="WarnockPro-Regular"/>
              </a:rPr>
              <a:t>to track temporal changes due to myocardial ischemia or signal separation during atrial fibrillation</a:t>
            </a:r>
            <a:r>
              <a:rPr lang="en-GB" sz="1800" dirty="0">
                <a:latin typeface="WarnockPro-Regular"/>
              </a:rPr>
              <a:t>, just to name some applications.</a:t>
            </a:r>
            <a:endParaRPr lang="en-GB" sz="1100" dirty="0"/>
          </a:p>
        </p:txBody>
      </p:sp>
      <p:pic>
        <p:nvPicPr>
          <p:cNvPr id="5" name="Immagine 4">
            <a:extLst>
              <a:ext uri="{FF2B5EF4-FFF2-40B4-BE49-F238E27FC236}">
                <a16:creationId xmlns:a16="http://schemas.microsoft.com/office/drawing/2014/main" id="{E7897DD9-DB44-FD9C-9DAD-487F1B857021}"/>
              </a:ext>
            </a:extLst>
          </p:cNvPr>
          <p:cNvPicPr>
            <a:picLocks noChangeAspect="1"/>
          </p:cNvPicPr>
          <p:nvPr/>
        </p:nvPicPr>
        <p:blipFill rotWithShape="1">
          <a:blip r:embed="rId3"/>
          <a:srcRect r="917" b="-1401"/>
          <a:stretch/>
        </p:blipFill>
        <p:spPr>
          <a:xfrm>
            <a:off x="7580376" y="1629050"/>
            <a:ext cx="2852928" cy="1733286"/>
          </a:xfrm>
          <a:prstGeom prst="rect">
            <a:avLst/>
          </a:prstGeom>
          <a:ln>
            <a:solidFill>
              <a:schemeClr val="tx1"/>
            </a:solidFill>
          </a:ln>
        </p:spPr>
      </p:pic>
    </p:spTree>
    <p:extLst>
      <p:ext uri="{BB962C8B-B14F-4D97-AF65-F5344CB8AC3E}">
        <p14:creationId xmlns:p14="http://schemas.microsoft.com/office/powerpoint/2010/main" val="124815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Time domain: MAR and SAR models</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8</a:t>
            </a:fld>
            <a:endParaRPr lang="en-US"/>
          </a:p>
        </p:txBody>
      </p:sp>
      <p:pic>
        <p:nvPicPr>
          <p:cNvPr id="8" name="Immagine 7">
            <a:extLst>
              <a:ext uri="{FF2B5EF4-FFF2-40B4-BE49-F238E27FC236}">
                <a16:creationId xmlns:a16="http://schemas.microsoft.com/office/drawing/2014/main" id="{B4C380FC-5507-0DA7-CA3E-24271F008057}"/>
              </a:ext>
            </a:extLst>
          </p:cNvPr>
          <p:cNvPicPr>
            <a:picLocks noChangeAspect="1"/>
          </p:cNvPicPr>
          <p:nvPr/>
        </p:nvPicPr>
        <p:blipFill>
          <a:blip r:embed="rId3"/>
          <a:stretch>
            <a:fillRect/>
          </a:stretch>
        </p:blipFill>
        <p:spPr>
          <a:xfrm>
            <a:off x="413480" y="1530079"/>
            <a:ext cx="6591871" cy="396274"/>
          </a:xfrm>
          <a:prstGeom prst="rect">
            <a:avLst/>
          </a:prstGeom>
        </p:spPr>
      </p:pic>
      <p:pic>
        <p:nvPicPr>
          <p:cNvPr id="7" name="Immagine 6">
            <a:extLst>
              <a:ext uri="{FF2B5EF4-FFF2-40B4-BE49-F238E27FC236}">
                <a16:creationId xmlns:a16="http://schemas.microsoft.com/office/drawing/2014/main" id="{7A76BE84-7056-9460-38E5-E0A0AC2DC684}"/>
              </a:ext>
            </a:extLst>
          </p:cNvPr>
          <p:cNvPicPr>
            <a:picLocks noChangeAspect="1"/>
          </p:cNvPicPr>
          <p:nvPr/>
        </p:nvPicPr>
        <p:blipFill>
          <a:blip r:embed="rId4"/>
          <a:stretch>
            <a:fillRect/>
          </a:stretch>
        </p:blipFill>
        <p:spPr>
          <a:xfrm>
            <a:off x="413480" y="1926353"/>
            <a:ext cx="6533043" cy="2596346"/>
          </a:xfrm>
          <a:prstGeom prst="rect">
            <a:avLst/>
          </a:prstGeom>
        </p:spPr>
      </p:pic>
      <p:sp>
        <p:nvSpPr>
          <p:cNvPr id="16" name="Rettangolo 15">
            <a:extLst>
              <a:ext uri="{FF2B5EF4-FFF2-40B4-BE49-F238E27FC236}">
                <a16:creationId xmlns:a16="http://schemas.microsoft.com/office/drawing/2014/main" id="{9D69DE7D-1B3A-D35A-7023-A73B2AACCC67}"/>
              </a:ext>
            </a:extLst>
          </p:cNvPr>
          <p:cNvSpPr/>
          <p:nvPr/>
        </p:nvSpPr>
        <p:spPr>
          <a:xfrm>
            <a:off x="5324475" y="2114550"/>
            <a:ext cx="173355" cy="2057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0" name="Immagine 19">
            <a:extLst>
              <a:ext uri="{FF2B5EF4-FFF2-40B4-BE49-F238E27FC236}">
                <a16:creationId xmlns:a16="http://schemas.microsoft.com/office/drawing/2014/main" id="{F560291F-B147-85C4-5937-00FE1E984501}"/>
              </a:ext>
            </a:extLst>
          </p:cNvPr>
          <p:cNvPicPr>
            <a:picLocks noChangeAspect="1"/>
          </p:cNvPicPr>
          <p:nvPr/>
        </p:nvPicPr>
        <p:blipFill>
          <a:blip r:embed="rId5"/>
          <a:stretch>
            <a:fillRect/>
          </a:stretch>
        </p:blipFill>
        <p:spPr>
          <a:xfrm>
            <a:off x="7148343" y="1577631"/>
            <a:ext cx="4658375" cy="1943371"/>
          </a:xfrm>
          <a:prstGeom prst="rect">
            <a:avLst/>
          </a:prstGeom>
          <a:ln>
            <a:solidFill>
              <a:schemeClr val="tx1"/>
            </a:solidFill>
          </a:ln>
        </p:spPr>
      </p:pic>
      <p:sp>
        <p:nvSpPr>
          <p:cNvPr id="22" name="CasellaDiTesto 21">
            <a:extLst>
              <a:ext uri="{FF2B5EF4-FFF2-40B4-BE49-F238E27FC236}">
                <a16:creationId xmlns:a16="http://schemas.microsoft.com/office/drawing/2014/main" id="{BDEC8F6E-7512-BD34-A5B2-9725B616213D}"/>
              </a:ext>
            </a:extLst>
          </p:cNvPr>
          <p:cNvSpPr txBox="1"/>
          <p:nvPr/>
        </p:nvSpPr>
        <p:spPr>
          <a:xfrm>
            <a:off x="413480" y="4931406"/>
            <a:ext cx="10330180" cy="1384995"/>
          </a:xfrm>
          <a:prstGeom prst="rect">
            <a:avLst/>
          </a:prstGeom>
          <a:noFill/>
        </p:spPr>
        <p:txBody>
          <a:bodyPr wrap="square">
            <a:spAutoFit/>
          </a:bodyPr>
          <a:lstStyle/>
          <a:p>
            <a:pPr algn="l"/>
            <a:r>
              <a:rPr lang="en-GB" sz="1400" b="1" i="0" u="none" strike="noStrike" baseline="0" dirty="0">
                <a:solidFill>
                  <a:schemeClr val="tx1">
                    <a:lumMod val="85000"/>
                    <a:lumOff val="15000"/>
                  </a:schemeClr>
                </a:solidFill>
                <a:latin typeface="+mj-lt"/>
              </a:rPr>
              <a:t>Background</a:t>
            </a:r>
          </a:p>
          <a:p>
            <a:pPr algn="l"/>
            <a:r>
              <a:rPr lang="en-GB" sz="1400" b="0" i="0" u="none" strike="noStrike" baseline="0" dirty="0">
                <a:solidFill>
                  <a:schemeClr val="tx1">
                    <a:lumMod val="85000"/>
                    <a:lumOff val="15000"/>
                  </a:schemeClr>
                </a:solidFill>
                <a:latin typeface="+mj-lt"/>
              </a:rPr>
              <a:t>The dataset used in the case study analysed was obtained from the MIT/BIH database, which included normal sinus rhythm (NSR), atria premature contraction (APC),premature ventricular contraction (PVC), ventricular tachycardia (VT), ventricular</a:t>
            </a:r>
          </a:p>
          <a:p>
            <a:pPr algn="l"/>
            <a:r>
              <a:rPr lang="en-GB" sz="1400" b="0" i="0" u="none" strike="noStrike" baseline="0" dirty="0">
                <a:solidFill>
                  <a:schemeClr val="tx1">
                    <a:lumMod val="85000"/>
                    <a:lumOff val="15000"/>
                  </a:schemeClr>
                </a:solidFill>
                <a:latin typeface="+mj-lt"/>
              </a:rPr>
              <a:t>fibrillation (VF) and supraventricular tachycardia (SVT). The NSR, PVC and APC were sampled at a frequency of 360 Hz. The VT/’VF signals were sampled at a frequency of 250 Hz. The SVT signals were sampled at a frequency of 128 Hz. The data was sampled such that all the two-lead ECG signals in the analysis had a frequency of 250 Hz</a:t>
            </a:r>
            <a:r>
              <a:rPr lang="en-GB" sz="1400" dirty="0">
                <a:solidFill>
                  <a:schemeClr val="tx1">
                    <a:lumMod val="85000"/>
                    <a:lumOff val="15000"/>
                  </a:schemeClr>
                </a:solidFill>
                <a:latin typeface="+mj-lt"/>
              </a:rPr>
              <a:t>.</a:t>
            </a:r>
          </a:p>
        </p:txBody>
      </p:sp>
    </p:spTree>
    <p:extLst>
      <p:ext uri="{BB962C8B-B14F-4D97-AF65-F5344CB8AC3E}">
        <p14:creationId xmlns:p14="http://schemas.microsoft.com/office/powerpoint/2010/main" val="298458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Time domain: Pam-Tompkins </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9</a:t>
            </a:fld>
            <a:endParaRPr lang="en-US"/>
          </a:p>
        </p:txBody>
      </p:sp>
      <p:pic>
        <p:nvPicPr>
          <p:cNvPr id="8" name="Immagine 7">
            <a:extLst>
              <a:ext uri="{FF2B5EF4-FFF2-40B4-BE49-F238E27FC236}">
                <a16:creationId xmlns:a16="http://schemas.microsoft.com/office/drawing/2014/main" id="{B4C380FC-5507-0DA7-CA3E-24271F008057}"/>
              </a:ext>
            </a:extLst>
          </p:cNvPr>
          <p:cNvPicPr>
            <a:picLocks noChangeAspect="1"/>
          </p:cNvPicPr>
          <p:nvPr/>
        </p:nvPicPr>
        <p:blipFill>
          <a:blip r:embed="rId3"/>
          <a:stretch>
            <a:fillRect/>
          </a:stretch>
        </p:blipFill>
        <p:spPr>
          <a:xfrm>
            <a:off x="413480" y="1530079"/>
            <a:ext cx="6591871" cy="396274"/>
          </a:xfrm>
          <a:prstGeom prst="rect">
            <a:avLst/>
          </a:prstGeom>
        </p:spPr>
      </p:pic>
      <p:sp>
        <p:nvSpPr>
          <p:cNvPr id="16" name="Rettangolo 15">
            <a:extLst>
              <a:ext uri="{FF2B5EF4-FFF2-40B4-BE49-F238E27FC236}">
                <a16:creationId xmlns:a16="http://schemas.microsoft.com/office/drawing/2014/main" id="{9D69DE7D-1B3A-D35A-7023-A73B2AACCC67}"/>
              </a:ext>
            </a:extLst>
          </p:cNvPr>
          <p:cNvSpPr/>
          <p:nvPr/>
        </p:nvSpPr>
        <p:spPr>
          <a:xfrm>
            <a:off x="5324475" y="2114550"/>
            <a:ext cx="173355" cy="2057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CasellaDiTesto 21">
            <a:extLst>
              <a:ext uri="{FF2B5EF4-FFF2-40B4-BE49-F238E27FC236}">
                <a16:creationId xmlns:a16="http://schemas.microsoft.com/office/drawing/2014/main" id="{BDEC8F6E-7512-BD34-A5B2-9725B616213D}"/>
              </a:ext>
            </a:extLst>
          </p:cNvPr>
          <p:cNvSpPr txBox="1"/>
          <p:nvPr/>
        </p:nvSpPr>
        <p:spPr>
          <a:xfrm>
            <a:off x="413480" y="4931406"/>
            <a:ext cx="10330180" cy="738664"/>
          </a:xfrm>
          <a:prstGeom prst="rect">
            <a:avLst/>
          </a:prstGeom>
          <a:noFill/>
        </p:spPr>
        <p:txBody>
          <a:bodyPr wrap="square">
            <a:spAutoFit/>
          </a:bodyPr>
          <a:lstStyle/>
          <a:p>
            <a:pPr algn="l"/>
            <a:r>
              <a:rPr lang="en-GB" sz="1400" b="1" i="0" u="none" strike="noStrike" baseline="0" dirty="0">
                <a:solidFill>
                  <a:schemeClr val="tx1">
                    <a:lumMod val="85000"/>
                    <a:lumOff val="15000"/>
                  </a:schemeClr>
                </a:solidFill>
                <a:latin typeface="+mj-lt"/>
              </a:rPr>
              <a:t>Background</a:t>
            </a:r>
          </a:p>
          <a:p>
            <a:pPr algn="l"/>
            <a:r>
              <a:rPr lang="en-US" sz="1400" b="0" i="0" u="none" strike="noStrike" baseline="0" dirty="0">
                <a:solidFill>
                  <a:schemeClr val="tx1">
                    <a:lumMod val="85000"/>
                    <a:lumOff val="15000"/>
                  </a:schemeClr>
                </a:solidFill>
                <a:latin typeface="+mj-lt"/>
              </a:rPr>
              <a:t>The dataset used in this study was from the MIT/BIH and AHA database and consisted of 48 half-hour recordings. This came together to form 24 h of ECG 2-channel data, including the annotation channel and binary-recorded timing track channel</a:t>
            </a:r>
            <a:endParaRPr lang="en-GB" sz="1400" dirty="0">
              <a:solidFill>
                <a:schemeClr val="tx1">
                  <a:lumMod val="85000"/>
                  <a:lumOff val="15000"/>
                </a:schemeClr>
              </a:solidFill>
              <a:latin typeface="+mj-lt"/>
            </a:endParaRPr>
          </a:p>
        </p:txBody>
      </p:sp>
      <p:pic>
        <p:nvPicPr>
          <p:cNvPr id="5" name="Immagine 4">
            <a:extLst>
              <a:ext uri="{FF2B5EF4-FFF2-40B4-BE49-F238E27FC236}">
                <a16:creationId xmlns:a16="http://schemas.microsoft.com/office/drawing/2014/main" id="{8B6F838A-5B4E-BEE0-ACBC-86368E43C1B4}"/>
              </a:ext>
            </a:extLst>
          </p:cNvPr>
          <p:cNvPicPr>
            <a:picLocks noChangeAspect="1"/>
          </p:cNvPicPr>
          <p:nvPr/>
        </p:nvPicPr>
        <p:blipFill>
          <a:blip r:embed="rId4"/>
          <a:stretch>
            <a:fillRect/>
          </a:stretch>
        </p:blipFill>
        <p:spPr>
          <a:xfrm>
            <a:off x="413480" y="1951762"/>
            <a:ext cx="6518510" cy="1384995"/>
          </a:xfrm>
          <a:prstGeom prst="rect">
            <a:avLst/>
          </a:prstGeom>
        </p:spPr>
      </p:pic>
      <p:pic>
        <p:nvPicPr>
          <p:cNvPr id="9" name="Immagine 8">
            <a:extLst>
              <a:ext uri="{FF2B5EF4-FFF2-40B4-BE49-F238E27FC236}">
                <a16:creationId xmlns:a16="http://schemas.microsoft.com/office/drawing/2014/main" id="{44FD463A-1095-62E0-6F5A-517C39478A34}"/>
              </a:ext>
            </a:extLst>
          </p:cNvPr>
          <p:cNvPicPr>
            <a:picLocks noChangeAspect="1"/>
          </p:cNvPicPr>
          <p:nvPr/>
        </p:nvPicPr>
        <p:blipFill>
          <a:blip r:embed="rId5"/>
          <a:stretch>
            <a:fillRect/>
          </a:stretch>
        </p:blipFill>
        <p:spPr>
          <a:xfrm>
            <a:off x="7124902" y="1594154"/>
            <a:ext cx="4758847" cy="2591742"/>
          </a:xfrm>
          <a:prstGeom prst="rect">
            <a:avLst/>
          </a:prstGeom>
          <a:ln>
            <a:solidFill>
              <a:schemeClr val="tx1"/>
            </a:solidFill>
          </a:ln>
        </p:spPr>
      </p:pic>
    </p:spTree>
    <p:extLst>
      <p:ext uri="{BB962C8B-B14F-4D97-AF65-F5344CB8AC3E}">
        <p14:creationId xmlns:p14="http://schemas.microsoft.com/office/powerpoint/2010/main" val="563466523"/>
      </p:ext>
    </p:extLst>
  </p:cSld>
  <p:clrMapOvr>
    <a:masterClrMapping/>
  </p:clrMapOvr>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476</TotalTime>
  <Words>3094</Words>
  <Application>Microsoft Office PowerPoint</Application>
  <PresentationFormat>Widescreen</PresentationFormat>
  <Paragraphs>255</Paragraphs>
  <Slides>25</Slides>
  <Notes>24</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Aptos</vt:lpstr>
      <vt:lpstr>Arial</vt:lpstr>
      <vt:lpstr>Calibri</vt:lpstr>
      <vt:lpstr>Cambria Math</vt:lpstr>
      <vt:lpstr>WarnockPro-Light</vt:lpstr>
      <vt:lpstr>WarnockPro-Regular</vt:lpstr>
      <vt:lpstr>1_Tema di Office</vt:lpstr>
      <vt:lpstr>Presentazione standard di PowerPoint</vt:lpstr>
      <vt:lpstr>Background </vt:lpstr>
      <vt:lpstr>Why feature extraction</vt:lpstr>
      <vt:lpstr>Review structure and methods selection</vt:lpstr>
      <vt:lpstr>Time domain features</vt:lpstr>
      <vt:lpstr>Time domain: statistical features</vt:lpstr>
      <vt:lpstr>Time domain: PCA</vt:lpstr>
      <vt:lpstr>Time domain: MAR and SAR models</vt:lpstr>
      <vt:lpstr>Time domain: Pam-Tompkins </vt:lpstr>
      <vt:lpstr>Time domain: Linear predictive coding</vt:lpstr>
      <vt:lpstr>Time domain: Hidden Markov Models</vt:lpstr>
      <vt:lpstr>Time domain: Hidden Markov Models</vt:lpstr>
      <vt:lpstr>Time domain: Hidden Markov Models</vt:lpstr>
      <vt:lpstr>Frequency domain: Hilbert transform</vt:lpstr>
      <vt:lpstr>Frequency domain: Fourier transform</vt:lpstr>
      <vt:lpstr>Frequency domain: MFCC Algorithm</vt:lpstr>
      <vt:lpstr>Frequency domain: AR in frequency domain </vt:lpstr>
      <vt:lpstr>Time- Frequency domain: Wigner–Ville distribution (WVD)</vt:lpstr>
      <vt:lpstr>Time- Frequency domain: Short-time Fourier transform</vt:lpstr>
      <vt:lpstr>Time- Frequency domain: improving cross terms</vt:lpstr>
      <vt:lpstr>Decomposition domain: Empirical Mode Decomposition</vt:lpstr>
      <vt:lpstr>Decomposition domain: Wavelet transform algorithm </vt:lpstr>
      <vt:lpstr>Decomposition domain: Singular Value Decomposition</vt:lpstr>
      <vt:lpstr>Deep Learning</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4</cp:revision>
  <dcterms:created xsi:type="dcterms:W3CDTF">2024-05-22T12:11:36Z</dcterms:created>
  <dcterms:modified xsi:type="dcterms:W3CDTF">2024-08-12T08:19:56Z</dcterms:modified>
</cp:coreProperties>
</file>