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573" r:id="rId2"/>
    <p:sldId id="632" r:id="rId3"/>
    <p:sldId id="640" r:id="rId4"/>
    <p:sldId id="642" r:id="rId5"/>
    <p:sldId id="644" r:id="rId6"/>
    <p:sldId id="643" r:id="rId7"/>
    <p:sldId id="645" r:id="rId8"/>
    <p:sldId id="646" r:id="rId9"/>
    <p:sldId id="647" r:id="rId10"/>
    <p:sldId id="648" r:id="rId11"/>
    <p:sldId id="650" r:id="rId12"/>
    <p:sldId id="649" r:id="rId13"/>
    <p:sldId id="63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17" autoAdjust="0"/>
  </p:normalViewPr>
  <p:slideViewPr>
    <p:cSldViewPr snapToGrid="0">
      <p:cViewPr varScale="1">
        <p:scale>
          <a:sx n="84" d="100"/>
          <a:sy n="84" d="100"/>
        </p:scale>
        <p:origin x="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19/11/2024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4EDF7-7884-157F-468C-D8D6A4D28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3320F8-3D9D-3EDA-B299-6179B5BB1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D2A0193-B2BE-3213-9A49-138259F33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7A7476-C9AA-64F2-4391-94304BB677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30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DD485-1F9B-E016-3889-ECF444035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1BD6AC0-01E6-2924-3CBA-5070266EE1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6799187-3C6C-E95E-E518-993365C17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CE8619-CE64-BD32-FFDF-D00D9378B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90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4F49F-9D43-455C-9C7F-0E6FF8085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DAF5471-236B-F9AC-111A-EA58A5353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536AED9-5799-E511-1E6B-54DDAD116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AED573-EF13-C463-4439-0349B5F1D4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43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E80F4-A982-CD7C-CFDB-C1E0F8504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B032AFD-684B-0AC0-36E7-98E9F50029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BEF4F22-3260-C141-4A97-C3D94BD72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FAE8CC-7C9D-4BCD-3402-F59EDC3BD3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94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1B94B-8B06-8F8C-5965-05B9E5D3D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849A650-230A-E445-1232-2513E1BAA2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E9BDFC6-F895-4A81-1B40-D5E88E1AF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174FEE-24B7-519A-95ED-2408C3932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3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50E03-FF62-1276-9F2F-C53C25DD6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A530F47-0B8F-37A6-42A6-6B077D247E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9F7E6C4-0EEA-496A-D313-74207978FB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9CA6D6-6713-8A1C-CB2B-D3B1E6F8E9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09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F38DD-55C1-0EC8-5CFD-ACEF76716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DEB21FD-9643-2EC5-5C96-D073197B6D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266573E-90DC-C4C5-4C86-CC94D8778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20091B0-AA0D-E47F-AC4D-DBEA698EC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12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E39AD-A6AC-7E81-5B38-EF539E277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74F02D1-3BC2-F7AE-F522-2CA560237F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1CFA15-1FD3-7090-C9AF-7B0CCA9D0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F9C51D-7AED-C4A1-98A3-4FF197B02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73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D04BF-E728-3C22-09E2-C45E56A83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2F6B415-8365-A50D-AF53-26272FE23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33911CF-5457-2EE4-D7B4-EF26CA733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5E41EC-EDD9-AE50-6D3E-D16FE1094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3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0787F-5123-A9BF-068C-2EA632612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C593EB4-7E48-F461-1BE6-39C3DF6957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13A8314-35EE-158D-E481-626B5E3AD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63DD667-43BA-1CED-A304-724255751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4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11/19/2024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11/19/2024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Envelope analysis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0F189-C783-B9FC-256D-8897AF417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59BD06-C541-5DED-AC35-603BD00E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MAP A: misleading result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736A52-33D7-DF37-457B-03DE4E03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68B9775-7318-7575-DB1E-DABC79882CA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985AC183-4AF6-3783-286E-A48849C28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5" t="2289" r="8950" b="4458"/>
          <a:stretch/>
        </p:blipFill>
        <p:spPr>
          <a:xfrm>
            <a:off x="2007962" y="1395466"/>
            <a:ext cx="8176075" cy="48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31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99F87-1948-C71D-FF32-FC7EAC2A0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202E7D-CE38-52DE-7002-B269AE3B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MAP B: negative result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688E67-61A2-EA33-4704-00365E93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57F2650-206B-0EDA-F5B3-4925EE6E39C7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4BFF57E3-C165-DF70-87AB-B244DC550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t="3301" r="9024" b="4458"/>
          <a:stretch/>
        </p:blipFill>
        <p:spPr>
          <a:xfrm>
            <a:off x="1672226" y="1446426"/>
            <a:ext cx="8237408" cy="48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2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609A1-45E9-9494-E81E-6D42380B2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6243B3-FD77-44A1-2B27-0A715C6A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MAP C: misleading result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584806-A60D-6A95-143C-706F5403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D36E70E-0A76-6354-7D3B-154F9ACDCD8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testo, diagramma, Piano, linea&#10;&#10;Descrizione generata automaticamente">
            <a:extLst>
              <a:ext uri="{FF2B5EF4-FFF2-40B4-BE49-F238E27FC236}">
                <a16:creationId xmlns:a16="http://schemas.microsoft.com/office/drawing/2014/main" id="{D8C293E5-A252-C6E5-1D09-35CCA2D39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3301" r="8501" b="5470"/>
          <a:stretch/>
        </p:blipFill>
        <p:spPr>
          <a:xfrm>
            <a:off x="1942073" y="1417320"/>
            <a:ext cx="830785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47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0274083" cy="3916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…</a:t>
            </a:r>
          </a:p>
          <a:p>
            <a:r>
              <a:rPr lang="en-US" sz="1600" dirty="0"/>
              <a:t>Peak cleaning tbc</a:t>
            </a:r>
          </a:p>
          <a:p>
            <a:pPr lvl="1"/>
            <a:r>
              <a:rPr lang="en-US" sz="1200" dirty="0"/>
              <a:t>Sometimes threshold seem to be too low, leading to “false negative” peaks</a:t>
            </a:r>
          </a:p>
          <a:p>
            <a:pPr lvl="1"/>
            <a:r>
              <a:rPr lang="en-US" sz="1200" dirty="0"/>
              <a:t>But in other cases seems to be too high, leading to “false positive” peaks</a:t>
            </a:r>
          </a:p>
          <a:p>
            <a:pPr lvl="1"/>
            <a:r>
              <a:rPr lang="en-US" sz="1200" dirty="0"/>
              <a:t>In both cases the problem is related to signal amplitude, more complete evaluation should be done.</a:t>
            </a:r>
          </a:p>
          <a:p>
            <a:r>
              <a:rPr lang="en-US" sz="1600" dirty="0"/>
              <a:t>Pros </a:t>
            </a:r>
          </a:p>
          <a:p>
            <a:pPr lvl="1"/>
            <a:r>
              <a:rPr lang="en-US" sz="1200" dirty="0"/>
              <a:t>Automated time-windows definition</a:t>
            </a:r>
          </a:p>
          <a:p>
            <a:pPr lvl="1"/>
            <a:r>
              <a:rPr lang="en-US" sz="1200" dirty="0"/>
              <a:t>High sensibility even to small peaks</a:t>
            </a:r>
          </a:p>
          <a:p>
            <a:r>
              <a:rPr lang="en-US" sz="1600" dirty="0"/>
              <a:t>Cons</a:t>
            </a:r>
          </a:p>
          <a:p>
            <a:pPr lvl="1"/>
            <a:r>
              <a:rPr lang="en-US" sz="1200" dirty="0"/>
              <a:t>High sensibility to the thresholds used</a:t>
            </a:r>
          </a:p>
          <a:p>
            <a:r>
              <a:rPr lang="en-US" sz="1600" dirty="0"/>
              <a:t>Feature definition</a:t>
            </a:r>
          </a:p>
          <a:p>
            <a:pPr lvl="1"/>
            <a:r>
              <a:rPr lang="en-US" sz="1200" dirty="0"/>
              <a:t>Peak ordered by magnitude</a:t>
            </a:r>
          </a:p>
          <a:p>
            <a:pPr lvl="1"/>
            <a:r>
              <a:rPr lang="en-US" sz="1200" dirty="0"/>
              <a:t>Or by location</a:t>
            </a:r>
          </a:p>
          <a:p>
            <a:pPr lvl="1"/>
            <a:r>
              <a:rPr lang="en-US" sz="1200" dirty="0"/>
              <a:t>Other features? Like duration of active areas, time elapsed between them and so on</a:t>
            </a:r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Envelope definition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4ED05BED-8EAB-5137-317F-BA837EA8A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152" y="1470463"/>
                <a:ext cx="4538472" cy="4747457"/>
              </a:xfrm>
              <a:ln w="19050"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200" dirty="0"/>
                  <a:t>Envelope has been computed for each signal with the Root Mean Square method with a window of 30 points: </a:t>
                </a:r>
              </a:p>
              <a:p>
                <a:pPr marL="0" indent="0">
                  <a:buNone/>
                </a:pPr>
                <a:endParaRPr lang="en-US" sz="11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𝑅𝑀𝑆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1200" i="1" dirty="0"/>
              </a:p>
              <a:p>
                <a:pPr marL="0" indent="0">
                  <a:buNone/>
                </a:pPr>
                <a:r>
                  <a:rPr lang="en-US" sz="1200" i="1" dirty="0"/>
                  <a:t>Basically, this is a moving average on N points, each of them squared.</a:t>
                </a:r>
              </a:p>
              <a:p>
                <a:pPr marL="0" indent="0">
                  <a:buNone/>
                </a:pPr>
                <a:r>
                  <a:rPr lang="en-US" sz="1200" dirty="0"/>
                  <a:t>The window length has been fixed empirically by comparing different lengths and choosing the one which seems to a be the best compromise between envelope smoothness and peaks resolution.</a:t>
                </a:r>
              </a:p>
              <a:p>
                <a:pPr marL="0" indent="0">
                  <a:buNone/>
                </a:pPr>
                <a:r>
                  <a:rPr lang="en-GB" sz="1400" i="1" dirty="0">
                    <a:solidFill>
                      <a:srgbClr val="0070C0"/>
                    </a:solidFill>
                  </a:rPr>
                  <a:t>The aim of this analysis is </a:t>
                </a:r>
                <a:r>
                  <a:rPr lang="en-GB" sz="1400" b="1" i="1" dirty="0">
                    <a:solidFill>
                      <a:srgbClr val="0070C0"/>
                    </a:solidFill>
                  </a:rPr>
                  <a:t>finding envelope peaks</a:t>
                </a:r>
                <a:r>
                  <a:rPr lang="en-GB" sz="1400" i="1" dirty="0">
                    <a:solidFill>
                      <a:srgbClr val="0070C0"/>
                    </a:solidFill>
                  </a:rPr>
                  <a:t>, which are </a:t>
                </a:r>
                <a:r>
                  <a:rPr lang="en-GB" sz="1400" b="1" i="1" dirty="0">
                    <a:solidFill>
                      <a:srgbClr val="0070C0"/>
                    </a:solidFill>
                  </a:rPr>
                  <a:t>related to active parts of the signals</a:t>
                </a:r>
                <a:r>
                  <a:rPr lang="en-GB" sz="1400" i="1" dirty="0">
                    <a:solidFill>
                      <a:srgbClr val="0070C0"/>
                    </a:solidFill>
                  </a:rPr>
                  <a:t>, and finding the corresponding </a:t>
                </a:r>
                <a:r>
                  <a:rPr lang="en-GB" sz="1400" b="1" i="1" dirty="0">
                    <a:solidFill>
                      <a:srgbClr val="0070C0"/>
                    </a:solidFill>
                  </a:rPr>
                  <a:t>time windows</a:t>
                </a:r>
                <a:r>
                  <a:rPr lang="en-GB" sz="1400" i="1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4ED05BED-8EAB-5137-317F-BA837EA8A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152" y="1470463"/>
                <a:ext cx="4538472" cy="4747457"/>
              </a:xfrm>
              <a:blipFill>
                <a:blip r:embed="rId3"/>
                <a:stretch>
                  <a:fillRect l="-403" t="-38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diagramma, Diagramma, schermata&#10;&#10;Descrizione generata automaticamente">
            <a:extLst>
              <a:ext uri="{FF2B5EF4-FFF2-40B4-BE49-F238E27FC236}">
                <a16:creationId xmlns:a16="http://schemas.microsoft.com/office/drawing/2014/main" id="{23B0F294-6532-6562-8812-B3317A578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19" y="1470463"/>
            <a:ext cx="6717330" cy="431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9AE39-D14A-EC44-10A3-4986CA0FD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BAE41C-EB88-38E7-A2B9-9830CB19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Envelope analysis: derivative computation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E35E25-2B23-0BA2-3DAF-9CF09AFE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5F5D551-375D-BB4B-E012-42999680AA99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C702B687-881F-B62F-BC34-FD767806B5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152" y="1470463"/>
                <a:ext cx="4538472" cy="4747457"/>
              </a:xfrm>
              <a:ln w="19050"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1200" dirty="0"/>
                  <a:t>The aim of this analysis is </a:t>
                </a:r>
                <a:r>
                  <a:rPr lang="en-GB" sz="1200" b="1" dirty="0"/>
                  <a:t>finding envelope peaks</a:t>
                </a:r>
                <a:r>
                  <a:rPr lang="en-GB" sz="1200" dirty="0"/>
                  <a:t>, which are </a:t>
                </a:r>
                <a:r>
                  <a:rPr lang="en-GB" sz="1200" b="1" dirty="0"/>
                  <a:t>related to active parts of the signals</a:t>
                </a:r>
                <a:r>
                  <a:rPr lang="en-GB" sz="1200" dirty="0"/>
                  <a:t>, and finding the corresponding </a:t>
                </a:r>
                <a:r>
                  <a:rPr lang="en-GB" sz="1200" b="1" dirty="0"/>
                  <a:t>time windows</a:t>
                </a:r>
                <a:r>
                  <a:rPr lang="en-GB" sz="1200" dirty="0"/>
                  <a:t>.</a:t>
                </a:r>
              </a:p>
              <a:p>
                <a:pPr marL="0" indent="0">
                  <a:buNone/>
                </a:pPr>
                <a:r>
                  <a:rPr lang="en-GB" sz="1200" dirty="0"/>
                  <a:t>A first step could be analysing the </a:t>
                </a:r>
                <a:r>
                  <a:rPr lang="en-GB" sz="1200" b="1" dirty="0"/>
                  <a:t>derivative of the envelope</a:t>
                </a:r>
                <a:r>
                  <a:rPr lang="en-GB" sz="1200" dirty="0"/>
                  <a:t>:</a:t>
                </a:r>
              </a:p>
              <a:p>
                <a:r>
                  <a:rPr lang="en-GB" sz="1200" dirty="0"/>
                  <a:t>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𝑑𝐸𝑛𝑣</m:t>
                        </m:r>
                      </m:num>
                      <m:den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1200" dirty="0"/>
                  <a:t> the envelope is going up</a:t>
                </a:r>
              </a:p>
              <a:p>
                <a:r>
                  <a:rPr lang="en-GB" sz="1200" dirty="0"/>
                  <a:t>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𝑑𝐸𝑛𝑣</m:t>
                        </m:r>
                      </m:num>
                      <m:den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sz="1200" dirty="0"/>
                  <a:t> the envelope is going down</a:t>
                </a:r>
              </a:p>
              <a:p>
                <a:pPr marL="0" indent="0">
                  <a:buNone/>
                </a:pPr>
                <a:r>
                  <a:rPr lang="en-GB" sz="1200" dirty="0"/>
                  <a:t>So, when the derivative shows a sign change, probably these is a peak into the signal.</a:t>
                </a:r>
              </a:p>
              <a:p>
                <a:pPr marL="0" indent="0">
                  <a:buNone/>
                </a:pPr>
                <a:r>
                  <a:rPr lang="en-GB" sz="1200" dirty="0"/>
                  <a:t>To </a:t>
                </a:r>
                <a:r>
                  <a:rPr lang="en-GB" sz="1200" b="1" dirty="0"/>
                  <a:t>compute the derivative of the envelope</a:t>
                </a:r>
                <a:r>
                  <a:rPr lang="en-GB" sz="1200" dirty="0"/>
                  <a:t>:</a:t>
                </a:r>
              </a:p>
              <a:p>
                <a:pPr>
                  <a:buFont typeface="+mj-lt"/>
                  <a:buAutoNum type="arabicPeriod"/>
                </a:pPr>
                <a:r>
                  <a:rPr lang="en-GB" sz="1200" dirty="0"/>
                  <a:t>Original envelope has been smoothed using a moving average (N=30)</a:t>
                </a:r>
              </a:p>
              <a:p>
                <a:pPr>
                  <a:buFont typeface="+mj-lt"/>
                  <a:buAutoNum type="arabicPeriod"/>
                </a:pPr>
                <a:r>
                  <a:rPr lang="en-GB" sz="1200" dirty="0"/>
                  <a:t>Signal edges (t&lt;0.15 s and t&gt;0.6 s) have been removed because is known are misleading.</a:t>
                </a:r>
              </a:p>
              <a:p>
                <a:pPr>
                  <a:buFont typeface="+mj-lt"/>
                  <a:buAutoNum type="arabicPeriod"/>
                </a:pPr>
                <a:r>
                  <a:rPr lang="en-GB" sz="1200" dirty="0"/>
                  <a:t>The derivative has been approximated as the difference: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𝑑𝐸𝑛𝑣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t-I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𝐸𝑛𝑣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it-I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𝐸𝑛𝑣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1200" dirty="0"/>
              </a:p>
              <a:p>
                <a:pPr marL="0" indent="0">
                  <a:buNone/>
                </a:pPr>
                <a:r>
                  <a:rPr lang="en-GB" sz="1200" dirty="0"/>
                  <a:t>Finally, even the derivative has been smoothed using a moving average on N=50 points to clean the curve from spurious peaks.</a:t>
                </a:r>
              </a:p>
              <a:p>
                <a:pPr marL="0" indent="0">
                  <a:buNone/>
                </a:pPr>
                <a:endParaRPr lang="en-GB" sz="1200" dirty="0"/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C702B687-881F-B62F-BC34-FD767806B5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152" y="1470463"/>
                <a:ext cx="4538472" cy="4747457"/>
              </a:xfrm>
              <a:blipFill>
                <a:blip r:embed="rId3"/>
                <a:stretch>
                  <a:fillRect l="-134" t="-38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5F68B7A7-3E40-9382-6AF0-C4FB0454B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7776" r="52375" b="63953"/>
          <a:stretch/>
        </p:blipFill>
        <p:spPr>
          <a:xfrm>
            <a:off x="5362090" y="2020824"/>
            <a:ext cx="6351373" cy="23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2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0BC85-6E89-97DF-2D47-DF9AB7049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ACAAED-304D-B84D-B7DF-06BB8D0C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Envelope analysis: derivative thresholding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102F26-9A37-37A3-8945-B8824659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6DD5184-5B27-31B8-4E69-287A21ACB7B9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30730476-C946-1319-3C87-118BA8313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152" y="1470463"/>
                <a:ext cx="4538472" cy="4747457"/>
              </a:xfrm>
              <a:ln w="19050"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1200" dirty="0"/>
                  <a:t>Once the derivative has been computed, finding where the curve is positive or negative is necessary. </a:t>
                </a:r>
              </a:p>
              <a:p>
                <a:pPr marL="0" indent="0">
                  <a:buNone/>
                </a:pPr>
                <a:r>
                  <a:rPr lang="en-GB" sz="1200" dirty="0"/>
                  <a:t>To do it, a </a:t>
                </a:r>
                <a:r>
                  <a:rPr lang="en-GB" sz="1200" b="1" dirty="0"/>
                  <a:t>symmetric threshold</a:t>
                </a:r>
                <a:r>
                  <a:rPr lang="en-GB" sz="1200" dirty="0"/>
                  <a:t>, has been defined.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it-IT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sz="12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2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it-IT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it-IT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sz="1200" i="1">
                                              <a:latin typeface="Cambria Math" panose="02040503050406030204" pitchFamily="18" charset="0"/>
                                            </a:rPr>
                                            <m:t>𝑑𝐸𝑛𝑣</m:t>
                                          </m:r>
                                        </m:num>
                                        <m:den>
                                          <m:r>
                                            <a:rPr lang="it-IT" sz="1200" i="1">
                                              <a:latin typeface="Cambria Math" panose="02040503050406030204" pitchFamily="18" charset="0"/>
                                            </a:rPr>
                                            <m:t>𝑑𝑡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GB" sz="1200" dirty="0"/>
              </a:p>
              <a:p>
                <a:pPr marL="0" indent="0">
                  <a:buNone/>
                </a:pPr>
                <a:r>
                  <a:rPr lang="en-GB" sz="1200" dirty="0"/>
                  <a:t> With the defined threshold </a:t>
                </a:r>
                <a:r>
                  <a:rPr lang="en-GB" sz="1200" b="1" dirty="0"/>
                  <a:t>two logical maps have been defined</a:t>
                </a:r>
                <a:r>
                  <a:rPr lang="en-GB" sz="1200" dirty="0"/>
                  <a:t>:</a:t>
                </a:r>
              </a:p>
              <a:p>
                <a:r>
                  <a:rPr lang="en-GB" sz="1200" b="1" dirty="0" err="1">
                    <a:solidFill>
                      <a:srgbClr val="C00000"/>
                    </a:solidFill>
                  </a:rPr>
                  <a:t>Map_upper</a:t>
                </a:r>
                <a:r>
                  <a:rPr lang="en-GB" sz="1200" b="1" dirty="0">
                    <a:solidFill>
                      <a:srgbClr val="C00000"/>
                    </a:solidFill>
                  </a:rPr>
                  <a:t>: </a:t>
                </a:r>
                <a:r>
                  <a:rPr lang="en-GB" sz="1200" dirty="0"/>
                  <a:t>points of positive derivative</a:t>
                </a:r>
              </a:p>
              <a:p>
                <a:r>
                  <a:rPr lang="en-GB" sz="1200" b="1" dirty="0" err="1">
                    <a:solidFill>
                      <a:srgbClr val="7030A0"/>
                    </a:solidFill>
                  </a:rPr>
                  <a:t>Map_lower</a:t>
                </a:r>
                <a:r>
                  <a:rPr lang="en-GB" sz="1200" b="1" dirty="0">
                    <a:solidFill>
                      <a:srgbClr val="7030A0"/>
                    </a:solidFill>
                  </a:rPr>
                  <a:t>: </a:t>
                </a:r>
                <a:r>
                  <a:rPr lang="en-GB" sz="1200" dirty="0"/>
                  <a:t>points of negative derivative</a:t>
                </a:r>
              </a:p>
              <a:p>
                <a:pPr marL="0" indent="0">
                  <a:buNone/>
                </a:pPr>
                <a:r>
                  <a:rPr lang="en-GB" sz="1200" dirty="0"/>
                  <a:t>These maps are made of runs of 1 and 0 and, from now on, a single run of the </a:t>
                </a:r>
                <a:r>
                  <a:rPr lang="en-GB" sz="1200" dirty="0" err="1"/>
                  <a:t>map_upper</a:t>
                </a:r>
                <a:r>
                  <a:rPr lang="en-GB" sz="1200" dirty="0"/>
                  <a:t> will be called “</a:t>
                </a:r>
                <a:r>
                  <a:rPr lang="en-GB" sz="1200" b="1" dirty="0">
                    <a:solidFill>
                      <a:srgbClr val="C00000"/>
                    </a:solidFill>
                  </a:rPr>
                  <a:t>positive</a:t>
                </a:r>
                <a:r>
                  <a:rPr lang="en-GB" sz="1200" dirty="0"/>
                  <a:t> </a:t>
                </a:r>
                <a:r>
                  <a:rPr lang="en-GB" sz="1200" b="1" dirty="0">
                    <a:solidFill>
                      <a:srgbClr val="C00000"/>
                    </a:solidFill>
                  </a:rPr>
                  <a:t>runs</a:t>
                </a:r>
                <a:r>
                  <a:rPr lang="en-GB" sz="1200" dirty="0"/>
                  <a:t>”, and a single run of </a:t>
                </a:r>
                <a:r>
                  <a:rPr lang="en-GB" sz="1200" dirty="0" err="1"/>
                  <a:t>map_lower</a:t>
                </a:r>
                <a:r>
                  <a:rPr lang="en-GB" sz="1200" dirty="0"/>
                  <a:t> will be called “</a:t>
                </a:r>
                <a:r>
                  <a:rPr lang="en-GB" sz="1200" b="1" dirty="0">
                    <a:solidFill>
                      <a:srgbClr val="7030A0"/>
                    </a:solidFill>
                  </a:rPr>
                  <a:t>negative</a:t>
                </a:r>
                <a:r>
                  <a:rPr lang="en-GB" sz="1200" dirty="0"/>
                  <a:t> </a:t>
                </a:r>
                <a:r>
                  <a:rPr lang="en-GB" sz="1200" b="1" dirty="0">
                    <a:solidFill>
                      <a:srgbClr val="7030A0"/>
                    </a:solidFill>
                  </a:rPr>
                  <a:t>runs</a:t>
                </a:r>
                <a:r>
                  <a:rPr lang="en-GB" sz="1200" dirty="0"/>
                  <a:t>”.</a:t>
                </a:r>
              </a:p>
              <a:p>
                <a:pPr marL="0" indent="0">
                  <a:buNone/>
                </a:pPr>
                <a:endParaRPr lang="en-GB" sz="1200" dirty="0"/>
              </a:p>
              <a:p>
                <a:pPr marL="0" indent="0">
                  <a:buNone/>
                </a:pPr>
                <a:r>
                  <a:rPr lang="en-GB" sz="1200" dirty="0"/>
                  <a:t>Then, </a:t>
                </a:r>
                <a:r>
                  <a:rPr lang="en-GB" sz="1200" b="1" dirty="0"/>
                  <a:t>inadmissible areas have been merged or removed</a:t>
                </a:r>
                <a:r>
                  <a:rPr lang="en-GB" sz="1200" dirty="0"/>
                  <a:t> according to these criterions:</a:t>
                </a:r>
              </a:p>
              <a:p>
                <a:pPr>
                  <a:buFont typeface="+mj-lt"/>
                  <a:buAutoNum type="arabicPeriod"/>
                </a:pPr>
                <a:r>
                  <a:rPr lang="en-GB" sz="1200" dirty="0"/>
                  <a:t> Two (ore more) positive runs not interrupted by a negative one are part of the same ascent, thus can be merged. The same is done with runs of map lower not interrupted by a positive run.</a:t>
                </a:r>
              </a:p>
              <a:p>
                <a:pPr>
                  <a:buFont typeface="+mj-lt"/>
                  <a:buAutoNum type="arabicPeriod"/>
                </a:pPr>
                <a:r>
                  <a:rPr lang="en-GB" sz="1200" dirty="0"/>
                  <a:t>Because the envelope has only positive peaks, </a:t>
                </a:r>
                <a:r>
                  <a:rPr lang="en-US" sz="1200" dirty="0"/>
                  <a:t>no peak can begin with a negative derivative and end with a positive derivative, so negative runs not preceded by a positive and positive runs not followed by a negative are removed</a:t>
                </a:r>
                <a:endParaRPr lang="en-GB" sz="1200" dirty="0"/>
              </a:p>
              <a:p>
                <a:pPr marL="0" indent="0">
                  <a:buNone/>
                </a:pPr>
                <a:endParaRPr lang="en-GB" sz="1200" dirty="0"/>
              </a:p>
            </p:txBody>
          </p:sp>
        </mc:Choice>
        <mc:Fallback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30730476-C946-1319-3C87-118BA8313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152" y="1470463"/>
                <a:ext cx="4538472" cy="4747457"/>
              </a:xfrm>
              <a:blipFill>
                <a:blip r:embed="rId3"/>
                <a:stretch>
                  <a:fillRect l="-134" t="-385" r="-134" b="-77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14A56272-F959-4898-C828-DD442F0D7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6" t="7441" r="7804" b="64288"/>
          <a:stretch/>
        </p:blipFill>
        <p:spPr>
          <a:xfrm>
            <a:off x="5298082" y="1470463"/>
            <a:ext cx="6351373" cy="2390920"/>
          </a:xfrm>
          <a:prstGeom prst="rect">
            <a:avLst/>
          </a:prstGeom>
        </p:spPr>
      </p:pic>
      <p:pic>
        <p:nvPicPr>
          <p:cNvPr id="3" name="Immagine 2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4A948AF0-8DB6-016E-AE58-844CEC4B2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t="36645" r="51632" b="35084"/>
          <a:stretch/>
        </p:blipFill>
        <p:spPr>
          <a:xfrm>
            <a:off x="5298081" y="3934672"/>
            <a:ext cx="6351373" cy="23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1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43AAA-973C-4F4F-082B-9AF57BE72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4D1812-C681-C6AE-B9C3-36755F40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Envelope analysis: false peak detection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B642A0-1CDD-6451-BECA-AA724D9F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F2BA9EA-D35C-0DD9-8ACB-949354F7F2BC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47CF7117-06D0-D4EA-9057-29490FCBA0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152" y="1470463"/>
                <a:ext cx="3560064" cy="4747457"/>
              </a:xfrm>
              <a:ln w="19050"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1200" dirty="0"/>
                  <a:t>There is the possibility of </a:t>
                </a:r>
                <a:r>
                  <a:rPr lang="en-GB" sz="1200" b="1" dirty="0"/>
                  <a:t>false peaks</a:t>
                </a:r>
                <a:r>
                  <a:rPr lang="en-GB" sz="1200" dirty="0"/>
                  <a:t>: </a:t>
                </a:r>
              </a:p>
              <a:p>
                <a:r>
                  <a:rPr lang="en-GB" sz="1200" dirty="0"/>
                  <a:t>Peaks not representative</a:t>
                </a:r>
              </a:p>
              <a:p>
                <a:r>
                  <a:rPr lang="en-GB" sz="1200" dirty="0"/>
                  <a:t>Small deflections part of a higher peak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200" dirty="0"/>
                  <a:t>A possibility could be removing negative runs which satisfy: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d>
                                <m:dPr>
                                  <m:ctrlPr>
                                    <a:rPr lang="it-IT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𝑟𝑢𝑛</m:t>
                                  </m:r>
                                  <m:r>
                                    <a:rPr lang="it-IT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𝑛𝑒𝑔𝑎𝑡𝑖𝑣𝑒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it-IT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it-IT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𝑡h𝑟𝑒𝑠h𝑜𝑙𝑑</m:t>
                      </m:r>
                    </m:oMath>
                  </m:oMathPara>
                </a14:m>
                <a:endParaRPr lang="it-IT" sz="1200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1200" dirty="0"/>
                  <a:t>Where the </a:t>
                </a:r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r>
                  <a:rPr lang="en-GB" sz="1200" dirty="0"/>
                  <a:t> </a:t>
                </a:r>
                <a:r>
                  <a:rPr lang="en-US" sz="1200" dirty="0"/>
                  <a:t>must be set such that if the minimum is less than it then it is probably close to the global minimum of the envelope.</a:t>
                </a:r>
              </a:p>
              <a:p>
                <a:r>
                  <a:rPr lang="en-US" sz="1200" dirty="0"/>
                  <a:t>A first idea is considering extinct a peak if the minimum of the negative run is lower then, for example, the </a:t>
                </a:r>
                <a:r>
                  <a:rPr lang="en-US" sz="1200" b="1" i="1" dirty="0">
                    <a:solidFill>
                      <a:srgbClr val="002060"/>
                    </a:solidFill>
                  </a:rPr>
                  <a:t>10%</a:t>
                </a:r>
                <a:r>
                  <a:rPr lang="en-US" sz="1200" dirty="0"/>
                  <a:t> of the </a:t>
                </a:r>
                <a:r>
                  <a:rPr lang="en-US" sz="1200" b="1" i="1" dirty="0">
                    <a:solidFill>
                      <a:srgbClr val="002060"/>
                    </a:solidFill>
                  </a:rPr>
                  <a:t>maximum of the envelope</a:t>
                </a:r>
                <a:r>
                  <a:rPr lang="en-US" sz="1200" i="1" dirty="0"/>
                  <a:t>.</a:t>
                </a:r>
                <a:r>
                  <a:rPr lang="en-US" sz="800" dirty="0"/>
                  <a:t>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1200" i="1" dirty="0">
                    <a:solidFill>
                      <a:srgbClr val="C00000"/>
                    </a:solidFill>
                  </a:rPr>
                  <a:t>But results could be misleading and sensible to threshold definition.</a:t>
                </a:r>
              </a:p>
              <a:p>
                <a:pPr marL="0" indent="0">
                  <a:buNone/>
                </a:pPr>
                <a:r>
                  <a:rPr lang="en-US" sz="1200" i="1" dirty="0">
                    <a:solidFill>
                      <a:srgbClr val="C00000"/>
                    </a:solidFill>
                  </a:rPr>
                  <a:t>These results are still incomplete, and the pipeline require optimization.</a:t>
                </a:r>
              </a:p>
            </p:txBody>
          </p:sp>
        </mc:Choice>
        <mc:Fallback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47CF7117-06D0-D4EA-9057-29490FCBA0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152" y="1470463"/>
                <a:ext cx="3560064" cy="4747457"/>
              </a:xfrm>
              <a:blipFill>
                <a:blip r:embed="rId3"/>
                <a:stretch>
                  <a:fillRect l="-171" t="-38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2D063F3E-5FF6-92C3-EF59-6F0C6E769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t="1493" r="8800" b="4269"/>
          <a:stretch/>
        </p:blipFill>
        <p:spPr>
          <a:xfrm>
            <a:off x="4231208" y="1642961"/>
            <a:ext cx="7683424" cy="4501188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E8100A1A-56A3-2BD7-E673-296D1D74A3A7}"/>
              </a:ext>
            </a:extLst>
          </p:cNvPr>
          <p:cNvSpPr/>
          <p:nvPr/>
        </p:nvSpPr>
        <p:spPr>
          <a:xfrm>
            <a:off x="5468844" y="3429000"/>
            <a:ext cx="223296" cy="1024128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FDB7B18-6C26-096B-22DE-55C39BFAF4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t="2517" r="8650" b="5438"/>
          <a:stretch/>
        </p:blipFill>
        <p:spPr>
          <a:xfrm>
            <a:off x="4014216" y="1470463"/>
            <a:ext cx="7891272" cy="4544334"/>
          </a:xfrm>
          <a:prstGeom prst="rect">
            <a:avLst/>
          </a:prstGeom>
        </p:spPr>
      </p:pic>
      <p:pic>
        <p:nvPicPr>
          <p:cNvPr id="13" name="Immagine 12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BC44267B-75FD-45BA-8B9E-9902545FBC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t="3446" r="8575" b="5904"/>
          <a:stretch/>
        </p:blipFill>
        <p:spPr>
          <a:xfrm>
            <a:off x="4023360" y="1470462"/>
            <a:ext cx="7891272" cy="474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5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1EBBF-4563-832C-1709-C871168DD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C54B87-CA26-F513-898C-5D0635B6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Envelope analysis: time threshold definition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60ABEE-6F9F-1E11-3222-4BD3ED7F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807B5EC-AE6C-041F-0F70-76864BC10FF7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70DF70C3-1660-C07D-3225-C444B7EE3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52" y="1470463"/>
            <a:ext cx="4538472" cy="4747457"/>
          </a:xfrm>
          <a:ln w="19050"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/>
              <a:t>Finally, time threshold can be computed easily: </a:t>
            </a:r>
          </a:p>
          <a:p>
            <a:r>
              <a:rPr lang="en-GB" sz="1200" dirty="0"/>
              <a:t>First point of each positive run </a:t>
            </a:r>
            <a:r>
              <a:rPr lang="en-GB" sz="1200" b="1" dirty="0">
                <a:solidFill>
                  <a:schemeClr val="accent6"/>
                </a:solidFill>
              </a:rPr>
              <a:t>begins</a:t>
            </a:r>
            <a:r>
              <a:rPr lang="en-GB" sz="1200" dirty="0"/>
              <a:t> an active portion</a:t>
            </a:r>
          </a:p>
          <a:p>
            <a:r>
              <a:rPr lang="en-GB" sz="1200" dirty="0"/>
              <a:t>Last point of each negative run </a:t>
            </a:r>
            <a:r>
              <a:rPr lang="en-GB" sz="1200" b="1" dirty="0">
                <a:solidFill>
                  <a:srgbClr val="C00000"/>
                </a:solidFill>
              </a:rPr>
              <a:t>ends</a:t>
            </a:r>
            <a:r>
              <a:rPr lang="en-GB" sz="1200" dirty="0"/>
              <a:t> the active portion</a:t>
            </a:r>
          </a:p>
        </p:txBody>
      </p:sp>
      <p:pic>
        <p:nvPicPr>
          <p:cNvPr id="7" name="Immagine 6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0B7504C1-8A72-B86B-1927-B32ACAEE2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t="762" r="8276" b="5439"/>
          <a:stretch/>
        </p:blipFill>
        <p:spPr>
          <a:xfrm>
            <a:off x="4526280" y="1572800"/>
            <a:ext cx="7293864" cy="422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2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224BB-616B-755B-D27E-6BBFF6A64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C13F1-A12A-C669-D99C-DC2A4FC5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MAP A: positive result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2397AF-9C8F-EDAB-AE09-57DF4235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E892F92-B6E1-C40F-8684-921502D77455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testo, diagramma, Piano, linea&#10;&#10;Descrizione generata automaticamente">
            <a:extLst>
              <a:ext uri="{FF2B5EF4-FFF2-40B4-BE49-F238E27FC236}">
                <a16:creationId xmlns:a16="http://schemas.microsoft.com/office/drawing/2014/main" id="{FD2B5468-6625-30BE-0307-ED0F63B00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0" t="3590" r="8350" b="4458"/>
          <a:stretch/>
        </p:blipFill>
        <p:spPr>
          <a:xfrm>
            <a:off x="1922432" y="1463039"/>
            <a:ext cx="8347136" cy="48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9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A8871-27DF-1309-60AB-4E53E170A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E74A63-D90E-F87E-3640-D2132C9C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MAP B: positive result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B5D852-1D1B-448E-BF7E-FB4CAD0F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E432891-D11A-B53B-BE48-B84314842E8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testo, diagramma, linea, Piano&#10;&#10;Descrizione generata automaticamente">
            <a:extLst>
              <a:ext uri="{FF2B5EF4-FFF2-40B4-BE49-F238E27FC236}">
                <a16:creationId xmlns:a16="http://schemas.microsoft.com/office/drawing/2014/main" id="{953A3C9D-9EED-8C99-7C19-87F221220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0" t="2434" r="8650" b="4891"/>
          <a:stretch/>
        </p:blipFill>
        <p:spPr>
          <a:xfrm>
            <a:off x="1996028" y="1463039"/>
            <a:ext cx="8199944" cy="48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9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249D1-C027-9DE7-EEEB-64FA03BA7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840673-2EBA-E246-15F3-4F4919D0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MAP C: positive result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89F1B9-401A-F2B3-46C0-48EC2D46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805F155-C61E-DD8A-EB6C-338F85A58DC8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testo, diagramma, Piano, Parallelo&#10;&#10;Descrizione generata automaticamente">
            <a:extLst>
              <a:ext uri="{FF2B5EF4-FFF2-40B4-BE49-F238E27FC236}">
                <a16:creationId xmlns:a16="http://schemas.microsoft.com/office/drawing/2014/main" id="{35B621FC-427E-BF59-FA6B-538739F5C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5" t="3012" r="8500" b="5181"/>
          <a:stretch/>
        </p:blipFill>
        <p:spPr>
          <a:xfrm>
            <a:off x="1926336" y="1480832"/>
            <a:ext cx="8339328" cy="484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4651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4832</TotalTime>
  <Words>805</Words>
  <Application>Microsoft Office PowerPoint</Application>
  <PresentationFormat>Widescreen</PresentationFormat>
  <Paragraphs>94</Paragraphs>
  <Slides>13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Cambria Math</vt:lpstr>
      <vt:lpstr>1_Tema di Office</vt:lpstr>
      <vt:lpstr>Presentazione standard di PowerPoint</vt:lpstr>
      <vt:lpstr>Envelope definition</vt:lpstr>
      <vt:lpstr>Envelope analysis: derivative computation</vt:lpstr>
      <vt:lpstr>Envelope analysis: derivative thresholding</vt:lpstr>
      <vt:lpstr>Envelope analysis: false peak detection</vt:lpstr>
      <vt:lpstr>Envelope analysis: time threshold definition</vt:lpstr>
      <vt:lpstr>MAP A: positive result</vt:lpstr>
      <vt:lpstr>MAP B: positive result</vt:lpstr>
      <vt:lpstr>MAP C: positive result</vt:lpstr>
      <vt:lpstr>MAP A: misleading result</vt:lpstr>
      <vt:lpstr>MAP B: negative result</vt:lpstr>
      <vt:lpstr>MAP C: misleading result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94</cp:revision>
  <dcterms:created xsi:type="dcterms:W3CDTF">2024-05-22T12:11:36Z</dcterms:created>
  <dcterms:modified xsi:type="dcterms:W3CDTF">2024-11-19T10:36:31Z</dcterms:modified>
</cp:coreProperties>
</file>