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6"/>
  </p:notesMasterIdLst>
  <p:sldIdLst>
    <p:sldId id="573" r:id="rId2"/>
    <p:sldId id="574" r:id="rId3"/>
    <p:sldId id="657" r:id="rId4"/>
    <p:sldId id="632" r:id="rId5"/>
    <p:sldId id="658" r:id="rId6"/>
    <p:sldId id="640" r:id="rId7"/>
    <p:sldId id="642" r:id="rId8"/>
    <p:sldId id="644" r:id="rId9"/>
    <p:sldId id="643" r:id="rId10"/>
    <p:sldId id="659" r:id="rId11"/>
    <p:sldId id="645" r:id="rId12"/>
    <p:sldId id="646" r:id="rId13"/>
    <p:sldId id="647" r:id="rId14"/>
    <p:sldId id="648" r:id="rId15"/>
    <p:sldId id="650" r:id="rId16"/>
    <p:sldId id="649" r:id="rId17"/>
    <p:sldId id="660" r:id="rId18"/>
    <p:sldId id="652" r:id="rId19"/>
    <p:sldId id="654" r:id="rId20"/>
    <p:sldId id="653" r:id="rId21"/>
    <p:sldId id="656" r:id="rId22"/>
    <p:sldId id="655" r:id="rId23"/>
    <p:sldId id="661" r:id="rId24"/>
    <p:sldId id="638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17" autoAdjust="0"/>
  </p:normalViewPr>
  <p:slideViewPr>
    <p:cSldViewPr snapToGrid="0">
      <p:cViewPr varScale="1">
        <p:scale>
          <a:sx n="84" d="100"/>
          <a:sy n="84" d="100"/>
        </p:scale>
        <p:origin x="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19/11/2024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F38DD-55C1-0EC8-5CFD-ACEF76716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DEB21FD-9643-2EC5-5C96-D073197B6D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266573E-90DC-C4C5-4C86-CC94D87789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20091B0-AA0D-E47F-AC4D-DBEA698EC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612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E39AD-A6AC-7E81-5B38-EF539E277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74F02D1-3BC2-F7AE-F522-2CA560237F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1CFA15-1FD3-7090-C9AF-7B0CCA9D0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1F9C51D-7AED-C4A1-98A3-4FF197B02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7737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D04BF-E728-3C22-09E2-C45E56A83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2F6B415-8365-A50D-AF53-26272FE23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33911CF-5457-2EE4-D7B4-EF26CA733F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E5E41EC-EDD9-AE50-6D3E-D16FE1094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3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0787F-5123-A9BF-068C-2EA632612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6C593EB4-7E48-F461-1BE6-39C3DF6957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13A8314-35EE-158D-E481-626B5E3AD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63DD667-43BA-1CED-A304-724255751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5405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4EDF7-7884-157F-468C-D8D6A4D28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3320F8-3D9D-3EDA-B299-6179B5BB12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D2A0193-B2BE-3213-9A49-138259F330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7A7476-C9AA-64F2-4391-94304BB677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9307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DD485-1F9B-E016-3889-ECF444035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1BD6AC0-01E6-2924-3CBA-5070266EE1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6799187-3C6C-E95E-E518-993365C17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6CE8619-CE64-BD32-FFDF-D00D9378B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901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4DBF-5BF1-9474-694B-D7A226090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0455D4E-B922-5D3E-3B1B-DB06A08D8E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B7F5385-6787-B4DC-E718-875C1C0FFB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F4486BC-3E65-80C3-4DBA-766C590E9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5119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EF2159-D1F9-6C87-FF38-73CCE5959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3B6AA3-509D-0EEF-9767-EF7990D30C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E0E1BBBE-AAE9-335D-F7D7-882C90B080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C31F2D9-207C-2BC1-270E-2D2AE40C9A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386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DBFB3-13E5-1FF8-21E0-960EF77D3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2CEF7C4-1649-D349-1F47-9D57752A8F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41418F1-883E-9BA4-1AEC-C331F34545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E933537-80BA-6741-3FF6-B4C70BD7CA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90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3BCE6-CD11-1C68-D2B0-BBE87CE88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FFC26E5-01FF-29DC-F2CF-444E7AECA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7A73AAF-C3B5-F0EB-4E6E-F878E9CD2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041A3D1-917C-5095-268B-10E82EC075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46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CE419-A3B6-210F-651E-4B4E9D98F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0C968D6-C061-3363-F032-67DAB15F18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D9C7E9F-E016-433A-B5EB-47C16977BA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4334B85-443D-21A8-C2CF-0F7DD7480C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96330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7028B-8B65-AA07-A4A9-E5D5EC777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B07D2AD-4203-5598-C6B4-FC65C6A2B5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4E5F60D-CF06-DC0C-1D18-F09610B7D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634DF5D-BCB1-B70E-A3A7-7CB5FD0DA9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536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1258E-A54F-3721-C81B-8407E5B6F4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4929836-928D-7465-D408-954B80C1F7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341A0C3-B433-4202-5060-98FC92B6E7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BF26949-5DC5-0C08-E886-356D3A928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102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2DB5E-CC50-A8AE-F1B3-3F40DA1EC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6E5BF26-3DB2-AB65-339A-F217A6C4C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FAAF6F6-A2D7-B75F-B7A3-38FDAA9F0E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D937270-048F-2F64-7796-5258D792E4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011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FA0D9-0E0D-F937-4BF0-241F5AA75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5F1C3EA-6E92-9A98-B052-72D5419D8F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B998169-6986-0D08-DF7B-77A323224B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E8606E-C29F-4A6F-73DE-7C0DAF6C1A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187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4F49F-9D43-455C-9C7F-0E6FF8085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DAF5471-236B-F9AC-111A-EA58A5353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536AED9-5799-E511-1E6B-54DDAD116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FAED573-EF13-C463-4439-0349B5F1D4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443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E80F4-A982-CD7C-CFDB-C1E0F8504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B032AFD-684B-0AC0-36E7-98E9F50029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BEF4F22-3260-C141-4A97-C3D94BD72F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8FAE8CC-7C9D-4BCD-3402-F59EDC3BD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94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1B94B-8B06-8F8C-5965-05B9E5D3D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849A650-230A-E445-1232-2513E1BAA2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E9BDFC6-F895-4A81-1B40-D5E88E1AF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A174FEE-24B7-519A-95ED-2408C3932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231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50E03-FF62-1276-9F2F-C53C25DD6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FA530F47-0B8F-37A6-42A6-6B077D247E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29F7E6C4-0EEA-496A-D313-74207978FB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79CA6D6-6713-8A1C-CB2B-D3B1E6F8E9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09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54D4E-9C46-90EF-7995-85392CA5B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90E81EE-5BF1-BD9E-8FBA-420F2522E1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ED5BB9B-1157-EBF2-B1F5-52629B46B4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91945F-F279-66CA-D207-BBFA69F67A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326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11/19/2024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11/19/2024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11/19/2024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Envelope analysis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E92B9-DDAE-86D7-DB52-C72097F23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C12B14C-BC6A-798D-4DB5-8287E3064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E7CBEE1-C5BD-02FB-30B1-FFA2A831E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Aim of envelope analysis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Envelope analysis pipeline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Envelope derivative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Derivative thresholding and merging 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False peak detection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Time thresholds definition</a:t>
            </a:r>
          </a:p>
          <a:p>
            <a:r>
              <a:rPr lang="en-US" sz="2000" dirty="0"/>
              <a:t>Results</a:t>
            </a:r>
          </a:p>
          <a:p>
            <a:pPr lvl="1"/>
            <a:r>
              <a:rPr lang="en-US" sz="1600" dirty="0"/>
              <a:t>Positive results</a:t>
            </a:r>
          </a:p>
          <a:p>
            <a:pPr lvl="1"/>
            <a:r>
              <a:rPr lang="en-US" sz="1600" dirty="0"/>
              <a:t>Misleading results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Proposed features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411581A-03DE-51CA-8AE4-F50992675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331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224BB-616B-755B-D27E-6BBFF6A64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EC13F1-A12A-C669-D99C-DC2A4FC51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MAP A: positive result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2397AF-9C8F-EDAB-AE09-57DF4235E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E892F92-B6E1-C40F-8684-921502D77455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, diagramma, Piano, linea&#10;&#10;Descrizione generata automaticamente">
            <a:extLst>
              <a:ext uri="{FF2B5EF4-FFF2-40B4-BE49-F238E27FC236}">
                <a16:creationId xmlns:a16="http://schemas.microsoft.com/office/drawing/2014/main" id="{FD2B5468-6625-30BE-0307-ED0F63B00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50" t="3590" r="8350" b="4458"/>
          <a:stretch/>
        </p:blipFill>
        <p:spPr>
          <a:xfrm>
            <a:off x="1922432" y="1463039"/>
            <a:ext cx="8347136" cy="486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993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A8871-27DF-1309-60AB-4E53E170A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E74A63-D90E-F87E-3640-D2132C9C9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MAP B: positive result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AB5D852-1D1B-448E-BF7E-FB4CAD0FF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E432891-D11A-B53B-BE48-B84314842E8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, diagramma, linea, Piano&#10;&#10;Descrizione generata automaticamente">
            <a:extLst>
              <a:ext uri="{FF2B5EF4-FFF2-40B4-BE49-F238E27FC236}">
                <a16:creationId xmlns:a16="http://schemas.microsoft.com/office/drawing/2014/main" id="{953A3C9D-9EED-8C99-7C19-87F2212207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0" t="2434" r="8650" b="4891"/>
          <a:stretch/>
        </p:blipFill>
        <p:spPr>
          <a:xfrm>
            <a:off x="1996028" y="1463039"/>
            <a:ext cx="8199944" cy="4813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596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249D1-C027-9DE7-EEEB-64FA03BA7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840673-2EBA-E246-15F3-4F4919D0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MAP C: positive result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89F1B9-401A-F2B3-46C0-48EC2D46C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B805F155-C61E-DD8A-EB6C-338F85A58DC8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, diagramma, Piano, Parallelo&#10;&#10;Descrizione generata automaticamente">
            <a:extLst>
              <a:ext uri="{FF2B5EF4-FFF2-40B4-BE49-F238E27FC236}">
                <a16:creationId xmlns:a16="http://schemas.microsoft.com/office/drawing/2014/main" id="{35B621FC-427E-BF59-FA6B-538739F5C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5" t="3012" r="8500" b="5181"/>
          <a:stretch/>
        </p:blipFill>
        <p:spPr>
          <a:xfrm>
            <a:off x="1926336" y="1480832"/>
            <a:ext cx="8339328" cy="484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746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0F189-C783-B9FC-256D-8897AF417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259BD06-C541-5DED-AC35-603BD00E8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MAP A: misleading result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A736A52-33D7-DF37-457B-03DE4E03E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68B9775-7318-7575-DB1E-DABC79882CA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985AC183-4AF6-3783-286E-A48849C28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05" t="2289" r="8950" b="4458"/>
          <a:stretch/>
        </p:blipFill>
        <p:spPr>
          <a:xfrm>
            <a:off x="2007962" y="1395466"/>
            <a:ext cx="8176075" cy="48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31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99F87-1948-C71D-FF32-FC7EAC2A0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6202E7D-CE38-52DE-7002-B269AE3BC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MAP B: negative result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C688E67-61A2-EA33-4704-00365E934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57F2650-206B-0EDA-F5B3-4925EE6E39C7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4BFF57E3-C165-DF70-87AB-B244DC550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0" t="3301" r="9024" b="4458"/>
          <a:stretch/>
        </p:blipFill>
        <p:spPr>
          <a:xfrm>
            <a:off x="1672226" y="1446426"/>
            <a:ext cx="8237408" cy="485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223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609A1-45E9-9494-E81E-6D42380B2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6243B3-FD77-44A1-2B27-0A715C6A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MAP C: misleading result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D584806-A60D-6A95-143C-706F5403F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9D36E70E-0A76-6354-7D3B-154F9ACDCD8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 descr="Immagine che contiene testo, diagramma, Piano, linea&#10;&#10;Descrizione generata automaticamente">
            <a:extLst>
              <a:ext uri="{FF2B5EF4-FFF2-40B4-BE49-F238E27FC236}">
                <a16:creationId xmlns:a16="http://schemas.microsoft.com/office/drawing/2014/main" id="{D8C293E5-A252-C6E5-1D09-35CCA2D39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3301" r="8501" b="5470"/>
          <a:stretch/>
        </p:blipFill>
        <p:spPr>
          <a:xfrm>
            <a:off x="1942073" y="1417320"/>
            <a:ext cx="8307853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8473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B8867-0CC9-E7EA-52B5-BF7AEE1BB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A3A4D7-1EB5-509A-092F-3766F334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149A3C1-87CF-B6A9-E944-631EFDF7A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Aim of envelope analysis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Envelope analysis pipeline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Envelope derivative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Derivative thresholding and merging 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False peak detection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Time thresholds definition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Positive results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Misleading results</a:t>
            </a:r>
          </a:p>
          <a:p>
            <a:r>
              <a:rPr lang="en-US" sz="2000" dirty="0"/>
              <a:t>Proposed features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97A7139-EFDA-40FB-47D4-1DEE0657D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5973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0725F-3488-AC8F-64ED-EE1960723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E0F280-CC75-7142-AC72-2ED5E1401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Envelope peak 1 (highest) position and value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C1A6039-DEFE-511D-9FFC-78206999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558B221-CA16-F6A6-787A-A40C660EF12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A8F19773-8CD1-E1C4-1E2B-2A12440E03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4248" y="1429676"/>
            <a:ext cx="5333559" cy="3998645"/>
          </a:xfrm>
          <a:prstGeom prst="rect">
            <a:avLst/>
          </a:prstGeom>
        </p:spPr>
      </p:pic>
      <p:pic>
        <p:nvPicPr>
          <p:cNvPr id="5" name="Immagine 4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CDB5A2FC-BBFA-8479-4B80-CC681274E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41" y="1429675"/>
            <a:ext cx="5333559" cy="3998645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3B3C8D7-9D6F-A8EF-355B-6C06D2D0C174}"/>
              </a:ext>
            </a:extLst>
          </p:cNvPr>
          <p:cNvSpPr txBox="1"/>
          <p:nvPr/>
        </p:nvSpPr>
        <p:spPr>
          <a:xfrm>
            <a:off x="106680" y="1429677"/>
            <a:ext cx="1877568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MAP_A has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- 198 signals with one peak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- 490 signals with two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- 56 signals with three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total : 744 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MAP_B has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- 22 signals with one peak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- 81 signals with two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- 8 signals with three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total : 111 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MAP_C has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- 25 signals with one peak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- 42 signals with two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- 45 signals with three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total : 112 </a:t>
            </a:r>
          </a:p>
        </p:txBody>
      </p:sp>
    </p:spTree>
    <p:extLst>
      <p:ext uri="{BB962C8B-B14F-4D97-AF65-F5344CB8AC3E}">
        <p14:creationId xmlns:p14="http://schemas.microsoft.com/office/powerpoint/2010/main" val="19976882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95991-DBC6-6405-B995-370C760D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A350B5-2187-FFD8-8C3D-18F4B03D3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Envelope peak 2 (second highest) position and value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4805A5-DD54-060F-A8DE-4149FE83B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EF92722A-B5E0-8D8D-71D2-F4CDA2FF9A2B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3AFC041C-4597-EFD1-EAD4-1BDEA06E88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4248" y="1429676"/>
            <a:ext cx="5333559" cy="3998645"/>
          </a:xfrm>
          <a:prstGeom prst="rect">
            <a:avLst/>
          </a:prstGeom>
        </p:spPr>
      </p:pic>
      <p:pic>
        <p:nvPicPr>
          <p:cNvPr id="7" name="Immagine 6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83F19A1D-80FD-B490-58F6-D0E02D8F90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41" y="1429675"/>
            <a:ext cx="5333559" cy="399864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88521A9-14DB-D2DC-33D2-2068307A467A}"/>
              </a:ext>
            </a:extLst>
          </p:cNvPr>
          <p:cNvSpPr txBox="1"/>
          <p:nvPr/>
        </p:nvSpPr>
        <p:spPr>
          <a:xfrm>
            <a:off x="106680" y="1429677"/>
            <a:ext cx="1877568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MAP_A has</a:t>
            </a:r>
            <a:r>
              <a:rPr lang="en-GB" sz="110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- 198 signals with one peak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- 490 signals with two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- 56 signals with three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total : 744 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MAP_B has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- 22 signals with one peak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- 81 signals with two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- 8 signals with three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total : 111 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MAP_C has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- 25 signals with one peak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- 42 signals with two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- 45 signals with three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total : 112 </a:t>
            </a:r>
          </a:p>
        </p:txBody>
      </p:sp>
    </p:spTree>
    <p:extLst>
      <p:ext uri="{BB962C8B-B14F-4D97-AF65-F5344CB8AC3E}">
        <p14:creationId xmlns:p14="http://schemas.microsoft.com/office/powerpoint/2010/main" val="382184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Aim of envelope analysis</a:t>
            </a:r>
          </a:p>
          <a:p>
            <a:r>
              <a:rPr lang="en-US" sz="2000" dirty="0"/>
              <a:t>Envelope analysis pipeline</a:t>
            </a:r>
          </a:p>
          <a:p>
            <a:pPr lvl="1"/>
            <a:r>
              <a:rPr lang="en-US" sz="1600" dirty="0"/>
              <a:t>Envelope derivative</a:t>
            </a:r>
          </a:p>
          <a:p>
            <a:pPr lvl="1"/>
            <a:r>
              <a:rPr lang="en-US" sz="1600" dirty="0"/>
              <a:t>Derivative thresholding and merging </a:t>
            </a:r>
          </a:p>
          <a:p>
            <a:pPr lvl="1"/>
            <a:r>
              <a:rPr lang="en-US" sz="1600" dirty="0"/>
              <a:t>False peak detection</a:t>
            </a:r>
          </a:p>
          <a:p>
            <a:pPr lvl="1"/>
            <a:r>
              <a:rPr lang="en-US" sz="1600" dirty="0"/>
              <a:t>Time thresholds definition</a:t>
            </a:r>
          </a:p>
          <a:p>
            <a:r>
              <a:rPr lang="en-US" sz="2000" dirty="0"/>
              <a:t>Results</a:t>
            </a:r>
          </a:p>
          <a:p>
            <a:pPr lvl="1"/>
            <a:r>
              <a:rPr lang="en-US" sz="1600" dirty="0"/>
              <a:t>Positive results</a:t>
            </a:r>
          </a:p>
          <a:p>
            <a:pPr lvl="1"/>
            <a:r>
              <a:rPr lang="en-US" sz="1600" dirty="0"/>
              <a:t>Misleading results</a:t>
            </a:r>
          </a:p>
          <a:p>
            <a:r>
              <a:rPr lang="en-US" sz="2000" dirty="0"/>
              <a:t>Proposed features</a:t>
            </a:r>
          </a:p>
          <a:p>
            <a:r>
              <a:rPr lang="en-US" sz="20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8DAC92-716C-40B1-A533-C81C329E8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99A996A-3A6A-28DD-88FA-E6CCE8877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Envelope peak 3 (third highest) position and value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DE2728-14AA-5524-C32D-F5B435152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CEAF1126-8E74-8281-5D5B-D126397FAA55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7044E0E3-DBC4-F24A-0FE7-5138A6392E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84248" y="1429676"/>
            <a:ext cx="5333559" cy="3998645"/>
          </a:xfrm>
          <a:prstGeom prst="rect">
            <a:avLst/>
          </a:prstGeom>
        </p:spPr>
      </p:pic>
      <p:pic>
        <p:nvPicPr>
          <p:cNvPr id="5" name="Immagine 4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AB3DFCD1-2CD0-5BE4-CF11-F008343EDC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41" y="1429676"/>
            <a:ext cx="5333559" cy="399864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B87EE807-9838-B388-D04F-76812E623F03}"/>
              </a:ext>
            </a:extLst>
          </p:cNvPr>
          <p:cNvSpPr txBox="1"/>
          <p:nvPr/>
        </p:nvSpPr>
        <p:spPr>
          <a:xfrm>
            <a:off x="106680" y="1429677"/>
            <a:ext cx="1877568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MAP_A has</a:t>
            </a:r>
            <a:r>
              <a:rPr lang="en-GB" sz="110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- 198 signals with one peak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- 490 signals with two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- 56 signals with three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total : 744 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MAP_B has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- 22 signals with one peak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- 81 signals with two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- 8 signals with three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total : 111 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MAP_C has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- 25 signals with one peak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- 42 signals with two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- 45 signals with three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total : 112 </a:t>
            </a:r>
          </a:p>
        </p:txBody>
      </p:sp>
    </p:spTree>
    <p:extLst>
      <p:ext uri="{BB962C8B-B14F-4D97-AF65-F5344CB8AC3E}">
        <p14:creationId xmlns:p14="http://schemas.microsoft.com/office/powerpoint/2010/main" val="1711136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06795D-B100-C9FC-039E-E525C7F3B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FF99B5-EB51-CAB4-A96A-A4781A10F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Atrial-to-ventricular envelope peaks ratio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17F5A57-2537-AE14-E2DF-7FF760E3C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85B6080-DA1A-76A1-C5C8-BFD77B745B6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 descr="Immagine che contiene testo, schermata, diagramma, schermo&#10;&#10;Descrizione generata automaticamente">
            <a:extLst>
              <a:ext uri="{FF2B5EF4-FFF2-40B4-BE49-F238E27FC236}">
                <a16:creationId xmlns:a16="http://schemas.microsoft.com/office/drawing/2014/main" id="{582713CB-2C95-19AE-0311-6DA8A4CB2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220" y="1429677"/>
            <a:ext cx="5333559" cy="3998645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D0269C22-D569-C42E-9521-FCDA653DFE10}"/>
              </a:ext>
            </a:extLst>
          </p:cNvPr>
          <p:cNvSpPr txBox="1"/>
          <p:nvPr/>
        </p:nvSpPr>
        <p:spPr>
          <a:xfrm>
            <a:off x="106680" y="1429677"/>
            <a:ext cx="1877568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MAP_A has</a:t>
            </a:r>
            <a:r>
              <a:rPr lang="en-GB" sz="110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- 198 signals with one peak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- 490 signals with two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- 56 signals with three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total : 744 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MAP_B has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- 22 signals with one peak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- 81 signals with two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- 8 signals with three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total : 111 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MAP_C has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- 25 signals with one peak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- 42 signals with two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- 45 signals with three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total : 112 </a:t>
            </a:r>
          </a:p>
        </p:txBody>
      </p:sp>
    </p:spTree>
    <p:extLst>
      <p:ext uri="{BB962C8B-B14F-4D97-AF65-F5344CB8AC3E}">
        <p14:creationId xmlns:p14="http://schemas.microsoft.com/office/powerpoint/2010/main" val="11894881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5D0E6-A780-12DF-0E51-F53C00445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8DC6F1-708F-BC3F-FCE5-B2FEEDB1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Active phase duration and silent phase duration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164CF61-E1CF-F74C-2159-A586C32AD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28B306EE-D40C-C081-95E6-A35B132C67E4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magine 4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ADDFA864-11DC-DFBE-CEA6-3D72C9FE1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721" y="1429677"/>
            <a:ext cx="5333559" cy="3998645"/>
          </a:xfrm>
          <a:prstGeom prst="rect">
            <a:avLst/>
          </a:prstGeom>
        </p:spPr>
      </p:pic>
      <p:pic>
        <p:nvPicPr>
          <p:cNvPr id="7" name="Immagine 6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CEB52383-D54E-01D5-A115-9C51F85544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441" y="1429677"/>
            <a:ext cx="5333559" cy="399864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32EF33B-5419-CF2E-7899-08D0CDFEC18C}"/>
              </a:ext>
            </a:extLst>
          </p:cNvPr>
          <p:cNvSpPr txBox="1"/>
          <p:nvPr/>
        </p:nvSpPr>
        <p:spPr>
          <a:xfrm>
            <a:off x="106680" y="1429677"/>
            <a:ext cx="1877568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i="1">
                <a:solidFill>
                  <a:schemeClr val="tx1">
                    <a:lumMod val="50000"/>
                    <a:lumOff val="50000"/>
                  </a:schemeClr>
                </a:solidFill>
              </a:rPr>
              <a:t>MAP_A has</a:t>
            </a:r>
            <a:r>
              <a:rPr lang="en-GB" sz="110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- 198 signals with one peak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- 490 signals with two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- 56 signals with three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total : 744 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MAP_B has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- 22 signals with one peak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- 81 signals with two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- 8 signals with three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total : 111 </a:t>
            </a:r>
          </a:p>
          <a:p>
            <a:endParaRPr lang="en-GB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GB" sz="11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MAP_C has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- 25 signals with one peak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- 42 signals with two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- 45 signals with three peaks</a:t>
            </a:r>
          </a:p>
          <a:p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total : 112 </a:t>
            </a:r>
          </a:p>
        </p:txBody>
      </p:sp>
    </p:spTree>
    <p:extLst>
      <p:ext uri="{BB962C8B-B14F-4D97-AF65-F5344CB8AC3E}">
        <p14:creationId xmlns:p14="http://schemas.microsoft.com/office/powerpoint/2010/main" val="3944192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16F1A-0AFE-AF76-D8AF-2BE6B8D9C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EF822D-BB46-1C5F-AA15-BE3A287E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344E101-7B1D-E967-7150-D87F00504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Aim of envelope analysis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Envelope analysis pipeline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Envelope derivative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Derivative thresholding and merging 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False peak detection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Time thresholds definition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Positive results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Misleading results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Proposed features</a:t>
            </a:r>
          </a:p>
          <a:p>
            <a:r>
              <a:rPr lang="en-US" sz="20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8BDAE43-4A71-6160-AECF-DCD7C5C1B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92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630" y="1487288"/>
            <a:ext cx="10950739" cy="47927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The proposed pipeline is a first step towards an automated detection of active phases of the signal. </a:t>
            </a:r>
          </a:p>
          <a:p>
            <a:r>
              <a:rPr lang="en-US" sz="1600" b="1" dirty="0">
                <a:solidFill>
                  <a:schemeClr val="accent6"/>
                </a:solidFill>
              </a:rPr>
              <a:t>Pros </a:t>
            </a:r>
          </a:p>
          <a:p>
            <a:pPr lvl="1"/>
            <a:r>
              <a:rPr lang="en-US" sz="1600" b="1" dirty="0"/>
              <a:t>Automated</a:t>
            </a:r>
            <a:r>
              <a:rPr lang="en-US" sz="1600" dirty="0"/>
              <a:t> time-windows definition</a:t>
            </a:r>
          </a:p>
          <a:p>
            <a:pPr lvl="1"/>
            <a:r>
              <a:rPr lang="en-US" sz="1600" dirty="0"/>
              <a:t>High </a:t>
            </a:r>
            <a:r>
              <a:rPr lang="en-US" sz="1600" b="1" dirty="0"/>
              <a:t>sensibility</a:t>
            </a:r>
            <a:r>
              <a:rPr lang="en-US" sz="1600" dirty="0"/>
              <a:t> even to small peaks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Cons</a:t>
            </a:r>
          </a:p>
          <a:p>
            <a:pPr lvl="1"/>
            <a:r>
              <a:rPr lang="en-US" sz="1600" dirty="0"/>
              <a:t>High </a:t>
            </a:r>
            <a:r>
              <a:rPr lang="en-US" sz="1600" b="1" dirty="0"/>
              <a:t>sensibility</a:t>
            </a:r>
            <a:r>
              <a:rPr lang="en-US" sz="1600" dirty="0"/>
              <a:t> </a:t>
            </a:r>
            <a:r>
              <a:rPr lang="en-US" sz="1600" b="1" dirty="0"/>
              <a:t>to</a:t>
            </a:r>
            <a:r>
              <a:rPr lang="en-US" sz="1600" dirty="0"/>
              <a:t> the </a:t>
            </a:r>
            <a:r>
              <a:rPr lang="en-US" sz="1600" b="1" dirty="0"/>
              <a:t>thresholds</a:t>
            </a:r>
            <a:r>
              <a:rPr lang="en-US" sz="1600" dirty="0"/>
              <a:t> used</a:t>
            </a:r>
          </a:p>
          <a:p>
            <a:pPr lvl="1"/>
            <a:r>
              <a:rPr lang="en-US" sz="1600" b="1" dirty="0"/>
              <a:t>Merge</a:t>
            </a:r>
            <a:r>
              <a:rPr lang="en-US" sz="1600" dirty="0"/>
              <a:t>/</a:t>
            </a:r>
            <a:r>
              <a:rPr lang="en-US" sz="1600" b="1" dirty="0"/>
              <a:t>removing</a:t>
            </a:r>
            <a:r>
              <a:rPr lang="en-US" sz="1600" dirty="0"/>
              <a:t> rules could introduce </a:t>
            </a:r>
            <a:r>
              <a:rPr lang="en-US" sz="1600" b="1" dirty="0"/>
              <a:t>errors</a:t>
            </a:r>
          </a:p>
          <a:p>
            <a:pPr lvl="1"/>
            <a:r>
              <a:rPr lang="en-US" sz="1600" dirty="0"/>
              <a:t>Peaks </a:t>
            </a:r>
            <a:r>
              <a:rPr lang="en-US" sz="1600" b="1" dirty="0"/>
              <a:t>cleaning</a:t>
            </a:r>
            <a:r>
              <a:rPr lang="en-US" sz="1600" dirty="0"/>
              <a:t> step can be </a:t>
            </a:r>
            <a:r>
              <a:rPr lang="en-US" sz="1600" b="1" dirty="0"/>
              <a:t>misleading</a:t>
            </a:r>
          </a:p>
          <a:p>
            <a:pPr lvl="2"/>
            <a:r>
              <a:rPr lang="en-US" sz="1600" dirty="0"/>
              <a:t>Sometimes threshold seem to be too low, leading to “false negative” peaks</a:t>
            </a:r>
          </a:p>
          <a:p>
            <a:pPr lvl="2"/>
            <a:r>
              <a:rPr lang="en-US" sz="1600" dirty="0"/>
              <a:t>But in other cases, seems to be too high, leading to “false positive” peaks</a:t>
            </a:r>
          </a:p>
          <a:p>
            <a:pPr lvl="2"/>
            <a:r>
              <a:rPr lang="en-US" sz="1600" dirty="0"/>
              <a:t>In both cases the problem is related to signal amplitude together with threshold definition. More evaluations should be done.</a:t>
            </a:r>
          </a:p>
          <a:p>
            <a:pPr marL="914400" lvl="2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800" dirty="0"/>
              <a:t>Feature proposed give some initial indications for the classification:</a:t>
            </a:r>
          </a:p>
          <a:p>
            <a:pPr lvl="1"/>
            <a:r>
              <a:rPr lang="en-US" sz="1600" dirty="0"/>
              <a:t>Third highest peak position and value seems to be discriminative of MAP C</a:t>
            </a:r>
          </a:p>
          <a:p>
            <a:pPr lvl="1"/>
            <a:r>
              <a:rPr lang="en-US" sz="1600" dirty="0"/>
              <a:t>Atrial/ventricular peak ratio is confirmed to be a discriminative feature for MAP A</a:t>
            </a:r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2EE73-67B3-2B61-2D68-95A3B9F69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5ED40E-CBE3-66CD-59AA-F374A3572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A1B4B2-729A-2DAA-41DA-093D8D941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Aim of envelope analysis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Envelope analysis pipeline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Envelope derivative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Derivative thresholding and merging 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False peak detection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Time thresholds definition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Positive results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Misleading results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Proposed features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7FB660F-5ED4-ABF6-9B9F-32F68A8A5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1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Aim of envelope analysis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4ED05BED-8EAB-5137-317F-BA837EA8A7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152" y="1470463"/>
                <a:ext cx="4538472" cy="4747457"/>
              </a:xfrm>
              <a:ln w="19050"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200" dirty="0"/>
                  <a:t>Proceeding with signals analysis, to build a </a:t>
                </a:r>
                <a:r>
                  <a:rPr lang="en-US" sz="1200" b="1" dirty="0"/>
                  <a:t>solid classification</a:t>
                </a:r>
                <a:r>
                  <a:rPr lang="en-US" sz="1200" dirty="0"/>
                  <a:t> it’s important to find </a:t>
                </a:r>
                <a:r>
                  <a:rPr lang="en-US" sz="1200" b="1" dirty="0"/>
                  <a:t>where</a:t>
                </a:r>
                <a:r>
                  <a:rPr lang="en-US" sz="1200" dirty="0"/>
                  <a:t> the signal has </a:t>
                </a:r>
                <a:r>
                  <a:rPr lang="en-US" sz="1200" b="1" dirty="0"/>
                  <a:t>active</a:t>
                </a:r>
                <a:r>
                  <a:rPr lang="en-US" sz="1200" dirty="0"/>
                  <a:t> </a:t>
                </a:r>
                <a:r>
                  <a:rPr lang="en-US" sz="1200" b="1" dirty="0"/>
                  <a:t>areas</a:t>
                </a:r>
                <a:r>
                  <a:rPr lang="en-US" sz="1200" dirty="0"/>
                  <a:t>. In other words, where the signal </a:t>
                </a:r>
                <a:r>
                  <a:rPr lang="en-US" sz="1200" b="1" dirty="0"/>
                  <a:t>present</a:t>
                </a:r>
                <a:r>
                  <a:rPr lang="en-US" sz="1200" dirty="0"/>
                  <a:t> </a:t>
                </a:r>
                <a:r>
                  <a:rPr lang="en-US" sz="1200" b="1" dirty="0"/>
                  <a:t>peaks</a:t>
                </a:r>
                <a:r>
                  <a:rPr lang="en-US" sz="1200" dirty="0"/>
                  <a:t>.</a:t>
                </a:r>
              </a:p>
              <a:p>
                <a:pPr marL="0" indent="0">
                  <a:buNone/>
                </a:pPr>
                <a:r>
                  <a:rPr lang="en-US" sz="1200" dirty="0"/>
                  <a:t>A first step into this direction could be done using </a:t>
                </a:r>
                <a:r>
                  <a:rPr lang="en-US" sz="1200" b="1" dirty="0"/>
                  <a:t>envelope</a:t>
                </a:r>
                <a:r>
                  <a:rPr lang="en-US" sz="1200" dirty="0"/>
                  <a:t>.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1200" dirty="0"/>
                  <a:t>Envelope has been computed for each signal with the Root Mean Square method with a window of 30 points: </a:t>
                </a:r>
              </a:p>
              <a:p>
                <a:pPr marL="0" indent="0">
                  <a:buNone/>
                </a:pPr>
                <a:endParaRPr lang="en-US" sz="1100" i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𝑅𝑀𝑆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6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1200" i="1" dirty="0"/>
              </a:p>
              <a:p>
                <a:pPr marL="0" indent="0">
                  <a:buNone/>
                </a:pPr>
                <a:r>
                  <a:rPr lang="en-US" sz="1200" i="1" dirty="0"/>
                  <a:t>Basically, this is a moving average on N points, each of them squared.</a:t>
                </a:r>
              </a:p>
              <a:p>
                <a:pPr marL="0" indent="0">
                  <a:buNone/>
                </a:pPr>
                <a:r>
                  <a:rPr lang="en-US" sz="1200" dirty="0"/>
                  <a:t>The window length has been fixed empirically by comparing different lengths and choosing the one which seems to a be the best compromise between envelope smoothness and peaks resolution.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GB" sz="1400" i="1" dirty="0">
                    <a:solidFill>
                      <a:srgbClr val="0070C0"/>
                    </a:solidFill>
                  </a:rPr>
                  <a:t>The aim of this analysis is </a:t>
                </a:r>
                <a:r>
                  <a:rPr lang="en-GB" sz="1400" b="1" i="1" dirty="0">
                    <a:solidFill>
                      <a:srgbClr val="0070C0"/>
                    </a:solidFill>
                  </a:rPr>
                  <a:t>finding envelope peaks</a:t>
                </a:r>
                <a:r>
                  <a:rPr lang="en-GB" sz="1400" i="1" dirty="0">
                    <a:solidFill>
                      <a:srgbClr val="0070C0"/>
                    </a:solidFill>
                  </a:rPr>
                  <a:t>, which are </a:t>
                </a:r>
                <a:r>
                  <a:rPr lang="en-GB" sz="1400" b="1" i="1" dirty="0">
                    <a:solidFill>
                      <a:srgbClr val="0070C0"/>
                    </a:solidFill>
                  </a:rPr>
                  <a:t>related to active parts of the signals</a:t>
                </a:r>
                <a:r>
                  <a:rPr lang="en-GB" sz="1400" i="1" dirty="0">
                    <a:solidFill>
                      <a:srgbClr val="0070C0"/>
                    </a:solidFill>
                  </a:rPr>
                  <a:t>, and finding the corresponding </a:t>
                </a:r>
                <a:r>
                  <a:rPr lang="en-GB" sz="1400" b="1" i="1" dirty="0">
                    <a:solidFill>
                      <a:srgbClr val="0070C0"/>
                    </a:solidFill>
                  </a:rPr>
                  <a:t>time windows</a:t>
                </a:r>
                <a:r>
                  <a:rPr lang="en-GB" sz="1400" i="1" dirty="0">
                    <a:solidFill>
                      <a:srgbClr val="0070C0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endParaRPr lang="en-US" sz="1200" dirty="0"/>
              </a:p>
            </p:txBody>
          </p:sp>
        </mc:Choice>
        <mc:Fallback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4ED05BED-8EAB-5137-317F-BA837EA8A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152" y="1470463"/>
                <a:ext cx="4538472" cy="4747457"/>
              </a:xfrm>
              <a:blipFill>
                <a:blip r:embed="rId3"/>
                <a:stretch>
                  <a:fillRect l="-403" t="-38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diagramma, Diagramma, schermata&#10;&#10;Descrizione generata automaticamente">
            <a:extLst>
              <a:ext uri="{FF2B5EF4-FFF2-40B4-BE49-F238E27FC236}">
                <a16:creationId xmlns:a16="http://schemas.microsoft.com/office/drawing/2014/main" id="{23B0F294-6532-6562-8812-B3317A578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5319" y="1470463"/>
            <a:ext cx="6717330" cy="431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FFB0E-D8A9-C90B-F888-73F0CBACC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33689E-97C6-7C71-CF90-685B38253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BD937E-F0EB-1B29-F578-C69B295DD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Aim of envelope analysis</a:t>
            </a:r>
          </a:p>
          <a:p>
            <a:r>
              <a:rPr lang="en-US" sz="2000" dirty="0"/>
              <a:t>Envelope analysis pipeline</a:t>
            </a:r>
          </a:p>
          <a:p>
            <a:pPr lvl="1"/>
            <a:r>
              <a:rPr lang="en-US" sz="1600" dirty="0"/>
              <a:t>Envelope derivative</a:t>
            </a:r>
          </a:p>
          <a:p>
            <a:pPr lvl="1"/>
            <a:r>
              <a:rPr lang="en-US" sz="1600" dirty="0"/>
              <a:t>Derivative thresholding and merging </a:t>
            </a:r>
          </a:p>
          <a:p>
            <a:pPr lvl="1"/>
            <a:r>
              <a:rPr lang="en-US" sz="1600" dirty="0"/>
              <a:t>False peak detection</a:t>
            </a:r>
          </a:p>
          <a:p>
            <a:pPr lvl="1"/>
            <a:r>
              <a:rPr lang="en-US" sz="1600" dirty="0"/>
              <a:t>Time thresholds definition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Results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Positive results</a:t>
            </a:r>
          </a:p>
          <a:p>
            <a:pPr lvl="1"/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Misleading results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Proposed features</a:t>
            </a:r>
          </a:p>
          <a:p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37B2783-6552-4BB4-9241-0C80F5E0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04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9AE39-D14A-EC44-10A3-4986CA0FD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BAE41C-EB88-38E7-A2B9-9830CB191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Envelope analysis: derivative computation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9E35E25-2B23-0BA2-3DAF-9CF09AFE9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45F5D551-375D-BB4B-E012-42999680AA99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C702B687-881F-B62F-BC34-FD767806B5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152" y="1470463"/>
                <a:ext cx="4538472" cy="4747457"/>
              </a:xfrm>
              <a:ln w="19050"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1200" dirty="0"/>
                  <a:t>The aim of this analysis is </a:t>
                </a:r>
                <a:r>
                  <a:rPr lang="en-GB" sz="1200" b="1" dirty="0"/>
                  <a:t>finding envelope peaks</a:t>
                </a:r>
                <a:r>
                  <a:rPr lang="en-GB" sz="1200" dirty="0"/>
                  <a:t>, which are </a:t>
                </a:r>
                <a:r>
                  <a:rPr lang="en-GB" sz="1200" b="1" dirty="0"/>
                  <a:t>related to active parts of the signals</a:t>
                </a:r>
                <a:r>
                  <a:rPr lang="en-GB" sz="1200" dirty="0"/>
                  <a:t>, and finding the corresponding </a:t>
                </a:r>
                <a:r>
                  <a:rPr lang="en-GB" sz="1200" b="1" dirty="0"/>
                  <a:t>time windows</a:t>
                </a:r>
                <a:r>
                  <a:rPr lang="en-GB" sz="1200" dirty="0"/>
                  <a:t>.</a:t>
                </a:r>
              </a:p>
              <a:p>
                <a:pPr marL="0" indent="0">
                  <a:buNone/>
                </a:pPr>
                <a:r>
                  <a:rPr lang="en-GB" sz="1200" dirty="0"/>
                  <a:t>A first step could be analysing the </a:t>
                </a:r>
                <a:r>
                  <a:rPr lang="en-GB" sz="1200" b="1" dirty="0"/>
                  <a:t>derivative of the envelope</a:t>
                </a:r>
                <a:r>
                  <a:rPr lang="en-GB" sz="1200" dirty="0"/>
                  <a:t>:</a:t>
                </a:r>
              </a:p>
              <a:p>
                <a:r>
                  <a:rPr lang="en-GB" sz="1200" dirty="0"/>
                  <a:t>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𝑑𝐸𝑛𝑣</m:t>
                        </m:r>
                      </m:num>
                      <m:den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1200" dirty="0"/>
                  <a:t> the envelope is going up</a:t>
                </a:r>
              </a:p>
              <a:p>
                <a:r>
                  <a:rPr lang="en-GB" sz="1200" dirty="0"/>
                  <a:t>Where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𝑑𝐸𝑛𝑣</m:t>
                        </m:r>
                      </m:num>
                      <m:den>
                        <m:r>
                          <a:rPr lang="it-IT" sz="12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en-GB" sz="1200" dirty="0"/>
                  <a:t> the envelope is going down</a:t>
                </a:r>
              </a:p>
              <a:p>
                <a:pPr marL="0" indent="0">
                  <a:buNone/>
                </a:pPr>
                <a:r>
                  <a:rPr lang="en-GB" sz="1200" dirty="0"/>
                  <a:t>So, when the derivative shows a sign change, probably these is a peak into the signal.</a:t>
                </a:r>
              </a:p>
              <a:p>
                <a:pPr marL="0" indent="0">
                  <a:buNone/>
                </a:pPr>
                <a:r>
                  <a:rPr lang="en-GB" sz="1200" dirty="0"/>
                  <a:t>To </a:t>
                </a:r>
                <a:r>
                  <a:rPr lang="en-GB" sz="1200" b="1" dirty="0"/>
                  <a:t>compute the derivative of the envelope</a:t>
                </a:r>
                <a:r>
                  <a:rPr lang="en-GB" sz="1200" dirty="0"/>
                  <a:t>:</a:t>
                </a:r>
              </a:p>
              <a:p>
                <a:pPr>
                  <a:buFont typeface="+mj-lt"/>
                  <a:buAutoNum type="arabicPeriod"/>
                </a:pPr>
                <a:r>
                  <a:rPr lang="en-GB" sz="1200" dirty="0"/>
                  <a:t>Original envelope has been smoothed using a moving average (N=30)</a:t>
                </a:r>
              </a:p>
              <a:p>
                <a:pPr>
                  <a:buFont typeface="+mj-lt"/>
                  <a:buAutoNum type="arabicPeriod"/>
                </a:pPr>
                <a:r>
                  <a:rPr lang="en-GB" sz="1200" dirty="0"/>
                  <a:t>Signal edges (t&lt;0.15 s and t&gt;0.6 s) have been removed because is known are misleading.</a:t>
                </a:r>
              </a:p>
              <a:p>
                <a:pPr>
                  <a:buFont typeface="+mj-lt"/>
                  <a:buAutoNum type="arabicPeriod"/>
                </a:pPr>
                <a:r>
                  <a:rPr lang="en-GB" sz="1200" dirty="0"/>
                  <a:t>The derivative has been approximated as the difference: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𝑑𝐸𝑛𝑣</m:t>
                          </m:r>
                        </m:num>
                        <m:den>
                          <m:r>
                            <a:rPr lang="it-IT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it-IT" sz="1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𝐸𝑛𝑣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it-I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𝐸𝑛𝑣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it-I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it-IT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it-I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GB" sz="1200" dirty="0"/>
              </a:p>
              <a:p>
                <a:pPr marL="0" indent="0">
                  <a:buNone/>
                </a:pPr>
                <a:r>
                  <a:rPr lang="en-GB" sz="1200" dirty="0"/>
                  <a:t>Finally, even the derivative has been smoothed using a moving average on N=50 points to clean the curve from spurious peaks.</a:t>
                </a:r>
              </a:p>
              <a:p>
                <a:pPr marL="0" indent="0">
                  <a:buNone/>
                </a:pPr>
                <a:endParaRPr lang="en-GB" sz="1200" dirty="0"/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C702B687-881F-B62F-BC34-FD767806B5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152" y="1470463"/>
                <a:ext cx="4538472" cy="4747457"/>
              </a:xfrm>
              <a:blipFill>
                <a:blip r:embed="rId3"/>
                <a:stretch>
                  <a:fillRect l="-134" t="-38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5F68B7A7-3E40-9382-6AF0-C4FB0454BC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7776" r="52375" b="63953"/>
          <a:stretch/>
        </p:blipFill>
        <p:spPr>
          <a:xfrm>
            <a:off x="5362090" y="2020824"/>
            <a:ext cx="6351373" cy="23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23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20BC85-6E89-97DF-2D47-DF9AB7049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DACAAED-304D-B84D-B7DF-06BB8D0C9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Envelope analysis: derivative thresholding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D102F26-9A37-37A3-8945-B88246599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6DD5184-5B27-31B8-4E69-287A21ACB7B9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30730476-C946-1319-3C87-118BA83135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152" y="1470463"/>
                <a:ext cx="4538472" cy="4747457"/>
              </a:xfrm>
              <a:ln w="19050"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1200" dirty="0"/>
                  <a:t>Once the derivative has been computed, finding where the curve is positive or negative is necessary. </a:t>
                </a:r>
              </a:p>
              <a:p>
                <a:pPr marL="0" indent="0">
                  <a:buNone/>
                </a:pPr>
                <a:r>
                  <a:rPr lang="en-GB" sz="1200" dirty="0"/>
                  <a:t>To do it, a </a:t>
                </a:r>
                <a:r>
                  <a:rPr lang="en-GB" sz="1200" b="1" dirty="0"/>
                  <a:t>symmetric threshold</a:t>
                </a:r>
                <a:r>
                  <a:rPr lang="en-GB" sz="1200" dirty="0"/>
                  <a:t>, has been defined.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=±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it-IT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it-IT" sz="120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it-IT" sz="1200">
                                  <a:latin typeface="Cambria Math" panose="02040503050406030204" pitchFamily="18" charset="0"/>
                                </a:rPr>
                                <m:t>m</m:t>
                              </m:r>
                              <m:r>
                                <a:rPr lang="it-IT" sz="1200" b="0" i="1" smtClean="0">
                                  <a:latin typeface="Cambria Math" panose="02040503050406030204" pitchFamily="18" charset="0"/>
                                </a:rPr>
                                <m:t>𝑎𝑥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it-IT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it-IT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it-IT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it-IT" sz="1200" i="1">
                                              <a:latin typeface="Cambria Math" panose="02040503050406030204" pitchFamily="18" charset="0"/>
                                            </a:rPr>
                                            <m:t>𝑑𝐸𝑛𝑣</m:t>
                                          </m:r>
                                        </m:num>
                                        <m:den>
                                          <m:r>
                                            <a:rPr lang="it-IT" sz="1200" i="1">
                                              <a:latin typeface="Cambria Math" panose="02040503050406030204" pitchFamily="18" charset="0"/>
                                            </a:rPr>
                                            <m:t>𝑑𝑡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d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it-IT" sz="1200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GB" sz="1200" dirty="0"/>
              </a:p>
              <a:p>
                <a:pPr marL="0" indent="0">
                  <a:buNone/>
                </a:pPr>
                <a:r>
                  <a:rPr lang="en-GB" sz="1200" dirty="0"/>
                  <a:t> With the defined threshold </a:t>
                </a:r>
                <a:r>
                  <a:rPr lang="en-GB" sz="1200" b="1" dirty="0"/>
                  <a:t>two logical maps have been defined</a:t>
                </a:r>
                <a:r>
                  <a:rPr lang="en-GB" sz="1200" dirty="0"/>
                  <a:t>:</a:t>
                </a:r>
              </a:p>
              <a:p>
                <a:r>
                  <a:rPr lang="en-GB" sz="1200" b="1" dirty="0" err="1">
                    <a:solidFill>
                      <a:srgbClr val="C00000"/>
                    </a:solidFill>
                  </a:rPr>
                  <a:t>Map_upper</a:t>
                </a:r>
                <a:r>
                  <a:rPr lang="en-GB" sz="1200" b="1" dirty="0">
                    <a:solidFill>
                      <a:srgbClr val="C00000"/>
                    </a:solidFill>
                  </a:rPr>
                  <a:t>: </a:t>
                </a:r>
                <a:r>
                  <a:rPr lang="en-GB" sz="1200" dirty="0"/>
                  <a:t>points of positive derivative</a:t>
                </a:r>
              </a:p>
              <a:p>
                <a:r>
                  <a:rPr lang="en-GB" sz="1200" b="1" dirty="0" err="1">
                    <a:solidFill>
                      <a:srgbClr val="7030A0"/>
                    </a:solidFill>
                  </a:rPr>
                  <a:t>Map_lower</a:t>
                </a:r>
                <a:r>
                  <a:rPr lang="en-GB" sz="1200" b="1" dirty="0">
                    <a:solidFill>
                      <a:srgbClr val="7030A0"/>
                    </a:solidFill>
                  </a:rPr>
                  <a:t>: </a:t>
                </a:r>
                <a:r>
                  <a:rPr lang="en-GB" sz="1200" dirty="0"/>
                  <a:t>points of negative derivative</a:t>
                </a:r>
              </a:p>
              <a:p>
                <a:pPr marL="0" indent="0">
                  <a:buNone/>
                </a:pPr>
                <a:r>
                  <a:rPr lang="en-GB" sz="1200" dirty="0"/>
                  <a:t>These maps are made of runs of 1 and 0 and, from now on, a single run of the </a:t>
                </a:r>
                <a:r>
                  <a:rPr lang="en-GB" sz="1200" dirty="0" err="1"/>
                  <a:t>map_upper</a:t>
                </a:r>
                <a:r>
                  <a:rPr lang="en-GB" sz="1200" dirty="0"/>
                  <a:t> will be called “</a:t>
                </a:r>
                <a:r>
                  <a:rPr lang="en-GB" sz="1200" b="1" dirty="0">
                    <a:solidFill>
                      <a:srgbClr val="C00000"/>
                    </a:solidFill>
                  </a:rPr>
                  <a:t>positive</a:t>
                </a:r>
                <a:r>
                  <a:rPr lang="en-GB" sz="1200" dirty="0"/>
                  <a:t> </a:t>
                </a:r>
                <a:r>
                  <a:rPr lang="en-GB" sz="1200" b="1" dirty="0">
                    <a:solidFill>
                      <a:srgbClr val="C00000"/>
                    </a:solidFill>
                  </a:rPr>
                  <a:t>runs</a:t>
                </a:r>
                <a:r>
                  <a:rPr lang="en-GB" sz="1200" dirty="0"/>
                  <a:t>”, and a single run of </a:t>
                </a:r>
                <a:r>
                  <a:rPr lang="en-GB" sz="1200" dirty="0" err="1"/>
                  <a:t>map_lower</a:t>
                </a:r>
                <a:r>
                  <a:rPr lang="en-GB" sz="1200" dirty="0"/>
                  <a:t> will be called “</a:t>
                </a:r>
                <a:r>
                  <a:rPr lang="en-GB" sz="1200" b="1" dirty="0">
                    <a:solidFill>
                      <a:srgbClr val="7030A0"/>
                    </a:solidFill>
                  </a:rPr>
                  <a:t>negative</a:t>
                </a:r>
                <a:r>
                  <a:rPr lang="en-GB" sz="1200" dirty="0"/>
                  <a:t> </a:t>
                </a:r>
                <a:r>
                  <a:rPr lang="en-GB" sz="1200" b="1" dirty="0">
                    <a:solidFill>
                      <a:srgbClr val="7030A0"/>
                    </a:solidFill>
                  </a:rPr>
                  <a:t>runs</a:t>
                </a:r>
                <a:r>
                  <a:rPr lang="en-GB" sz="1200" dirty="0"/>
                  <a:t>”.</a:t>
                </a:r>
              </a:p>
              <a:p>
                <a:pPr marL="0" indent="0">
                  <a:buNone/>
                </a:pPr>
                <a:endParaRPr lang="en-GB" sz="1200" dirty="0"/>
              </a:p>
              <a:p>
                <a:pPr marL="0" indent="0">
                  <a:buNone/>
                </a:pPr>
                <a:r>
                  <a:rPr lang="en-GB" sz="1200" dirty="0"/>
                  <a:t>Then, </a:t>
                </a:r>
                <a:r>
                  <a:rPr lang="en-GB" sz="1200" b="1" dirty="0"/>
                  <a:t>inadmissible areas have been merged or removed</a:t>
                </a:r>
                <a:r>
                  <a:rPr lang="en-GB" sz="1200" dirty="0"/>
                  <a:t> according to these criterions:</a:t>
                </a:r>
              </a:p>
              <a:p>
                <a:pPr>
                  <a:buFont typeface="+mj-lt"/>
                  <a:buAutoNum type="arabicPeriod"/>
                </a:pPr>
                <a:r>
                  <a:rPr lang="en-GB" sz="1200" dirty="0"/>
                  <a:t> Two (ore more) positive runs not interrupted by a negative one are part of the same ascent, thus can be merged. The same is done with runs of map lower not interrupted by a positive run.</a:t>
                </a:r>
              </a:p>
              <a:p>
                <a:pPr>
                  <a:buFont typeface="+mj-lt"/>
                  <a:buAutoNum type="arabicPeriod"/>
                </a:pPr>
                <a:r>
                  <a:rPr lang="en-GB" sz="1200" dirty="0"/>
                  <a:t>Because the envelope has only positive peaks, </a:t>
                </a:r>
                <a:r>
                  <a:rPr lang="en-US" sz="1200" dirty="0"/>
                  <a:t>no peak can begin with a negative derivative and end with a positive derivative, so negative runs not preceded by a positive and positive runs not followed by a negative are removed</a:t>
                </a:r>
                <a:endParaRPr lang="en-GB" sz="1200" dirty="0"/>
              </a:p>
              <a:p>
                <a:pPr marL="0" indent="0">
                  <a:buNone/>
                </a:pPr>
                <a:endParaRPr lang="en-GB" sz="1200" dirty="0"/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30730476-C946-1319-3C87-118BA83135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152" y="1470463"/>
                <a:ext cx="4538472" cy="4747457"/>
              </a:xfrm>
              <a:blipFill>
                <a:blip r:embed="rId3"/>
                <a:stretch>
                  <a:fillRect l="-134" t="-385" r="-134" b="-77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14A56272-F959-4898-C828-DD442F0D79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46" t="7441" r="7804" b="64288"/>
          <a:stretch/>
        </p:blipFill>
        <p:spPr>
          <a:xfrm>
            <a:off x="5298082" y="1470463"/>
            <a:ext cx="6351373" cy="2390920"/>
          </a:xfrm>
          <a:prstGeom prst="rect">
            <a:avLst/>
          </a:prstGeom>
        </p:spPr>
      </p:pic>
      <p:pic>
        <p:nvPicPr>
          <p:cNvPr id="3" name="Immagine 2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4A948AF0-8DB6-016E-AE58-844CEC4B28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18" t="36645" r="51632" b="35084"/>
          <a:stretch/>
        </p:blipFill>
        <p:spPr>
          <a:xfrm>
            <a:off x="5298081" y="3934672"/>
            <a:ext cx="6351373" cy="2390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13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43AAA-973C-4F4F-082B-9AF57BE72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4D1812-C681-C6AE-B9C3-36755F401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Envelope analysis: false peak detection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B642A0-1CDD-6451-BECA-AA724D9FD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F2BA9EA-D35C-0DD9-8ACB-949354F7F2BC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47CF7117-06D0-D4EA-9057-29490FCBA0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152" y="1470463"/>
                <a:ext cx="3560064" cy="4747457"/>
              </a:xfrm>
              <a:ln w="19050">
                <a:noFill/>
              </a:ln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GB" sz="1200" dirty="0"/>
                  <a:t>There is the possibility of </a:t>
                </a:r>
                <a:r>
                  <a:rPr lang="en-GB" sz="1200" b="1" dirty="0"/>
                  <a:t>false peaks</a:t>
                </a:r>
                <a:r>
                  <a:rPr lang="en-GB" sz="1200" dirty="0"/>
                  <a:t>: </a:t>
                </a:r>
              </a:p>
              <a:p>
                <a:r>
                  <a:rPr lang="en-GB" sz="1200" dirty="0"/>
                  <a:t>Peaks not representative</a:t>
                </a:r>
              </a:p>
              <a:p>
                <a:r>
                  <a:rPr lang="en-GB" sz="1200" dirty="0"/>
                  <a:t>Small deflections part of a higher peak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200" dirty="0"/>
                  <a:t>A possibility could be removing negative runs which satisfy: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2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200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12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𝑒𝑛𝑣</m:t>
                              </m:r>
                              <m:d>
                                <m:dPr>
                                  <m:ctrlPr>
                                    <a:rPr lang="it-IT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𝑟𝑢𝑛</m:t>
                                  </m:r>
                                  <m:r>
                                    <a:rPr lang="it-IT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it-IT" sz="12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𝑛𝑒𝑔𝑎𝑡𝑖𝑣𝑒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it-IT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it-IT" sz="1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𝑡h𝑟𝑒𝑠h𝑜𝑙𝑑</m:t>
                      </m:r>
                    </m:oMath>
                  </m:oMathPara>
                </a14:m>
                <a:endParaRPr lang="it-IT" sz="1200" b="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GB" sz="1200" dirty="0"/>
                  <a:t>Where the </a:t>
                </a:r>
                <a14:m>
                  <m:oMath xmlns:m="http://schemas.openxmlformats.org/officeDocument/2006/math">
                    <m:r>
                      <a:rPr lang="it-IT" sz="1200" b="0" i="1" smtClean="0">
                        <a:latin typeface="Cambria Math" panose="02040503050406030204" pitchFamily="18" charset="0"/>
                      </a:rPr>
                      <m:t>𝑡h𝑟𝑒𝑠h𝑜𝑙𝑑</m:t>
                    </m:r>
                  </m:oMath>
                </a14:m>
                <a:r>
                  <a:rPr lang="en-GB" sz="1200" dirty="0"/>
                  <a:t> </a:t>
                </a:r>
                <a:r>
                  <a:rPr lang="en-US" sz="1200" dirty="0"/>
                  <a:t>must be set such that if the minimum is less than it then it is probably close to the global minimum of the envelope.</a:t>
                </a:r>
              </a:p>
              <a:p>
                <a:r>
                  <a:rPr lang="en-US" sz="1200" dirty="0"/>
                  <a:t>A first idea is considering extinct a peak if the minimum of the negative run is lower then, for example, the </a:t>
                </a:r>
                <a:r>
                  <a:rPr lang="en-US" sz="1200" b="1" i="1" dirty="0">
                    <a:solidFill>
                      <a:srgbClr val="002060"/>
                    </a:solidFill>
                  </a:rPr>
                  <a:t>10%</a:t>
                </a:r>
                <a:r>
                  <a:rPr lang="en-US" sz="1200" dirty="0"/>
                  <a:t> of the </a:t>
                </a:r>
                <a:r>
                  <a:rPr lang="en-US" sz="1200" b="1" i="1" dirty="0">
                    <a:solidFill>
                      <a:srgbClr val="002060"/>
                    </a:solidFill>
                  </a:rPr>
                  <a:t>maximum of the envelope</a:t>
                </a:r>
                <a:r>
                  <a:rPr lang="en-US" sz="1200" i="1" dirty="0"/>
                  <a:t>.</a:t>
                </a:r>
                <a:r>
                  <a:rPr lang="en-US" sz="800" dirty="0"/>
                  <a:t>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:r>
                  <a:rPr lang="en-US" sz="1200" i="1" dirty="0">
                    <a:solidFill>
                      <a:srgbClr val="C00000"/>
                    </a:solidFill>
                  </a:rPr>
                  <a:t>But results could be misleading and sensible to threshold definition.</a:t>
                </a:r>
              </a:p>
              <a:p>
                <a:pPr marL="0" indent="0">
                  <a:buNone/>
                </a:pPr>
                <a:r>
                  <a:rPr lang="en-US" sz="1200" i="1" dirty="0">
                    <a:solidFill>
                      <a:srgbClr val="C00000"/>
                    </a:solidFill>
                  </a:rPr>
                  <a:t>These results are still incomplete, and the pipeline require optimization.</a:t>
                </a:r>
              </a:p>
            </p:txBody>
          </p:sp>
        </mc:Choice>
        <mc:Fallback xmlns="">
          <p:sp>
            <p:nvSpPr>
              <p:cNvPr id="9" name="Segnaposto contenuto 2">
                <a:extLst>
                  <a:ext uri="{FF2B5EF4-FFF2-40B4-BE49-F238E27FC236}">
                    <a16:creationId xmlns:a16="http://schemas.microsoft.com/office/drawing/2014/main" id="{47CF7117-06D0-D4EA-9057-29490FCBA0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152" y="1470463"/>
                <a:ext cx="3560064" cy="4747457"/>
              </a:xfrm>
              <a:blipFill>
                <a:blip r:embed="rId3"/>
                <a:stretch>
                  <a:fillRect l="-171" t="-38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2D063F3E-5FF6-92C3-EF59-6F0C6E769B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t="1493" r="8800" b="4269"/>
          <a:stretch/>
        </p:blipFill>
        <p:spPr>
          <a:xfrm>
            <a:off x="4231208" y="1642961"/>
            <a:ext cx="7683424" cy="4501188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E8100A1A-56A3-2BD7-E673-296D1D74A3A7}"/>
              </a:ext>
            </a:extLst>
          </p:cNvPr>
          <p:cNvSpPr/>
          <p:nvPr/>
        </p:nvSpPr>
        <p:spPr>
          <a:xfrm>
            <a:off x="5468844" y="3429000"/>
            <a:ext cx="223296" cy="1024128"/>
          </a:xfrm>
          <a:prstGeom prst="roundRect">
            <a:avLst/>
          </a:prstGeom>
          <a:noFill/>
          <a:ln w="381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FDB7B18-6C26-096B-22DE-55C39BFAF4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00" t="2517" r="8650" b="5438"/>
          <a:stretch/>
        </p:blipFill>
        <p:spPr>
          <a:xfrm>
            <a:off x="4014216" y="1470463"/>
            <a:ext cx="7891272" cy="4544334"/>
          </a:xfrm>
          <a:prstGeom prst="rect">
            <a:avLst/>
          </a:prstGeom>
        </p:spPr>
      </p:pic>
      <p:pic>
        <p:nvPicPr>
          <p:cNvPr id="13" name="Immagine 12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BC44267B-75FD-45BA-8B9E-9902545FBC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5" t="3446" r="8575" b="5904"/>
          <a:stretch/>
        </p:blipFill>
        <p:spPr>
          <a:xfrm>
            <a:off x="4023360" y="1470462"/>
            <a:ext cx="7891272" cy="474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659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1EBBF-4563-832C-1709-C871168DDE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C54B87-CA26-F513-898C-5D0635B62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Envelope analysis: time threshold definition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F60ABEE-6F9F-1E11-3222-4BD3ED7F7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8807B5EC-AE6C-041F-0F70-76864BC10FF7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70DF70C3-1660-C07D-3225-C444B7EE3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52" y="1470463"/>
            <a:ext cx="4538472" cy="4747457"/>
          </a:xfrm>
          <a:ln w="19050"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200" dirty="0"/>
              <a:t>Finally, time threshold can be computed easily: </a:t>
            </a:r>
          </a:p>
          <a:p>
            <a:r>
              <a:rPr lang="en-GB" sz="1200" dirty="0"/>
              <a:t>First point of each positive run </a:t>
            </a:r>
            <a:r>
              <a:rPr lang="en-GB" sz="1200" b="1" dirty="0">
                <a:solidFill>
                  <a:schemeClr val="accent6"/>
                </a:solidFill>
              </a:rPr>
              <a:t>begins</a:t>
            </a:r>
            <a:r>
              <a:rPr lang="en-GB" sz="1200" dirty="0"/>
              <a:t> an active portion</a:t>
            </a:r>
          </a:p>
          <a:p>
            <a:r>
              <a:rPr lang="en-GB" sz="1200" dirty="0"/>
              <a:t>Last point of each negative run </a:t>
            </a:r>
            <a:r>
              <a:rPr lang="en-GB" sz="1200" b="1" dirty="0">
                <a:solidFill>
                  <a:srgbClr val="C00000"/>
                </a:solidFill>
              </a:rPr>
              <a:t>ends</a:t>
            </a:r>
            <a:r>
              <a:rPr lang="en-GB" sz="1200" dirty="0"/>
              <a:t> the active portion</a:t>
            </a:r>
          </a:p>
        </p:txBody>
      </p:sp>
      <p:pic>
        <p:nvPicPr>
          <p:cNvPr id="7" name="Immagine 6" descr="Immagine che contiene testo, diagramma, linea, Parallelo&#10;&#10;Descrizione generata automaticamente">
            <a:extLst>
              <a:ext uri="{FF2B5EF4-FFF2-40B4-BE49-F238E27FC236}">
                <a16:creationId xmlns:a16="http://schemas.microsoft.com/office/drawing/2014/main" id="{0B7504C1-8A72-B86B-1927-B32ACAEE2E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t="762" r="8276" b="5439"/>
          <a:stretch/>
        </p:blipFill>
        <p:spPr>
          <a:xfrm>
            <a:off x="4526280" y="1572800"/>
            <a:ext cx="7293864" cy="422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22184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4917</TotalTime>
  <Words>1584</Words>
  <Application>Microsoft Office PowerPoint</Application>
  <PresentationFormat>Widescreen</PresentationFormat>
  <Paragraphs>283</Paragraphs>
  <Slides>24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29" baseType="lpstr">
      <vt:lpstr>Aptos</vt:lpstr>
      <vt:lpstr>Arial</vt:lpstr>
      <vt:lpstr>Calibri</vt:lpstr>
      <vt:lpstr>Cambria Math</vt:lpstr>
      <vt:lpstr>1_Tema di Office</vt:lpstr>
      <vt:lpstr>Presentazione standard di PowerPoint</vt:lpstr>
      <vt:lpstr>Outline </vt:lpstr>
      <vt:lpstr>Outline </vt:lpstr>
      <vt:lpstr>Aim of envelope analysis</vt:lpstr>
      <vt:lpstr>Outline </vt:lpstr>
      <vt:lpstr>Envelope analysis: derivative computation</vt:lpstr>
      <vt:lpstr>Envelope analysis: derivative thresholding</vt:lpstr>
      <vt:lpstr>Envelope analysis: false peak detection</vt:lpstr>
      <vt:lpstr>Envelope analysis: time threshold definition</vt:lpstr>
      <vt:lpstr>Outline </vt:lpstr>
      <vt:lpstr>MAP A: positive result</vt:lpstr>
      <vt:lpstr>MAP B: positive result</vt:lpstr>
      <vt:lpstr>MAP C: positive result</vt:lpstr>
      <vt:lpstr>MAP A: misleading result</vt:lpstr>
      <vt:lpstr>MAP B: negative result</vt:lpstr>
      <vt:lpstr>MAP C: misleading result</vt:lpstr>
      <vt:lpstr>Outline </vt:lpstr>
      <vt:lpstr>Envelope peak 1 (highest) position and value</vt:lpstr>
      <vt:lpstr>Envelope peak 2 (second highest) position and value</vt:lpstr>
      <vt:lpstr>Envelope peak 3 (third highest) position and value</vt:lpstr>
      <vt:lpstr>Atrial-to-ventricular envelope peaks ratio</vt:lpstr>
      <vt:lpstr>Active phase duration and silent phase duration</vt:lpstr>
      <vt:lpstr>Outline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95</cp:revision>
  <dcterms:created xsi:type="dcterms:W3CDTF">2024-05-22T12:11:36Z</dcterms:created>
  <dcterms:modified xsi:type="dcterms:W3CDTF">2024-11-19T14:30:56Z</dcterms:modified>
</cp:coreProperties>
</file>