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1" r:id="rId11"/>
    <p:sldId id="635" r:id="rId12"/>
    <p:sldId id="642" r:id="rId13"/>
    <p:sldId id="636" r:id="rId14"/>
    <p:sldId id="637" r:id="rId15"/>
    <p:sldId id="643" r:id="rId16"/>
    <p:sldId id="638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23/10/2024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before t=0.35s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t=0.5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0.35&lt;t&lt;0.5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Into each segment find, if there is, the main peak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Usage of </a:t>
            </a:r>
            <a:r>
              <a:rPr lang="en-US" sz="1400" i="1" dirty="0" err="1">
                <a:solidFill>
                  <a:srgbClr val="0070C0"/>
                </a:solidFill>
              </a:rPr>
              <a:t>find_peaks</a:t>
            </a:r>
            <a:r>
              <a:rPr lang="en-US" sz="1400" i="1" dirty="0">
                <a:solidFill>
                  <a:srgbClr val="0070C0"/>
                </a:solidFill>
              </a:rPr>
              <a:t> </a:t>
            </a:r>
            <a:r>
              <a:rPr lang="en-US" sz="1400" dirty="0"/>
              <a:t>(python) with </a:t>
            </a:r>
            <a:r>
              <a:rPr lang="en-US" sz="1400" i="1" dirty="0"/>
              <a:t>prominence</a:t>
            </a:r>
            <a:r>
              <a:rPr lang="en-US" sz="1400" dirty="0"/>
              <a:t> set as a multiple of the SD of the segment, by trial and errors fixed at 6 times SD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1320909" y="4500439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825F59FB-A1A7-A26F-B08F-0467319CB1D3}"/>
              </a:ext>
            </a:extLst>
          </p:cNvPr>
          <p:cNvSpPr/>
          <p:nvPr/>
        </p:nvSpPr>
        <p:spPr>
          <a:xfrm>
            <a:off x="3625596" y="4334255"/>
            <a:ext cx="1591056" cy="91758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atrial peak higher than ventricular one?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750677" y="5819067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4055364" y="5816149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5912395" y="4669538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2116437" y="5085655"/>
            <a:ext cx="0" cy="7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911965" y="4793047"/>
            <a:ext cx="7136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216652" y="4793047"/>
            <a:ext cx="6957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421124" y="5251840"/>
            <a:ext cx="0" cy="56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3011424" y="447768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5316112" y="447768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421124" y="5381564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2116436" y="5381564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7490461" y="4333180"/>
            <a:ext cx="3863339" cy="16064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600" dirty="0"/>
              <a:t>NB: in this way MAP_B, </a:t>
            </a:r>
            <a:r>
              <a:rPr lang="en-GB" sz="1600" b="1" dirty="0"/>
              <a:t>effective</a:t>
            </a:r>
            <a:r>
              <a:rPr lang="en-GB" sz="1600" dirty="0"/>
              <a:t>, is chosen only if both the two antecedent conditions are satisfied, so is </a:t>
            </a:r>
            <a:r>
              <a:rPr lang="en-GB" sz="1600" b="1" dirty="0"/>
              <a:t>harder</a:t>
            </a:r>
            <a:r>
              <a:rPr lang="en-GB" sz="1600" dirty="0"/>
              <a:t> to </a:t>
            </a:r>
            <a:r>
              <a:rPr lang="en-GB" sz="1600" b="1" dirty="0"/>
              <a:t>be</a:t>
            </a:r>
            <a:r>
              <a:rPr lang="en-GB" sz="1600" dirty="0"/>
              <a:t> </a:t>
            </a:r>
            <a:r>
              <a:rPr lang="en-GB" sz="1600" b="1" dirty="0"/>
              <a:t>chosen</a:t>
            </a:r>
            <a:r>
              <a:rPr lang="en-GB" sz="1600" dirty="0"/>
              <a:t>, leading to a more </a:t>
            </a:r>
            <a:r>
              <a:rPr lang="en-GB" sz="1600" b="1" dirty="0"/>
              <a:t>“conservative”</a:t>
            </a:r>
            <a:r>
              <a:rPr lang="en-GB" sz="1600" dirty="0"/>
              <a:t> </a:t>
            </a:r>
            <a:r>
              <a:rPr lang="en-GB" sz="1600" b="1" dirty="0"/>
              <a:t>algorithm</a:t>
            </a:r>
            <a:r>
              <a:rPr lang="en-GB" sz="1600" dirty="0"/>
              <a:t>, as is should be the surgeon </a:t>
            </a:r>
          </a:p>
        </p:txBody>
      </p: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28" name="Immagine 27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D6CE5B4B-3B6A-3D09-7AC4-75D540F8A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48" y="2259330"/>
            <a:ext cx="5486682" cy="3657788"/>
          </a:xfrm>
          <a:prstGeom prst="rect">
            <a:avLst/>
          </a:prstGeom>
        </p:spPr>
      </p:pic>
      <p:pic>
        <p:nvPicPr>
          <p:cNvPr id="31" name="Immagine 30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D8DBD714-3C9F-8801-5C59-D6C9EF0726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844" y="2259330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048827"/>
              </p:ext>
            </p:extLst>
          </p:nvPr>
        </p:nvGraphicFramePr>
        <p:xfrm>
          <a:off x="1159866" y="2043323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122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1038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1038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1038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0274083" cy="291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general:</a:t>
            </a:r>
          </a:p>
          <a:p>
            <a:r>
              <a:rPr lang="en-US" sz="1600" b="1" dirty="0"/>
              <a:t>Map A is classified fairly well, </a:t>
            </a:r>
            <a:r>
              <a:rPr lang="en-US" sz="1600" dirty="0"/>
              <a:t>with an </a:t>
            </a:r>
            <a:r>
              <a:rPr lang="en-US" sz="1600" b="1" dirty="0"/>
              <a:t>f1-score</a:t>
            </a:r>
            <a:r>
              <a:rPr lang="en-US" sz="1600" dirty="0"/>
              <a:t> of </a:t>
            </a:r>
            <a:r>
              <a:rPr lang="en-US" sz="1600" b="1" dirty="0"/>
              <a:t>0.64</a:t>
            </a:r>
            <a:r>
              <a:rPr lang="en-US" sz="1600" dirty="0"/>
              <a:t>, indicating </a:t>
            </a:r>
            <a:r>
              <a:rPr lang="en-US" sz="1600" b="1" dirty="0"/>
              <a:t>sufficient</a:t>
            </a:r>
            <a:r>
              <a:rPr lang="en-US" sz="1600" dirty="0"/>
              <a:t> performance</a:t>
            </a:r>
          </a:p>
          <a:p>
            <a:r>
              <a:rPr lang="en-US" sz="1600" b="1" dirty="0"/>
              <a:t>Map B and C are  bad classified</a:t>
            </a:r>
            <a:r>
              <a:rPr lang="en-US" sz="1600" dirty="0"/>
              <a:t>, with a very </a:t>
            </a:r>
            <a:r>
              <a:rPr lang="en-US" sz="1600" b="1" dirty="0"/>
              <a:t>low f1-score. </a:t>
            </a:r>
            <a:r>
              <a:rPr lang="en-US" sz="1600" dirty="0"/>
              <a:t>This leads to the conclusion that the </a:t>
            </a:r>
            <a:r>
              <a:rPr lang="en-US" sz="1600" b="1" dirty="0"/>
              <a:t>heuristic classifier does not correctly classify these classes, with a high rate of positive samples misclassified or with high rate of false positive.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Moreover, </a:t>
            </a:r>
            <a:r>
              <a:rPr lang="en-US" sz="1600" b="1" dirty="0"/>
              <a:t>filtered</a:t>
            </a:r>
            <a:r>
              <a:rPr lang="en-US" sz="1600" dirty="0"/>
              <a:t> </a:t>
            </a:r>
            <a:r>
              <a:rPr lang="en-US" sz="1600" b="1" dirty="0"/>
              <a:t>data</a:t>
            </a: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</a:t>
            </a:r>
            <a:r>
              <a:rPr lang="en-US" sz="1600" b="1" dirty="0"/>
              <a:t>difference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b="1" dirty="0"/>
              <a:t>filtered</a:t>
            </a:r>
            <a:r>
              <a:rPr lang="en-US" sz="1600" dirty="0"/>
              <a:t> ones in terms of </a:t>
            </a:r>
            <a:r>
              <a:rPr lang="en-US" sz="1600" b="1" dirty="0"/>
              <a:t>performances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dirty="0"/>
              <a:t>Which model could act as baseline for building and comparing any other one?</a:t>
            </a:r>
          </a:p>
          <a:p>
            <a:r>
              <a:rPr lang="en-US" sz="18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heuristic one based on the expectations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a logical set of rules to classify roving signals exploiting the expectations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BE7FE77E-22D9-4FA0-46DF-682EC71D4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5292" r="8199" b="7483"/>
          <a:stretch/>
        </p:blipFill>
        <p:spPr>
          <a:xfrm>
            <a:off x="4354308" y="1630404"/>
            <a:ext cx="7633476" cy="4158015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988552" y="1746504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766</Words>
  <Application>Microsoft Office PowerPoint</Application>
  <PresentationFormat>Widescreen</PresentationFormat>
  <Paragraphs>199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Cambria Math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Outline </vt:lpstr>
      <vt:lpstr>Heuristic classifier: pseudo code</vt:lpstr>
      <vt:lpstr>Outline </vt:lpstr>
      <vt:lpstr>Heuristic classifier: results</vt:lpstr>
      <vt:lpstr>Heuristic classifier: results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86</cp:revision>
  <dcterms:created xsi:type="dcterms:W3CDTF">2024-05-22T12:11:36Z</dcterms:created>
  <dcterms:modified xsi:type="dcterms:W3CDTF">2024-10-23T22:01:50Z</dcterms:modified>
</cp:coreProperties>
</file>