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573" r:id="rId2"/>
    <p:sldId id="717" r:id="rId3"/>
    <p:sldId id="726" r:id="rId4"/>
    <p:sldId id="632" r:id="rId5"/>
    <p:sldId id="645" r:id="rId6"/>
    <p:sldId id="646" r:id="rId7"/>
    <p:sldId id="647" r:id="rId8"/>
    <p:sldId id="665" r:id="rId9"/>
    <p:sldId id="727" r:id="rId10"/>
    <p:sldId id="652" r:id="rId11"/>
    <p:sldId id="653" r:id="rId12"/>
    <p:sldId id="666" r:id="rId13"/>
    <p:sldId id="668" r:id="rId14"/>
    <p:sldId id="656" r:id="rId15"/>
    <p:sldId id="669" r:id="rId16"/>
    <p:sldId id="728" r:id="rId17"/>
    <p:sldId id="718" r:id="rId18"/>
    <p:sldId id="719" r:id="rId19"/>
    <p:sldId id="729" r:id="rId20"/>
    <p:sldId id="720" r:id="rId21"/>
    <p:sldId id="721" r:id="rId22"/>
    <p:sldId id="722" r:id="rId23"/>
    <p:sldId id="723" r:id="rId24"/>
    <p:sldId id="724" r:id="rId25"/>
    <p:sldId id="730" r:id="rId26"/>
    <p:sldId id="725" r:id="rId27"/>
    <p:sldId id="731" r:id="rId28"/>
    <p:sldId id="638" r:id="rId29"/>
    <p:sldId id="677" r:id="rId30"/>
    <p:sldId id="67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02/12/2024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BCE6-CD11-1C68-D2B0-BBE87CE881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FC26E5-01FF-29DC-F2CF-444E7AECAC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A73AAF-C3B5-F0EB-4E6E-F878E9CD223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041A3D1-917C-5095-268B-10E82EC075B7}"/>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71474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691E-B4F7-FA71-6BD8-330880334A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F23462-D200-AE69-CEE6-3EC7081E48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BBCE67-F385-1BEE-7D8D-8528AFA6210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13FD29F-75F1-91EC-04E9-7D386A4A315F}"/>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7417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6B2E-A776-868E-82E5-F801A93F92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1CE43A-EF8A-5DDC-8C88-79E6228930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76448C-E44E-0F56-022E-2F2087FA99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6611429-D0CE-4BEA-221A-15B5AA9C6951}"/>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409074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028B-8B65-AA07-A4A9-E5D5EC777A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07D2AD-4203-5598-C6B4-FC65C6A2B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E5F60D-CF06-DC0C-1D18-F09610B7DFE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634DF5D-BCB1-B70E-A3A7-7CB5FD0DA9F2}"/>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244453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7C83-3E1D-ECBB-CD9C-12D9755F895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5029D3-A369-0B5E-D450-0168EA063EF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C778C9E-D5F2-E762-E6A7-AC75BFF5D2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A4833AE-F27E-C5AB-39A7-09FFD315A65F}"/>
              </a:ext>
            </a:extLst>
          </p:cNvPr>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0359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90C0D-35C8-66A8-4F53-67881F9CCB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FC6728-42BB-0034-D8C0-7B945B8AD0E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E8E0683-3C75-27DD-DE50-4FADE035AA7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370C09-02AC-3202-F8D9-947C0CECF9F1}"/>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244472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7B9F-2FF9-D628-230C-D29255679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B33B02C-B8E9-76CF-14DA-BEE87522B76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7439C53-A1C3-E1EB-4DEB-C875E139F3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51C029D-AAF9-B293-5ED6-1F02E86E930D}"/>
              </a:ext>
            </a:extLst>
          </p:cNvPr>
          <p:cNvSpPr>
            <a:spLocks noGrp="1"/>
          </p:cNvSpPr>
          <p:nvPr>
            <p:ph type="sldNum" sz="quarter" idx="5"/>
          </p:nvPr>
        </p:nvSpPr>
        <p:spPr/>
        <p:txBody>
          <a:bodyPr/>
          <a:lstStyle/>
          <a:p>
            <a:fld id="{802E5CB9-2BE2-4860-85EE-BBFABBF2603A}" type="slidenum">
              <a:rPr lang="en-US" smtClean="0"/>
              <a:t>18</a:t>
            </a:fld>
            <a:endParaRPr lang="en-US" dirty="0"/>
          </a:p>
        </p:txBody>
      </p:sp>
    </p:spTree>
    <p:extLst>
      <p:ext uri="{BB962C8B-B14F-4D97-AF65-F5344CB8AC3E}">
        <p14:creationId xmlns:p14="http://schemas.microsoft.com/office/powerpoint/2010/main" val="267487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DE68C-C9AA-B0E4-15D1-EC3E785EE0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A75308-C5D8-38CA-19D5-4270173CDE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45E2AED-D9D1-9610-9C86-3F1F75927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CB8C3EF-F412-2A5E-DEE8-0B6DD0747547}"/>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87359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E774-091F-E830-2C8F-73B96D397E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58FF49-975F-2D5E-C443-291FF44392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163ADA-688D-4D43-E000-CDDC6ACEE44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D87655-653D-4E39-1073-F1C66B9164AD}"/>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24305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B536-63DA-6806-72D0-D0DC75F3B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6063D7-A57B-E994-E890-0A910AE3A6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904813-C8F5-F49C-EA17-306D10B4EBB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3764218-EF96-4A65-63C6-0F5E61F44B3A}"/>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52256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59CC-3A7D-7A69-BD75-B979B0CF8F2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195F94A-2EB2-9C8D-8E65-EA2E49A7FE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DBCB994-CEA9-EEBB-26B8-DB0C33E3B7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A54CCE0-397E-57CC-AC9D-7474B5D3F3EB}"/>
              </a:ext>
            </a:extLst>
          </p:cNvPr>
          <p:cNvSpPr>
            <a:spLocks noGrp="1"/>
          </p:cNvSpPr>
          <p:nvPr>
            <p:ph type="sldNum" sz="quarter" idx="5"/>
          </p:nvPr>
        </p:nvSpPr>
        <p:spPr/>
        <p:txBody>
          <a:bodyPr/>
          <a:lstStyle/>
          <a:p>
            <a:fld id="{802E5CB9-2BE2-4860-85EE-BBFABBF2603A}" type="slidenum">
              <a:rPr lang="en-US" smtClean="0"/>
              <a:t>21</a:t>
            </a:fld>
            <a:endParaRPr lang="en-US" dirty="0"/>
          </a:p>
        </p:txBody>
      </p:sp>
    </p:spTree>
    <p:extLst>
      <p:ext uri="{BB962C8B-B14F-4D97-AF65-F5344CB8AC3E}">
        <p14:creationId xmlns:p14="http://schemas.microsoft.com/office/powerpoint/2010/main" val="255609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9CE19-547C-A796-5BC1-47E842E9878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151149-FD39-68EA-A9F4-A295D18C5F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357AEF-A25D-C747-2FBA-348FBEECA6D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15549AD-33D3-890F-561F-1296905D2A9B}"/>
              </a:ext>
            </a:extLst>
          </p:cNvPr>
          <p:cNvSpPr>
            <a:spLocks noGrp="1"/>
          </p:cNvSpPr>
          <p:nvPr>
            <p:ph type="sldNum" sz="quarter" idx="5"/>
          </p:nvPr>
        </p:nvSpPr>
        <p:spPr/>
        <p:txBody>
          <a:bodyPr/>
          <a:lstStyle/>
          <a:p>
            <a:fld id="{802E5CB9-2BE2-4860-85EE-BBFABBF2603A}" type="slidenum">
              <a:rPr lang="en-US" smtClean="0"/>
              <a:t>22</a:t>
            </a:fld>
            <a:endParaRPr lang="en-US" dirty="0"/>
          </a:p>
        </p:txBody>
      </p:sp>
    </p:spTree>
    <p:extLst>
      <p:ext uri="{BB962C8B-B14F-4D97-AF65-F5344CB8AC3E}">
        <p14:creationId xmlns:p14="http://schemas.microsoft.com/office/powerpoint/2010/main" val="2320714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23</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DB9F-4542-2A37-E216-6BBE197056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C125C0-03AB-6715-AE68-D940A33A62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61129-92CF-FBB1-3159-701574F1DBF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1D5C91C-5CFE-470C-44E1-BDBD57798EEF}"/>
              </a:ext>
            </a:extLst>
          </p:cNvPr>
          <p:cNvSpPr>
            <a:spLocks noGrp="1"/>
          </p:cNvSpPr>
          <p:nvPr>
            <p:ph type="sldNum" sz="quarter" idx="5"/>
          </p:nvPr>
        </p:nvSpPr>
        <p:spPr/>
        <p:txBody>
          <a:bodyPr/>
          <a:lstStyle/>
          <a:p>
            <a:fld id="{802E5CB9-2BE2-4860-85EE-BBFABBF2603A}" type="slidenum">
              <a:rPr lang="en-US" smtClean="0"/>
              <a:t>24</a:t>
            </a:fld>
            <a:endParaRPr lang="en-US" dirty="0"/>
          </a:p>
        </p:txBody>
      </p:sp>
    </p:spTree>
    <p:extLst>
      <p:ext uri="{BB962C8B-B14F-4D97-AF65-F5344CB8AC3E}">
        <p14:creationId xmlns:p14="http://schemas.microsoft.com/office/powerpoint/2010/main" val="1203441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DBC64-2F85-5B77-A6AA-401D31C1DD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BE7B11-48A3-B1AA-65EB-60C86CF659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AC887E-15AB-30DE-F40B-2985AEE32D8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C31449-5279-8C6D-1566-F741108F0B7D}"/>
              </a:ext>
            </a:extLst>
          </p:cNvPr>
          <p:cNvSpPr>
            <a:spLocks noGrp="1"/>
          </p:cNvSpPr>
          <p:nvPr>
            <p:ph type="sldNum" sz="quarter" idx="5"/>
          </p:nvPr>
        </p:nvSpPr>
        <p:spPr/>
        <p:txBody>
          <a:bodyPr/>
          <a:lstStyle/>
          <a:p>
            <a:fld id="{802E5CB9-2BE2-4860-85EE-BBFABBF2603A}" type="slidenum">
              <a:rPr lang="en-US" smtClean="0"/>
              <a:t>25</a:t>
            </a:fld>
            <a:endParaRPr lang="en-US" dirty="0"/>
          </a:p>
        </p:txBody>
      </p:sp>
    </p:spTree>
    <p:extLst>
      <p:ext uri="{BB962C8B-B14F-4D97-AF65-F5344CB8AC3E}">
        <p14:creationId xmlns:p14="http://schemas.microsoft.com/office/powerpoint/2010/main" val="290810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26</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6AD6-4316-0C7E-1F74-8F855362C4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49573B-0AC7-5B7B-6F41-3B37605982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CC09C-6DC3-DAEC-5EAF-B887E371BF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3C521BA-128D-2193-04D4-6B3E579ECF5E}"/>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412058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F38DD-55C1-0EC8-5CFD-ACEF76716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EB21FD-9643-2EC5-5C96-D073197B6D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66573E-90DC-C4C5-4C86-CC94D87789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20091B0-AA0D-E47F-AC4D-DBEA698EC59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5336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39AD-A6AC-7E81-5B38-EF539E2776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4F02D1-3BC2-F7AE-F522-2CA560237F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1CFA15-1FD3-7090-C9AF-7B0CCA9D012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1F9C51D-7AED-C4A1-98A3-4FF197B02CC3}"/>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18977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4BF-E728-3C22-09E2-C45E56A83F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F6B415-8365-A50D-AF53-26272FE239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3911CF-5457-2EE4-D7B4-EF26CA733F2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5E41EC-EDD9-AE50-6D3E-D16FE1094330}"/>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35294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19CB5-783E-B15E-3B2F-CC6361763C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78999F-742F-5C24-D4B4-81E3E6CF3A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FC7C2E-7FC9-88E3-DB1E-F83903C8D1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4D2725C-EE59-65ED-125D-E9620660CB57}"/>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26899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3460-B79E-49D4-3BBE-39A82D53A3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EBADCA-0CB1-DB7F-0537-254A1DC0148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AEF391-4A75-076E-37CA-3C57C9A246E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2B7CFB-76F4-368E-0B82-53101D76775E}"/>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90236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2250386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12/2/2024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12/2/2024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12/2/2024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12/2/2024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12/2/2024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12/2/2024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12/2/2024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12/2/2024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12/2/2024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12/2/2024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12/2/2024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Envelope, Template matching and STFT features: recap</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Envelope peak 1 (highest) position and value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A8F19773-8CD1-E1C4-1E2B-2A12440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3B3C8D7-9D6F-A8EF-355B-6C06D2D0C174}"/>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99768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AC92-716C-40B1-A533-C81C329E8B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9A996A-3A6A-28DD-88FA-E6CCE88774BA}"/>
              </a:ext>
            </a:extLst>
          </p:cNvPr>
          <p:cNvSpPr>
            <a:spLocks noGrp="1"/>
          </p:cNvSpPr>
          <p:nvPr>
            <p:ph type="title"/>
          </p:nvPr>
        </p:nvSpPr>
        <p:spPr>
          <a:xfrm>
            <a:off x="838200" y="209292"/>
            <a:ext cx="9905460" cy="971551"/>
          </a:xfrm>
        </p:spPr>
        <p:txBody>
          <a:bodyPr>
            <a:normAutofit/>
          </a:bodyPr>
          <a:lstStyle/>
          <a:p>
            <a:r>
              <a:rPr lang="en-US" sz="3600" dirty="0"/>
              <a:t>Envelope peak 3 (third highest) position and value</a:t>
            </a:r>
          </a:p>
        </p:txBody>
      </p:sp>
      <p:sp>
        <p:nvSpPr>
          <p:cNvPr id="4" name="Segnaposto numero diapositiva 3">
            <a:extLst>
              <a:ext uri="{FF2B5EF4-FFF2-40B4-BE49-F238E27FC236}">
                <a16:creationId xmlns:a16="http://schemas.microsoft.com/office/drawing/2014/main" id="{8ADE2728-14AA-5524-C32D-F5B435152292}"/>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CEAF1126-8E74-8281-5D5B-D126397FAA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7044E0E3-DBC4-F24A-0FE7-5138A6392E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AB3DFCD1-2CD0-5BE4-CF11-F008343ED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31E5F181-17A5-5F9E-5654-945DCF58933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71113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99F0-4142-9179-CCC4-A6C39CCA5E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0F7807-6EA1-A1CE-6779-17A29808B27C}"/>
              </a:ext>
            </a:extLst>
          </p:cNvPr>
          <p:cNvSpPr>
            <a:spLocks noGrp="1"/>
          </p:cNvSpPr>
          <p:nvPr>
            <p:ph type="title"/>
          </p:nvPr>
        </p:nvSpPr>
        <p:spPr>
          <a:xfrm>
            <a:off x="838200" y="209292"/>
            <a:ext cx="9905460" cy="971551"/>
          </a:xfrm>
        </p:spPr>
        <p:txBody>
          <a:bodyPr>
            <a:normAutofit fontScale="90000"/>
          </a:bodyPr>
          <a:lstStyle/>
          <a:p>
            <a:r>
              <a:rPr lang="en-US" sz="3600" dirty="0"/>
              <a:t>Signals absolute peak 1 (highest) position and value</a:t>
            </a:r>
          </a:p>
        </p:txBody>
      </p:sp>
      <p:sp>
        <p:nvSpPr>
          <p:cNvPr id="4" name="Segnaposto numero diapositiva 3">
            <a:extLst>
              <a:ext uri="{FF2B5EF4-FFF2-40B4-BE49-F238E27FC236}">
                <a16:creationId xmlns:a16="http://schemas.microsoft.com/office/drawing/2014/main" id="{F27D396C-7BFB-BE7A-7408-7A69AE9DA91A}"/>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EB59E14C-0AA4-B233-7EA9-0B4EF9F082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7F30A83-4E1E-9304-AE04-8C52FD5B4E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8DA2A39-9218-80BC-AC1E-DFF83223B5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53CB16B-FD6E-6339-F531-6DA26A7E76F9}"/>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25384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D67D-B02C-B7A2-E9F7-F46214ED0D8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4E944E-C4D6-F807-30E2-91A5AC9C3BD3}"/>
              </a:ext>
            </a:extLst>
          </p:cNvPr>
          <p:cNvSpPr>
            <a:spLocks noGrp="1"/>
          </p:cNvSpPr>
          <p:nvPr>
            <p:ph type="title"/>
          </p:nvPr>
        </p:nvSpPr>
        <p:spPr>
          <a:xfrm>
            <a:off x="838200" y="209292"/>
            <a:ext cx="9905460" cy="971551"/>
          </a:xfrm>
        </p:spPr>
        <p:txBody>
          <a:bodyPr>
            <a:normAutofit fontScale="90000"/>
          </a:bodyPr>
          <a:lstStyle/>
          <a:p>
            <a:r>
              <a:rPr lang="en-US" sz="3600" dirty="0"/>
              <a:t>Signal absolute peak 3 (third highest) position and value</a:t>
            </a:r>
          </a:p>
        </p:txBody>
      </p:sp>
      <p:sp>
        <p:nvSpPr>
          <p:cNvPr id="4" name="Segnaposto numero diapositiva 3">
            <a:extLst>
              <a:ext uri="{FF2B5EF4-FFF2-40B4-BE49-F238E27FC236}">
                <a16:creationId xmlns:a16="http://schemas.microsoft.com/office/drawing/2014/main" id="{5E8CBEAE-193F-2C86-1CD5-82F165BDBBE8}"/>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169C84C6-63D8-F390-954A-EB6F7A88A9F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0796B358-711F-88E7-3355-87158EBDD9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49182FE3-FDC4-0741-06BE-D3E044B5F4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51704A11-6E7D-0CA8-820D-1E7FB94209B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77503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6795D-B100-C9FC-039E-E525C7F3BA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FF99B5-EB51-CAB4-A96A-A4781A10FCA6}"/>
              </a:ext>
            </a:extLst>
          </p:cNvPr>
          <p:cNvSpPr>
            <a:spLocks noGrp="1"/>
          </p:cNvSpPr>
          <p:nvPr>
            <p:ph type="title"/>
          </p:nvPr>
        </p:nvSpPr>
        <p:spPr>
          <a:xfrm>
            <a:off x="838200" y="209292"/>
            <a:ext cx="9905460" cy="971551"/>
          </a:xfrm>
        </p:spPr>
        <p:txBody>
          <a:bodyPr>
            <a:normAutofit/>
          </a:bodyPr>
          <a:lstStyle/>
          <a:p>
            <a:r>
              <a:rPr lang="en-US" sz="3600" dirty="0"/>
              <a:t>Atrial-to-ventricular envelope peaks ratio</a:t>
            </a:r>
          </a:p>
        </p:txBody>
      </p:sp>
      <p:sp>
        <p:nvSpPr>
          <p:cNvPr id="4" name="Segnaposto numero diapositiva 3">
            <a:extLst>
              <a:ext uri="{FF2B5EF4-FFF2-40B4-BE49-F238E27FC236}">
                <a16:creationId xmlns:a16="http://schemas.microsoft.com/office/drawing/2014/main" id="{317F5A57-2537-AE14-E2DF-7FF760E3C7B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F85B6080-DA1A-76A1-C5C8-BFD77B745B6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82713CB-2C95-19AE-0311-6DA8A4CB2A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EEB9E917-0BEF-A9A9-1F3C-E0622A50B440}"/>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descr="Immagine che contiene testo, diagramma, schermata, Parallelo&#10;&#10;Descrizione generata automaticamente">
            <a:extLst>
              <a:ext uri="{FF2B5EF4-FFF2-40B4-BE49-F238E27FC236}">
                <a16:creationId xmlns:a16="http://schemas.microsoft.com/office/drawing/2014/main" id="{D0B2E332-A2DA-D088-8FE2-DCA9C04A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479FEA63-C75C-E038-C322-ED3D07A07018}"/>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18948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F0E9-7326-8E34-B7A4-50BE8C99F4F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D9902B-73CE-3B9C-B8FF-EE7BE025A31E}"/>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5AA606BF-F24E-2897-B265-E2436781DA6E}"/>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6FB6DE13-5493-9C94-19BE-D181B662775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911FE87-315C-EEF4-E378-2301DD9D0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66A7D028-37B4-FF66-BB75-B7EB6D942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A8714713-93B6-AA11-29CA-D7E5F756E35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6192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5DA-4BBF-03AD-481C-04719B7CF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2D62ED-BE8C-CDB9-6BDA-30DA3F6DE6B8}"/>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2F84805-2A5C-21A3-52B4-BAB0E8537200}"/>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366C6F80-FF60-EB3F-8DA9-2C91B8E499FB}"/>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352220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a:t>
                </a:r>
              </a:p>
              <a:p>
                <a:r>
                  <a:rPr lang="en-GB" sz="1100" dirty="0"/>
                  <a:t>both </a:t>
                </a:r>
                <a:r>
                  <a:rPr lang="en-GB" sz="1100" b="1" dirty="0"/>
                  <a:t>roving trace and template have been normalised </a:t>
                </a:r>
                <a:r>
                  <a:rPr lang="en-GB" sz="1100" dirty="0"/>
                  <a:t>to exclude the amplitude contribution to the cross-correlation signal. </a:t>
                </a:r>
              </a:p>
              <a:p>
                <a:r>
                  <a:rPr lang="en-GB" sz="1100" dirty="0"/>
                  <a:t>Before TM application, </a:t>
                </a:r>
                <a:r>
                  <a:rPr lang="en-GB" sz="1100" b="1" dirty="0"/>
                  <a:t>roving trace has been smoothed </a:t>
                </a:r>
                <a:r>
                  <a:rPr lang="en-GB" sz="1100" dirty="0"/>
                  <a:t>with a moving average on 50 points to reduce noise contribution.</a:t>
                </a:r>
              </a:p>
              <a:p>
                <a:r>
                  <a:rPr lang="en-GB" sz="1100" dirty="0"/>
                  <a:t>Even the </a:t>
                </a:r>
                <a:r>
                  <a:rPr lang="en-GB" sz="1100" b="1" dirty="0"/>
                  <a:t>cross-correlated signal has been smoothed </a:t>
                </a:r>
                <a:r>
                  <a:rPr lang="en-GB" sz="1100" dirty="0"/>
                  <a:t>in the same way as the roving trace.</a:t>
                </a:r>
              </a:p>
              <a:p>
                <a:pPr marL="0" indent="0">
                  <a:buNone/>
                </a:pPr>
                <a:r>
                  <a:rPr lang="en-GB" sz="1100" dirty="0"/>
                  <a:t>Then, </a:t>
                </a:r>
                <a:r>
                  <a:rPr lang="en-GB" sz="1100" b="1" dirty="0">
                    <a:solidFill>
                      <a:srgbClr val="C00000"/>
                    </a:solidFill>
                  </a:rPr>
                  <a:t>the peak (in modulus) of cross-correlation and its location have been used as features</a:t>
                </a:r>
                <a:r>
                  <a:rPr lang="en-GB" sz="1100" dirty="0"/>
                  <a:t>.</a:t>
                </a:r>
              </a:p>
              <a:p>
                <a:pPr marL="0" indent="0">
                  <a:buNone/>
                </a:pPr>
                <a:r>
                  <a:rPr lang="en-GB" sz="1200" dirty="0"/>
                  <a:t>Moreover, from literature we know that the </a:t>
                </a:r>
                <a:r>
                  <a:rPr lang="en-GB" sz="1200" dirty="0">
                    <a:solidFill>
                      <a:schemeClr val="accent2"/>
                    </a:solidFill>
                  </a:rPr>
                  <a:t>atrial</a:t>
                </a:r>
                <a:r>
                  <a:rPr lang="en-GB" sz="1200" dirty="0"/>
                  <a:t> </a:t>
                </a:r>
                <a:r>
                  <a:rPr lang="en-GB" sz="1200" dirty="0">
                    <a:solidFill>
                      <a:schemeClr val="accent2"/>
                    </a:solidFill>
                  </a:rPr>
                  <a:t>phase</a:t>
                </a:r>
                <a:r>
                  <a:rPr lang="en-GB" sz="1200" dirty="0"/>
                  <a:t> of an </a:t>
                </a:r>
                <a:r>
                  <a:rPr lang="en-GB" sz="1200" dirty="0">
                    <a:solidFill>
                      <a:schemeClr val="accent2"/>
                    </a:solidFill>
                  </a:rPr>
                  <a:t>indifferent</a:t>
                </a:r>
                <a:r>
                  <a:rPr lang="en-GB" sz="1200" dirty="0"/>
                  <a:t> </a:t>
                </a:r>
                <a:r>
                  <a:rPr lang="en-GB" sz="1200" dirty="0">
                    <a:solidFill>
                      <a:schemeClr val="accent2"/>
                    </a:solidFill>
                  </a:rPr>
                  <a:t>signal</a:t>
                </a:r>
                <a:r>
                  <a:rPr lang="en-GB" sz="1200" dirty="0"/>
                  <a:t> should present a </a:t>
                </a:r>
                <a:r>
                  <a:rPr lang="en-GB" sz="1200" dirty="0">
                    <a:solidFill>
                      <a:schemeClr val="accent2"/>
                    </a:solidFill>
                  </a:rPr>
                  <a:t>simple</a:t>
                </a:r>
                <a:r>
                  <a:rPr lang="en-GB" sz="1200" dirty="0"/>
                  <a:t> and </a:t>
                </a:r>
                <a:r>
                  <a:rPr lang="en-GB" sz="1200" dirty="0">
                    <a:solidFill>
                      <a:schemeClr val="accent2"/>
                    </a:solidFill>
                  </a:rPr>
                  <a:t>biphasic</a:t>
                </a:r>
                <a:r>
                  <a:rPr lang="en-GB" sz="1200" dirty="0"/>
                  <a:t> shape, while into an </a:t>
                </a:r>
                <a:r>
                  <a:rPr lang="en-GB" sz="1200" dirty="0">
                    <a:solidFill>
                      <a:schemeClr val="accent6">
                        <a:lumMod val="75000"/>
                      </a:schemeClr>
                    </a:solidFill>
                  </a:rPr>
                  <a:t>effective</a:t>
                </a:r>
                <a:r>
                  <a:rPr lang="en-GB" sz="1200" dirty="0"/>
                  <a:t> </a:t>
                </a:r>
                <a:r>
                  <a:rPr lang="en-GB" sz="1200" dirty="0">
                    <a:solidFill>
                      <a:schemeClr val="accent6">
                        <a:lumMod val="75000"/>
                      </a:schemeClr>
                    </a:solidFill>
                  </a:rPr>
                  <a:t>signal</a:t>
                </a:r>
                <a:r>
                  <a:rPr lang="en-GB" sz="1200" dirty="0"/>
                  <a:t>, should </a:t>
                </a:r>
                <a:r>
                  <a:rPr lang="en-GB" sz="1200" dirty="0">
                    <a:solidFill>
                      <a:schemeClr val="accent6">
                        <a:lumMod val="75000"/>
                      </a:schemeClr>
                    </a:solidFill>
                  </a:rPr>
                  <a:t>exhibit</a:t>
                </a:r>
                <a:r>
                  <a:rPr lang="en-GB" sz="1200" dirty="0"/>
                  <a:t> a </a:t>
                </a:r>
                <a:r>
                  <a:rPr lang="en-GB" sz="1200" dirty="0">
                    <a:solidFill>
                      <a:schemeClr val="accent6">
                        <a:lumMod val="75000"/>
                      </a:schemeClr>
                    </a:solidFill>
                  </a:rPr>
                  <a:t>complex</a:t>
                </a:r>
                <a:r>
                  <a:rPr lang="en-GB" sz="1200" dirty="0"/>
                  <a:t> </a:t>
                </a:r>
                <a:r>
                  <a:rPr lang="en-GB" sz="1200" dirty="0">
                    <a:solidFill>
                      <a:schemeClr val="accent6">
                        <a:lumMod val="75000"/>
                      </a:schemeClr>
                    </a:solidFill>
                  </a:rPr>
                  <a:t>shape</a:t>
                </a:r>
                <a:r>
                  <a:rPr lang="en-GB" sz="1200" dirty="0"/>
                  <a:t>. So, </a:t>
                </a:r>
                <a:r>
                  <a:rPr lang="en-GB" sz="1200" b="1" dirty="0">
                    <a:solidFill>
                      <a:srgbClr val="C00000"/>
                    </a:solidFill>
                  </a:rPr>
                  <a:t>what</a:t>
                </a:r>
                <a:r>
                  <a:rPr lang="en-GB" sz="1200" dirty="0"/>
                  <a:t> </a:t>
                </a:r>
                <a:r>
                  <a:rPr lang="en-GB" sz="1200" b="1" dirty="0">
                    <a:solidFill>
                      <a:srgbClr val="C00000"/>
                    </a:solidFill>
                  </a:rPr>
                  <a:t>if</a:t>
                </a:r>
                <a:r>
                  <a:rPr lang="en-GB" sz="1200" dirty="0"/>
                  <a:t> the </a:t>
                </a:r>
                <a:r>
                  <a:rPr lang="en-GB" sz="1200" b="1" dirty="0">
                    <a:solidFill>
                      <a:srgbClr val="C00000"/>
                    </a:solidFill>
                  </a:rPr>
                  <a:t>cross-correlation</a:t>
                </a:r>
                <a:r>
                  <a:rPr lang="en-GB" sz="1200" dirty="0"/>
                  <a:t> signal is </a:t>
                </a:r>
                <a:r>
                  <a:rPr lang="en-GB" sz="1200" b="1" dirty="0">
                    <a:solidFill>
                      <a:srgbClr val="C00000"/>
                    </a:solidFill>
                  </a:rPr>
                  <a:t>evaluated</a:t>
                </a:r>
                <a:r>
                  <a:rPr lang="en-GB" sz="1200" dirty="0"/>
                  <a:t> </a:t>
                </a:r>
                <a:r>
                  <a:rPr lang="en-GB" sz="1200" b="1" dirty="0">
                    <a:solidFill>
                      <a:srgbClr val="C00000"/>
                    </a:solidFill>
                  </a:rPr>
                  <a:t>specifically</a:t>
                </a:r>
                <a:r>
                  <a:rPr lang="en-GB" sz="1200" dirty="0"/>
                  <a:t> </a:t>
                </a:r>
                <a:r>
                  <a:rPr lang="en-GB" sz="1200" b="1" dirty="0">
                    <a:solidFill>
                      <a:srgbClr val="C00000"/>
                    </a:solidFill>
                  </a:rPr>
                  <a:t>into</a:t>
                </a:r>
                <a:r>
                  <a:rPr lang="en-GB" sz="1200" dirty="0"/>
                  <a:t> </a:t>
                </a:r>
                <a:r>
                  <a:rPr lang="en-GB" sz="1200" b="1" dirty="0">
                    <a:solidFill>
                      <a:srgbClr val="C00000"/>
                    </a:solidFill>
                  </a:rPr>
                  <a:t>these</a:t>
                </a:r>
                <a:r>
                  <a:rPr lang="en-GB" sz="1200" dirty="0"/>
                  <a:t> </a:t>
                </a:r>
                <a:r>
                  <a:rPr lang="en-GB" sz="1200" b="1" dirty="0">
                    <a:solidFill>
                      <a:srgbClr val="C00000"/>
                    </a:solidFill>
                  </a:rPr>
                  <a:t>phases</a:t>
                </a:r>
                <a:r>
                  <a:rPr lang="en-GB" sz="1200" dirty="0"/>
                  <a:t> </a:t>
                </a:r>
                <a:r>
                  <a:rPr lang="en-GB" sz="1200" b="1" dirty="0">
                    <a:solidFill>
                      <a:srgbClr val="C00000"/>
                    </a:solidFill>
                  </a:rPr>
                  <a:t>using</a:t>
                </a:r>
                <a:r>
                  <a:rPr lang="en-GB" sz="1200" dirty="0"/>
                  <a:t> what learned from </a:t>
                </a:r>
                <a:r>
                  <a:rPr lang="en-GB" sz="1200" b="1" dirty="0">
                    <a:solidFill>
                      <a:srgbClr val="C00000"/>
                    </a:solidFill>
                  </a:rPr>
                  <a:t>envelope</a:t>
                </a:r>
                <a:r>
                  <a:rPr lang="en-GB" sz="1200" dirty="0"/>
                  <a:t> in terms of </a:t>
                </a:r>
                <a:r>
                  <a:rPr lang="en-GB" sz="1200" b="1" dirty="0">
                    <a:solidFill>
                      <a:srgbClr val="C00000"/>
                    </a:solidFill>
                  </a:rPr>
                  <a:t>active</a:t>
                </a:r>
                <a:r>
                  <a:rPr lang="en-GB" sz="1200" dirty="0"/>
                  <a:t> </a:t>
                </a:r>
                <a:r>
                  <a:rPr lang="en-GB" sz="1200" b="1" dirty="0">
                    <a:solidFill>
                      <a:srgbClr val="C00000"/>
                    </a:solidFill>
                  </a:rPr>
                  <a:t>areas</a:t>
                </a:r>
                <a:r>
                  <a:rPr lang="en-GB" sz="1200" dirty="0"/>
                  <a:t>?</a:t>
                </a:r>
                <a:endParaRPr lang="en-GB" sz="1200" b="0" dirty="0"/>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anim calcmode="lin" valueType="num">
                                      <p:cBhvr>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anim calcmode="lin" valueType="num">
                                      <p:cBhvr>
                                        <p:cTn id="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9">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anim calcmode="lin" valueType="num">
                                      <p:cBhvr>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fade">
                                      <p:cBhvr>
                                        <p:cTn id="39" dur="500"/>
                                        <p:tgtEl>
                                          <p:spTgt spid="9">
                                            <p:txEl>
                                              <p:pRg st="9" end="9"/>
                                            </p:txEl>
                                          </p:spTgt>
                                        </p:tgtEl>
                                      </p:cBhvr>
                                    </p:animEffect>
                                    <p:anim calcmode="lin" valueType="num">
                                      <p:cBhvr>
                                        <p:cTn id="40"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9">
                                            <p:txEl>
                                              <p:pRg st="9" end="9"/>
                                            </p:txEl>
                                          </p:spTgt>
                                        </p:tgtEl>
                                        <p:attrNameLst>
                                          <p:attrName>ppt_y</p:attrName>
                                        </p:attrNameLst>
                                      </p:cBhvr>
                                      <p:tavLst>
                                        <p:tav tm="0">
                                          <p:val>
                                            <p:strVal val="#ppt_y+.1"/>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16" presetClass="entr" presetSubtype="21"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fade">
                                      <p:cBhvr>
                                        <p:cTn id="53" dur="500"/>
                                        <p:tgtEl>
                                          <p:spTgt spid="9">
                                            <p:txEl>
                                              <p:pRg st="10" end="10"/>
                                            </p:txEl>
                                          </p:spTgt>
                                        </p:tgtEl>
                                      </p:cBhvr>
                                    </p:animEffect>
                                    <p:anim calcmode="lin" valueType="num">
                                      <p:cBhvr>
                                        <p:cTn id="54"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22DAB-12A5-8BBE-D3C8-D70D72840E5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71C6EE2-8901-48A0-280E-4C0AB142A223}"/>
              </a:ext>
            </a:extLst>
          </p:cNvPr>
          <p:cNvSpPr>
            <a:spLocks noGrp="1"/>
          </p:cNvSpPr>
          <p:nvPr>
            <p:ph type="title"/>
          </p:nvPr>
        </p:nvSpPr>
        <p:spPr>
          <a:xfrm>
            <a:off x="838200" y="209292"/>
            <a:ext cx="9905460" cy="971551"/>
          </a:xfrm>
        </p:spPr>
        <p:txBody>
          <a:bodyPr>
            <a:normAutofit/>
          </a:bodyPr>
          <a:lstStyle/>
          <a:p>
            <a:r>
              <a:rPr lang="en-US" sz="3600" dirty="0"/>
              <a:t>Template matching analysis into active areas</a:t>
            </a:r>
          </a:p>
        </p:txBody>
      </p:sp>
      <p:sp>
        <p:nvSpPr>
          <p:cNvPr id="4" name="Segnaposto numero diapositiva 3">
            <a:extLst>
              <a:ext uri="{FF2B5EF4-FFF2-40B4-BE49-F238E27FC236}">
                <a16:creationId xmlns:a16="http://schemas.microsoft.com/office/drawing/2014/main" id="{786B0C62-7461-2164-C85B-DAF44E091AE9}"/>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8406AD45-A062-103D-36B1-7F8BC7016AF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Segnaposto contenuto 2">
            <a:extLst>
              <a:ext uri="{FF2B5EF4-FFF2-40B4-BE49-F238E27FC236}">
                <a16:creationId xmlns:a16="http://schemas.microsoft.com/office/drawing/2014/main" id="{C2C30B28-8B47-DCB8-50D1-62E83D8488E2}"/>
              </a:ext>
            </a:extLst>
          </p:cNvPr>
          <p:cNvSpPr>
            <a:spLocks noGrp="1"/>
          </p:cNvSpPr>
          <p:nvPr>
            <p:ph idx="1"/>
          </p:nvPr>
        </p:nvSpPr>
        <p:spPr>
          <a:xfrm>
            <a:off x="483027" y="1525327"/>
            <a:ext cx="5484957" cy="4747457"/>
          </a:xfrm>
          <a:ln w="19050">
            <a:noFill/>
          </a:ln>
        </p:spPr>
        <p:txBody>
          <a:bodyPr>
            <a:noAutofit/>
          </a:bodyPr>
          <a:lstStyle/>
          <a:p>
            <a:pPr marL="0" indent="0">
              <a:buNone/>
            </a:pPr>
            <a:r>
              <a:rPr lang="en-GB" sz="1100" dirty="0"/>
              <a:t>Following what has been done into envelope analysis, TM has been done into the active areas of signal with the following pipeline:</a:t>
            </a:r>
          </a:p>
          <a:p>
            <a:pPr>
              <a:buFont typeface="+mj-lt"/>
              <a:buAutoNum type="arabicPeriod"/>
            </a:pPr>
            <a:r>
              <a:rPr lang="en-GB" sz="1100" dirty="0"/>
              <a:t>Using envelope, </a:t>
            </a:r>
            <a:r>
              <a:rPr lang="en-GB" sz="1100" b="1" dirty="0"/>
              <a:t>atrial</a:t>
            </a:r>
            <a:r>
              <a:rPr lang="en-GB" sz="1100" dirty="0"/>
              <a:t> </a:t>
            </a:r>
            <a:r>
              <a:rPr lang="en-GB" sz="1100" b="1" dirty="0"/>
              <a:t>phase</a:t>
            </a:r>
            <a:r>
              <a:rPr lang="en-GB" sz="1100" dirty="0"/>
              <a:t> has been </a:t>
            </a:r>
            <a:r>
              <a:rPr lang="en-GB" sz="1100" b="1" dirty="0"/>
              <a:t>detected</a:t>
            </a:r>
            <a:r>
              <a:rPr lang="en-GB" sz="1100" dirty="0"/>
              <a:t>, and </a:t>
            </a:r>
            <a:r>
              <a:rPr lang="en-GB" sz="1100" b="1" dirty="0"/>
              <a:t>TM</a:t>
            </a:r>
            <a:r>
              <a:rPr lang="en-GB" sz="1100" dirty="0"/>
              <a:t> has been </a:t>
            </a:r>
            <a:r>
              <a:rPr lang="en-GB" sz="1100" b="1" dirty="0"/>
              <a:t>computed</a:t>
            </a:r>
            <a:r>
              <a:rPr lang="en-GB" sz="1100" dirty="0"/>
              <a:t> </a:t>
            </a:r>
            <a:r>
              <a:rPr lang="en-GB" sz="1100" b="1" dirty="0"/>
              <a:t>into</a:t>
            </a:r>
            <a:r>
              <a:rPr lang="en-GB" sz="1100" dirty="0"/>
              <a:t> </a:t>
            </a:r>
            <a:r>
              <a:rPr lang="en-GB" sz="1100" b="1" dirty="0"/>
              <a:t>this</a:t>
            </a:r>
            <a:r>
              <a:rPr lang="en-GB" sz="1100" dirty="0"/>
              <a:t> </a:t>
            </a:r>
            <a:r>
              <a:rPr lang="en-GB" sz="1100" b="1" dirty="0"/>
              <a:t>phase</a:t>
            </a:r>
          </a:p>
          <a:p>
            <a:pPr>
              <a:buFont typeface="+mj-lt"/>
              <a:buAutoNum type="arabicPeriod"/>
            </a:pPr>
            <a:r>
              <a:rPr lang="en-GB" sz="1100" b="1" dirty="0"/>
              <a:t>Cross-correlation</a:t>
            </a:r>
            <a:r>
              <a:rPr lang="en-GB" sz="1100" dirty="0"/>
              <a:t> signal </a:t>
            </a:r>
            <a:r>
              <a:rPr lang="en-GB" sz="1100" b="1" dirty="0"/>
              <a:t>derivative</a:t>
            </a:r>
            <a:r>
              <a:rPr lang="en-GB" sz="1100" dirty="0"/>
              <a:t> has been used, together with a threshold, to find areas of positive and negative slopes</a:t>
            </a:r>
          </a:p>
          <a:p>
            <a:pPr>
              <a:buFont typeface="+mj-lt"/>
              <a:buAutoNum type="arabicPeriod"/>
            </a:pPr>
            <a:r>
              <a:rPr lang="en-GB" sz="1100" b="1" dirty="0"/>
              <a:t>Maps</a:t>
            </a:r>
            <a:r>
              <a:rPr lang="en-GB" sz="1100" dirty="0"/>
              <a:t> have been </a:t>
            </a:r>
            <a:r>
              <a:rPr lang="en-GB" sz="1100" b="1" dirty="0"/>
              <a:t>corrected</a:t>
            </a:r>
            <a:r>
              <a:rPr lang="en-GB" sz="1100" dirty="0"/>
              <a:t> using logical rules:</a:t>
            </a:r>
          </a:p>
          <a:p>
            <a:pPr lvl="1">
              <a:buFont typeface="+mj-lt"/>
              <a:buAutoNum type="arabicPeriod"/>
            </a:pPr>
            <a:r>
              <a:rPr lang="en-GB" sz="1050" dirty="0"/>
              <a:t>A  peak begin with a positive slopes and ends with a negative one</a:t>
            </a:r>
          </a:p>
          <a:p>
            <a:pPr lvl="1">
              <a:buFont typeface="+mj-lt"/>
              <a:buAutoNum type="arabicPeriod"/>
            </a:pPr>
            <a:r>
              <a:rPr lang="en-GB" sz="1050" dirty="0"/>
              <a:t>Multiple runs of positive slopes (or negative) are false peaks.</a:t>
            </a:r>
          </a:p>
          <a:p>
            <a:pPr>
              <a:buFont typeface="+mj-lt"/>
              <a:buAutoNum type="arabicPeriod"/>
            </a:pPr>
            <a:r>
              <a:rPr lang="en-GB" sz="1100" dirty="0"/>
              <a:t>The </a:t>
            </a:r>
            <a:r>
              <a:rPr lang="en-GB" sz="1100" b="1" dirty="0">
                <a:solidFill>
                  <a:srgbClr val="C00000"/>
                </a:solidFill>
              </a:rPr>
              <a:t>total number of positive peaks into the atrial phase, their values, the energy of the cross-correlation signal into this phase have been computed as features, together with ratios between them</a:t>
            </a:r>
            <a:r>
              <a:rPr lang="en-GB" sz="1100" dirty="0"/>
              <a:t>.</a:t>
            </a:r>
          </a:p>
          <a:p>
            <a:pPr marL="0" indent="0">
              <a:buNone/>
            </a:pPr>
            <a:endParaRPr lang="en-GB" sz="1200" dirty="0"/>
          </a:p>
          <a:p>
            <a:pPr marL="0" indent="0">
              <a:buNone/>
            </a:pPr>
            <a:r>
              <a:rPr lang="en-GB" sz="1200" dirty="0"/>
              <a:t>The </a:t>
            </a:r>
            <a:r>
              <a:rPr lang="en-GB" sz="1200" b="1" dirty="0"/>
              <a:t>same</a:t>
            </a:r>
            <a:r>
              <a:rPr lang="en-GB" sz="1200" dirty="0"/>
              <a:t> </a:t>
            </a:r>
            <a:r>
              <a:rPr lang="en-GB" sz="1200" b="1" dirty="0"/>
              <a:t>analysis</a:t>
            </a:r>
            <a:r>
              <a:rPr lang="en-GB" sz="1200" dirty="0"/>
              <a:t> has been done with the </a:t>
            </a:r>
            <a:r>
              <a:rPr lang="en-GB" sz="1200" b="1" dirty="0"/>
              <a:t>ventricular</a:t>
            </a:r>
            <a:r>
              <a:rPr lang="en-GB" sz="1200" dirty="0"/>
              <a:t> phase.</a:t>
            </a: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p:pic>
        <p:nvPicPr>
          <p:cNvPr id="7" name="Immagine 6">
            <a:extLst>
              <a:ext uri="{FF2B5EF4-FFF2-40B4-BE49-F238E27FC236}">
                <a16:creationId xmlns:a16="http://schemas.microsoft.com/office/drawing/2014/main" id="{B08844BB-3A30-3FB3-77ED-98113D60C9F0}"/>
              </a:ext>
            </a:extLst>
          </p:cNvPr>
          <p:cNvPicPr>
            <a:picLocks noChangeAspect="1"/>
          </p:cNvPicPr>
          <p:nvPr/>
        </p:nvPicPr>
        <p:blipFill>
          <a:blip r:embed="rId3">
            <a:extLst>
              <a:ext uri="{28A0092B-C50C-407E-A947-70E740481C1C}">
                <a14:useLocalDpi xmlns:a14="http://schemas.microsoft.com/office/drawing/2010/main" val="0"/>
              </a:ext>
            </a:extLst>
          </a:blip>
          <a:srcRect l="8976" r="8580" b="3534"/>
          <a:stretch/>
        </p:blipFill>
        <p:spPr>
          <a:xfrm>
            <a:off x="5967984" y="1677924"/>
            <a:ext cx="6078695" cy="3689604"/>
          </a:xfrm>
          <a:prstGeom prst="rect">
            <a:avLst/>
          </a:prstGeom>
        </p:spPr>
      </p:pic>
    </p:spTree>
    <p:extLst>
      <p:ext uri="{BB962C8B-B14F-4D97-AF65-F5344CB8AC3E}">
        <p14:creationId xmlns:p14="http://schemas.microsoft.com/office/powerpoint/2010/main" val="24714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 calcmode="lin" valueType="num">
                                      <p:cBhvr additive="base">
                                        <p:cTn id="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2F1B-6C76-B12A-33AE-854C7DFA4FC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C6B82E1-6BB6-4E9B-2BED-54EB5D20959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2BB93C2A-2E9D-59BA-6ECA-FB875D1D938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C4546719-86B3-F5AC-FFB5-FA7C2A343475}"/>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402690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t>Envelope features</a:t>
            </a:r>
          </a:p>
          <a:p>
            <a:r>
              <a:rPr lang="en-US" sz="2000" dirty="0"/>
              <a:t>Template matching definition and analysis</a:t>
            </a:r>
          </a:p>
          <a:p>
            <a:r>
              <a:rPr lang="en-US" sz="2000" dirty="0"/>
              <a:t>Template matching features</a:t>
            </a:r>
          </a:p>
          <a:p>
            <a:r>
              <a:rPr lang="en-US" sz="2000" dirty="0"/>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957B2-890B-5F2B-F433-F888BF7BCBC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8F1984-5F36-4464-322F-5D7DAE704B98}"/>
              </a:ext>
            </a:extLst>
          </p:cNvPr>
          <p:cNvSpPr>
            <a:spLocks noGrp="1"/>
          </p:cNvSpPr>
          <p:nvPr>
            <p:ph type="title"/>
          </p:nvPr>
        </p:nvSpPr>
        <p:spPr>
          <a:xfrm>
            <a:off x="838200" y="209292"/>
            <a:ext cx="9905460" cy="971551"/>
          </a:xfrm>
        </p:spPr>
        <p:txBody>
          <a:bodyPr>
            <a:normAutofit/>
          </a:bodyPr>
          <a:lstStyle/>
          <a:p>
            <a:r>
              <a:rPr lang="en-US" sz="3600" dirty="0"/>
              <a:t>Cross correlation peak position and value</a:t>
            </a:r>
          </a:p>
        </p:txBody>
      </p:sp>
      <p:sp>
        <p:nvSpPr>
          <p:cNvPr id="4" name="Segnaposto numero diapositiva 3">
            <a:extLst>
              <a:ext uri="{FF2B5EF4-FFF2-40B4-BE49-F238E27FC236}">
                <a16:creationId xmlns:a16="http://schemas.microsoft.com/office/drawing/2014/main" id="{5B8A867F-96C0-F708-B8D7-1A60C2BBEA66}"/>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12" name="Rettangolo 11">
            <a:extLst>
              <a:ext uri="{FF2B5EF4-FFF2-40B4-BE49-F238E27FC236}">
                <a16:creationId xmlns:a16="http://schemas.microsoft.com/office/drawing/2014/main" id="{0FD96FD8-243A-0D62-0103-39626A3D480B}"/>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6C5AA477-C5CA-4AC1-8AAE-B914239989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C63B45F-7915-9375-6019-932ECA3F5D1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FAC38CB-58B1-6FA3-A9FA-86C3CAF18F4B}"/>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85514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D286-A9E5-79C8-2743-6330AAFEB7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7D2E90-B652-E33D-67F8-B1C4A6766A62}"/>
              </a:ext>
            </a:extLst>
          </p:cNvPr>
          <p:cNvSpPr>
            <a:spLocks noGrp="1"/>
          </p:cNvSpPr>
          <p:nvPr>
            <p:ph type="title"/>
          </p:nvPr>
        </p:nvSpPr>
        <p:spPr>
          <a:xfrm>
            <a:off x="838200" y="209292"/>
            <a:ext cx="9905460" cy="971551"/>
          </a:xfrm>
        </p:spPr>
        <p:txBody>
          <a:bodyPr>
            <a:normAutofit/>
          </a:bodyPr>
          <a:lstStyle/>
          <a:p>
            <a:r>
              <a:rPr lang="en-US" sz="3600" dirty="0"/>
              <a:t>Atrial and ventricular cross peak value</a:t>
            </a:r>
          </a:p>
        </p:txBody>
      </p:sp>
      <p:sp>
        <p:nvSpPr>
          <p:cNvPr id="4" name="Segnaposto numero diapositiva 3">
            <a:extLst>
              <a:ext uri="{FF2B5EF4-FFF2-40B4-BE49-F238E27FC236}">
                <a16:creationId xmlns:a16="http://schemas.microsoft.com/office/drawing/2014/main" id="{D9EB3FA0-3E8E-31AC-953A-58681DA8E5DA}"/>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12" name="Rettangolo 11">
            <a:extLst>
              <a:ext uri="{FF2B5EF4-FFF2-40B4-BE49-F238E27FC236}">
                <a16:creationId xmlns:a16="http://schemas.microsoft.com/office/drawing/2014/main" id="{D1E18A86-1B84-3F59-DE1D-CA168375A8A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645C5CF1-49FF-D4B1-F62C-8845E4DBE3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27A90FB3-1F0A-E50D-7648-5069031DAC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95EAF717-9F07-6365-DA13-1A4E976A8EF7}"/>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8002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6E3BE-5EE5-0452-BCC3-FA4291E0E1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044E30-3616-4945-F8EC-C4D67A5D1108}"/>
              </a:ext>
            </a:extLst>
          </p:cNvPr>
          <p:cNvSpPr>
            <a:spLocks noGrp="1"/>
          </p:cNvSpPr>
          <p:nvPr>
            <p:ph type="title"/>
          </p:nvPr>
        </p:nvSpPr>
        <p:spPr>
          <a:xfrm>
            <a:off x="838200" y="209292"/>
            <a:ext cx="9905460" cy="971551"/>
          </a:xfrm>
        </p:spPr>
        <p:txBody>
          <a:bodyPr>
            <a:normAutofit fontScale="90000"/>
          </a:bodyPr>
          <a:lstStyle/>
          <a:p>
            <a:r>
              <a:rPr lang="en-US" sz="3600" dirty="0"/>
              <a:t>Atrial (and ventricular) cross peak to cross peak ratio</a:t>
            </a:r>
          </a:p>
        </p:txBody>
      </p:sp>
      <p:sp>
        <p:nvSpPr>
          <p:cNvPr id="4" name="Segnaposto numero diapositiva 3">
            <a:extLst>
              <a:ext uri="{FF2B5EF4-FFF2-40B4-BE49-F238E27FC236}">
                <a16:creationId xmlns:a16="http://schemas.microsoft.com/office/drawing/2014/main" id="{00A98C7E-824D-C895-2B64-4A2C253B6B45}"/>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12" name="Rettangolo 11">
            <a:extLst>
              <a:ext uri="{FF2B5EF4-FFF2-40B4-BE49-F238E27FC236}">
                <a16:creationId xmlns:a16="http://schemas.microsoft.com/office/drawing/2014/main" id="{53DE87E8-9975-7FEE-0E24-22104634627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4C6F5BD1-F352-3B49-BE71-75A2388FDE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900CF288-D3CE-04E5-9ADB-EE8FAA904A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CC781FB-2573-8EC6-0768-25469FE262C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0523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23</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528637"/>
            <a:ext cx="4241292"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6"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8" y="1528637"/>
            <a:ext cx="4241292" cy="3179756"/>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4C73-4BC3-C49D-9730-CC5B90E03B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53F09B-D0C6-D2D9-2CCC-41AE1DCB0A9A}"/>
              </a:ext>
            </a:extLst>
          </p:cNvPr>
          <p:cNvSpPr>
            <a:spLocks noGrp="1"/>
          </p:cNvSpPr>
          <p:nvPr>
            <p:ph type="title"/>
          </p:nvPr>
        </p:nvSpPr>
        <p:spPr>
          <a:xfrm>
            <a:off x="838200" y="209292"/>
            <a:ext cx="9905460" cy="971551"/>
          </a:xfrm>
        </p:spPr>
        <p:txBody>
          <a:bodyPr>
            <a:normAutofit/>
          </a:bodyPr>
          <a:lstStyle/>
          <a:p>
            <a:r>
              <a:rPr lang="en-US" sz="3600" dirty="0"/>
              <a:t>Atrial-to-ventricular cross peaks (and energy) ratio</a:t>
            </a:r>
          </a:p>
        </p:txBody>
      </p:sp>
      <p:sp>
        <p:nvSpPr>
          <p:cNvPr id="4" name="Segnaposto numero diapositiva 3">
            <a:extLst>
              <a:ext uri="{FF2B5EF4-FFF2-40B4-BE49-F238E27FC236}">
                <a16:creationId xmlns:a16="http://schemas.microsoft.com/office/drawing/2014/main" id="{AEBE4A63-5D44-F5F6-CAA4-8A53EDE0C572}"/>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12" name="Rettangolo 11">
            <a:extLst>
              <a:ext uri="{FF2B5EF4-FFF2-40B4-BE49-F238E27FC236}">
                <a16:creationId xmlns:a16="http://schemas.microsoft.com/office/drawing/2014/main" id="{B3AE5388-DB28-7A6F-DB98-2D88C2302D2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60EB72F-D1CA-45C1-274A-0C79AAC363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FBEC9846-D1F6-6ACE-DB38-FB81BA4C0C86}"/>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a:extLst>
              <a:ext uri="{FF2B5EF4-FFF2-40B4-BE49-F238E27FC236}">
                <a16:creationId xmlns:a16="http://schemas.microsoft.com/office/drawing/2014/main" id="{D4B17AD0-576B-DA7F-410B-C73702EBC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8E32DCEE-E0BA-A763-ABC4-3CCDF966F40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201205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84B5-8705-2422-5ECB-2BB16818B1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8ADF37-85BD-3E53-4922-C1F597A3270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BA7CC12-1D47-3335-5449-445C76483C95}"/>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5269672-B2FC-A263-39F5-AA86E722F042}"/>
              </a:ext>
            </a:extLst>
          </p:cNvPr>
          <p:cNvSpPr>
            <a:spLocks noGrp="1"/>
          </p:cNvSpPr>
          <p:nvPr>
            <p:ph type="sldNum" sz="quarter" idx="12"/>
          </p:nvPr>
        </p:nvSpPr>
        <p:spPr/>
        <p:txBody>
          <a:bodyPr/>
          <a:lstStyle/>
          <a:p>
            <a:fld id="{2FA0223F-D95A-431D-9A71-EDA7FA0C2F5B}" type="slidenum">
              <a:rPr lang="en-US" smtClean="0"/>
              <a:t>25</a:t>
            </a:fld>
            <a:endParaRPr lang="en-US" dirty="0"/>
          </a:p>
        </p:txBody>
      </p:sp>
    </p:spTree>
    <p:extLst>
      <p:ext uri="{BB962C8B-B14F-4D97-AF65-F5344CB8AC3E}">
        <p14:creationId xmlns:p14="http://schemas.microsoft.com/office/powerpoint/2010/main" val="56222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a:solidFill>
                      <a:schemeClr val="tx1"/>
                    </a:solidFill>
                  </a:rPr>
                  <a:t>and cantered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1438-6EFF-F763-8685-2151CCB2C5D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6D1BDF-5F10-3D4D-04F3-B8964F823FF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3DDCB822-F49D-791F-032C-769B3387670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B710465E-BAE8-6070-97C1-C6E8D475709E}"/>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416266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Two feature extraction pipelines based on envelope analysis and template matching have proposed:</a:t>
            </a:r>
          </a:p>
          <a:p>
            <a:r>
              <a:rPr lang="en-US" sz="1600" dirty="0"/>
              <a:t>Envelope features provides information on peaks positions and active areas of the signal</a:t>
            </a:r>
          </a:p>
          <a:p>
            <a:r>
              <a:rPr lang="en-US" sz="1600" dirty="0"/>
              <a:t>Template matching features provides information on signal morphology</a:t>
            </a:r>
          </a:p>
          <a:p>
            <a:endParaRPr lang="en-US" sz="1600" dirty="0"/>
          </a:p>
          <a:p>
            <a:pPr marL="0" indent="0">
              <a:buNone/>
            </a:pPr>
            <a:r>
              <a:rPr lang="en-US" sz="1600" dirty="0"/>
              <a:t>Moreover, STFT usage has been explored but features have not been evaluated for the time being as they would have to be meticulously defined from scratch. Otherwise, redundant information would be introduced.</a:t>
            </a:r>
          </a:p>
          <a:p>
            <a:pPr marL="0" indent="0">
              <a:buNone/>
            </a:pPr>
            <a:endParaRPr lang="en-US" sz="1600" dirty="0"/>
          </a:p>
          <a:p>
            <a:pPr marL="0" indent="0">
              <a:buNone/>
            </a:pPr>
            <a:r>
              <a:rPr lang="en-US" sz="1600" dirty="0"/>
              <a:t>In the following will be defined and analyzed 3 models:</a:t>
            </a:r>
          </a:p>
          <a:p>
            <a:pPr marL="342900" indent="-342900">
              <a:buFont typeface="+mj-lt"/>
              <a:buAutoNum type="arabicPeriod"/>
            </a:pPr>
            <a:r>
              <a:rPr lang="en-US" sz="1600" dirty="0"/>
              <a:t>An improved Knowledge based model based on envelope features</a:t>
            </a:r>
          </a:p>
          <a:p>
            <a:pPr marL="342900" indent="-342900">
              <a:buFont typeface="+mj-lt"/>
              <a:buAutoNum type="arabicPeriod"/>
            </a:pPr>
            <a:r>
              <a:rPr lang="en-US" sz="1600" dirty="0"/>
              <a:t>A decision tree (LOPO cross validation) trained onto the whole feature set</a:t>
            </a:r>
          </a:p>
          <a:p>
            <a:pPr marL="342900" indent="-342900">
              <a:buFont typeface="+mj-lt"/>
              <a:buAutoNum type="arabicPeriod"/>
            </a:pPr>
            <a:r>
              <a:rPr lang="en-US" sz="1600" dirty="0"/>
              <a:t>A decision tree (LOPOCV) trained onto a optimized feature set</a:t>
            </a:r>
          </a:p>
          <a:p>
            <a:pPr marL="342900" indent="-342900">
              <a:buFont typeface="+mj-lt"/>
              <a:buAutoNum type="arabicPeriod"/>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29</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9F2B-12EC-9107-6316-902C786026D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8C0DDF-E67F-C8F0-0EFF-A30C6C60F3E0}"/>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CBB9FD9E-BA6A-3F99-157F-5B5EFA715D3E}"/>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27DF261-1129-5E1F-C98F-79F3502EC7A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02379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27"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106160" y="233934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65" y="2339340"/>
            <a:ext cx="4376937" cy="3758192"/>
          </a:xfrm>
          <a:prstGeom prst="rect">
            <a:avLst/>
          </a:prstGeom>
        </p:spPr>
      </p:pic>
    </p:spTree>
    <p:extLst>
      <p:ext uri="{BB962C8B-B14F-4D97-AF65-F5344CB8AC3E}">
        <p14:creationId xmlns:p14="http://schemas.microsoft.com/office/powerpoint/2010/main" val="30478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940808" cy="4747457"/>
              </a:xfrm>
              <a:ln w="19050">
                <a:noFill/>
              </a:ln>
            </p:spPr>
            <p:txBody>
              <a:bodyPr>
                <a:noAutofit/>
              </a:bodyPr>
              <a:lstStyle/>
              <a:p>
                <a:pPr marL="0" indent="0">
                  <a:buNone/>
                </a:pPr>
                <a:r>
                  <a:rPr lang="en-US" sz="1100" dirty="0"/>
                  <a:t>The aim of the analysis finding </a:t>
                </a:r>
                <a:r>
                  <a:rPr lang="en-US" sz="1100" b="1" dirty="0"/>
                  <a:t>where</a:t>
                </a:r>
                <a:r>
                  <a:rPr lang="en-US" sz="1100" dirty="0"/>
                  <a:t> a signal has </a:t>
                </a:r>
                <a:r>
                  <a:rPr lang="en-US" sz="1100" b="1" dirty="0"/>
                  <a:t>active</a:t>
                </a:r>
                <a:r>
                  <a:rPr lang="en-US" sz="1100" dirty="0"/>
                  <a:t> </a:t>
                </a:r>
                <a:r>
                  <a:rPr lang="en-US" sz="1100" b="1" dirty="0"/>
                  <a:t>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lvl="1">
                  <a:buFont typeface="+mj-lt"/>
                  <a:buAutoNum type="arabicPeriod"/>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a:buFont typeface="+mj-lt"/>
                  <a:buAutoNum type="arabicPeriod"/>
                </a:pPr>
                <a:r>
                  <a:rPr lang="en-GB" sz="1100" b="1" dirty="0"/>
                  <a:t>Map correction </a:t>
                </a:r>
                <a:r>
                  <a:rPr lang="en-GB" sz="1100" dirty="0"/>
                  <a:t>according to logical rules</a:t>
                </a:r>
              </a:p>
              <a:p>
                <a:pPr lvl="1">
                  <a:buFont typeface="+mj-lt"/>
                  <a:buAutoNum type="arabicPeriod"/>
                </a:pPr>
                <a:r>
                  <a:rPr lang="en-GB" sz="1100" dirty="0"/>
                  <a:t> Two (or more) positive runs not interrupted by a negative one are forced to be divided with a negative run insertion. The same is done with runs of negative map runs not interrupted by a positive one.</a:t>
                </a:r>
              </a:p>
              <a:p>
                <a:pPr lvl="1">
                  <a:buFont typeface="+mj-lt"/>
                  <a:buAutoNum type="arabicPeriod"/>
                </a:pPr>
                <a:r>
                  <a:rPr lang="en-GB" sz="1100" dirty="0"/>
                  <a:t>Because the envelope has only positive peaks,</a:t>
                </a:r>
                <a:r>
                  <a:rPr lang="en-US" sz="1100" dirty="0"/>
                  <a:t> first run cannot be negative and last one cannot be positive.</a:t>
                </a:r>
                <a:endParaRPr lang="en-GB" sz="1100" dirty="0"/>
              </a:p>
              <a:p>
                <a:pPr>
                  <a:buFont typeface="+mj-lt"/>
                  <a:buAutoNum type="arabicPeriod"/>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940808" cy="4747457"/>
              </a:xfrm>
              <a:blipFill>
                <a:blip r:embed="rId3"/>
                <a:stretch>
                  <a:fillRect t="-385" r="-247"/>
                </a:stretch>
              </a:blipFill>
              <a:ln w="19050">
                <a:noFill/>
              </a:ln>
            </p:spPr>
            <p:txBody>
              <a:bodyPr/>
              <a:lstStyle/>
              <a:p>
                <a:r>
                  <a:rPr lang="it-IT">
                    <a:noFill/>
                  </a:rPr>
                  <a:t> </a:t>
                </a:r>
              </a:p>
            </p:txBody>
          </p:sp>
        </mc:Fallback>
      </mc:AlternateContent>
      <p:pic>
        <p:nvPicPr>
          <p:cNvPr id="3" name="Immagine 2" descr="Immagine che contiene testo, diagramma, linea, Parallelo&#10;&#10;Descrizione generata automaticamente">
            <a:extLst>
              <a:ext uri="{FF2B5EF4-FFF2-40B4-BE49-F238E27FC236}">
                <a16:creationId xmlns:a16="http://schemas.microsoft.com/office/drawing/2014/main" id="{683ED785-69A5-6228-C21C-F011F87FCAD0}"/>
              </a:ext>
            </a:extLst>
          </p:cNvPr>
          <p:cNvPicPr>
            <a:picLocks noChangeAspect="1"/>
          </p:cNvPicPr>
          <p:nvPr/>
        </p:nvPicPr>
        <p:blipFill>
          <a:blip r:embed="rId4">
            <a:extLst>
              <a:ext uri="{28A0092B-C50C-407E-A947-70E740481C1C}">
                <a14:useLocalDpi xmlns:a14="http://schemas.microsoft.com/office/drawing/2010/main" val="0"/>
              </a:ext>
            </a:extLst>
          </a:blip>
          <a:srcRect l="8974" t="3521" r="9001" b="5002"/>
          <a:stretch/>
        </p:blipFill>
        <p:spPr>
          <a:xfrm>
            <a:off x="5468844" y="1594739"/>
            <a:ext cx="6579872" cy="3806646"/>
          </a:xfrm>
          <a:prstGeom prst="rect">
            <a:avLst/>
          </a:prstGeom>
        </p:spPr>
      </p:pic>
      <p:sp>
        <p:nvSpPr>
          <p:cNvPr id="6" name="CasellaDiTesto 5">
            <a:extLst>
              <a:ext uri="{FF2B5EF4-FFF2-40B4-BE49-F238E27FC236}">
                <a16:creationId xmlns:a16="http://schemas.microsoft.com/office/drawing/2014/main" id="{D9952E55-A54C-12B1-74CC-CE9F7698E35E}"/>
              </a:ext>
            </a:extLst>
          </p:cNvPr>
          <p:cNvSpPr txBox="1"/>
          <p:nvPr/>
        </p:nvSpPr>
        <p:spPr>
          <a:xfrm>
            <a:off x="5692140" y="5512487"/>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 calcmode="lin" valueType="num">
                                      <p:cBhvr additive="base">
                                        <p:cTn id="3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CD224BB-616B-755B-D27E-6BBFF6A64B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EC13F1-A12A-C669-D99C-DC2A4FC51168}"/>
              </a:ext>
            </a:extLst>
          </p:cNvPr>
          <p:cNvSpPr>
            <a:spLocks noGrp="1"/>
          </p:cNvSpPr>
          <p:nvPr>
            <p:ph type="title"/>
          </p:nvPr>
        </p:nvSpPr>
        <p:spPr>
          <a:xfrm>
            <a:off x="838200" y="209292"/>
            <a:ext cx="9905460" cy="971551"/>
          </a:xfrm>
        </p:spPr>
        <p:txBody>
          <a:bodyPr>
            <a:normAutofit/>
          </a:bodyPr>
          <a:lstStyle/>
          <a:p>
            <a:r>
              <a:rPr lang="en-US" sz="3600" dirty="0"/>
              <a:t>MAP A example</a:t>
            </a:r>
          </a:p>
        </p:txBody>
      </p:sp>
      <p:sp>
        <p:nvSpPr>
          <p:cNvPr id="4" name="Segnaposto numero diapositiva 3">
            <a:extLst>
              <a:ext uri="{FF2B5EF4-FFF2-40B4-BE49-F238E27FC236}">
                <a16:creationId xmlns:a16="http://schemas.microsoft.com/office/drawing/2014/main" id="{E12397AF-9C8F-EDAB-AE09-57DF4235E7E0}"/>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9E892F92-B6E1-C40F-8684-921502D774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FD2B5468-6625-30BE-0307-ED0F63B00933}"/>
              </a:ext>
            </a:extLst>
          </p:cNvPr>
          <p:cNvPicPr>
            <a:picLocks noChangeAspect="1"/>
          </p:cNvPicPr>
          <p:nvPr/>
        </p:nvPicPr>
        <p:blipFill>
          <a:blip r:embed="rId3">
            <a:extLst>
              <a:ext uri="{28A0092B-C50C-407E-A947-70E740481C1C}">
                <a14:useLocalDpi xmlns:a14="http://schemas.microsoft.com/office/drawing/2010/main" val="0"/>
              </a:ext>
            </a:extLst>
          </a:blip>
          <a:srcRect l="5466" r="5466"/>
          <a:stretch/>
        </p:blipFill>
        <p:spPr>
          <a:xfrm>
            <a:off x="1922432" y="1463039"/>
            <a:ext cx="8347136" cy="4861519"/>
          </a:xfrm>
          <a:prstGeom prst="rect">
            <a:avLst/>
          </a:prstGeom>
        </p:spPr>
      </p:pic>
    </p:spTree>
    <p:extLst>
      <p:ext uri="{BB962C8B-B14F-4D97-AF65-F5344CB8AC3E}">
        <p14:creationId xmlns:p14="http://schemas.microsoft.com/office/powerpoint/2010/main" val="129199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9A8871-27DF-1309-60AB-4E53E170A53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E74A63-D90E-F87E-3640-D2132C9C90B1}"/>
              </a:ext>
            </a:extLst>
          </p:cNvPr>
          <p:cNvSpPr>
            <a:spLocks noGrp="1"/>
          </p:cNvSpPr>
          <p:nvPr>
            <p:ph type="title"/>
          </p:nvPr>
        </p:nvSpPr>
        <p:spPr>
          <a:xfrm>
            <a:off x="838200" y="209292"/>
            <a:ext cx="9905460" cy="971551"/>
          </a:xfrm>
        </p:spPr>
        <p:txBody>
          <a:bodyPr>
            <a:normAutofit/>
          </a:bodyPr>
          <a:lstStyle/>
          <a:p>
            <a:r>
              <a:rPr lang="en-US" sz="3600" dirty="0"/>
              <a:t>MAP B example</a:t>
            </a:r>
          </a:p>
        </p:txBody>
      </p:sp>
      <p:sp>
        <p:nvSpPr>
          <p:cNvPr id="4" name="Segnaposto numero diapositiva 3">
            <a:extLst>
              <a:ext uri="{FF2B5EF4-FFF2-40B4-BE49-F238E27FC236}">
                <a16:creationId xmlns:a16="http://schemas.microsoft.com/office/drawing/2014/main" id="{EAB5D852-1D1B-448E-BF7E-FB4CAD0FFFDF}"/>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7E432891-D11A-B53B-BE48-B84314842E8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iano&#10;&#10;Descrizione generata automaticamente">
            <a:extLst>
              <a:ext uri="{FF2B5EF4-FFF2-40B4-BE49-F238E27FC236}">
                <a16:creationId xmlns:a16="http://schemas.microsoft.com/office/drawing/2014/main" id="{8CDD565E-0FE7-5846-3215-56E0BDB59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80" y="1372477"/>
            <a:ext cx="9320040" cy="4834771"/>
          </a:xfrm>
          <a:prstGeom prst="rect">
            <a:avLst/>
          </a:prstGeom>
        </p:spPr>
      </p:pic>
    </p:spTree>
    <p:extLst>
      <p:ext uri="{BB962C8B-B14F-4D97-AF65-F5344CB8AC3E}">
        <p14:creationId xmlns:p14="http://schemas.microsoft.com/office/powerpoint/2010/main" val="269859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249D1-C027-9DE7-EEEB-64FA03BA76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840673-2EBA-E246-15F3-4F4919D0514A}"/>
              </a:ext>
            </a:extLst>
          </p:cNvPr>
          <p:cNvSpPr>
            <a:spLocks noGrp="1"/>
          </p:cNvSpPr>
          <p:nvPr>
            <p:ph type="title"/>
          </p:nvPr>
        </p:nvSpPr>
        <p:spPr>
          <a:xfrm>
            <a:off x="838200" y="209292"/>
            <a:ext cx="9905460" cy="971551"/>
          </a:xfrm>
        </p:spPr>
        <p:txBody>
          <a:bodyPr>
            <a:normAutofit/>
          </a:bodyPr>
          <a:lstStyle/>
          <a:p>
            <a:r>
              <a:rPr lang="en-US" sz="3600" dirty="0"/>
              <a:t>MAP C example</a:t>
            </a:r>
          </a:p>
        </p:txBody>
      </p:sp>
      <p:sp>
        <p:nvSpPr>
          <p:cNvPr id="4" name="Segnaposto numero diapositiva 3">
            <a:extLst>
              <a:ext uri="{FF2B5EF4-FFF2-40B4-BE49-F238E27FC236}">
                <a16:creationId xmlns:a16="http://schemas.microsoft.com/office/drawing/2014/main" id="{4C89F1B9-401A-F2B3-46C0-48EC2D46C82C}"/>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B805F155-C61E-DD8A-EB6C-338F85A58DC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arallelo&#10;&#10;Descrizione generata automaticamente">
            <a:extLst>
              <a:ext uri="{FF2B5EF4-FFF2-40B4-BE49-F238E27FC236}">
                <a16:creationId xmlns:a16="http://schemas.microsoft.com/office/drawing/2014/main" id="{E8AD36C4-A466-5391-A56F-C651DCFA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45" y="1364314"/>
            <a:ext cx="9351510" cy="4851096"/>
          </a:xfrm>
          <a:prstGeom prst="rect">
            <a:avLst/>
          </a:prstGeom>
        </p:spPr>
      </p:pic>
    </p:spTree>
    <p:extLst>
      <p:ext uri="{BB962C8B-B14F-4D97-AF65-F5344CB8AC3E}">
        <p14:creationId xmlns:p14="http://schemas.microsoft.com/office/powerpoint/2010/main" val="21697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13C1-3C1F-2303-0A0D-7B017B2492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8B59FE-F840-6790-A311-CABA920D0EC2}"/>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FE7AF5D1-06D3-240B-D3A0-E97036AC05A6}"/>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12" name="Rettangolo 11">
            <a:extLst>
              <a:ext uri="{FF2B5EF4-FFF2-40B4-BE49-F238E27FC236}">
                <a16:creationId xmlns:a16="http://schemas.microsoft.com/office/drawing/2014/main" id="{B8D3559B-540C-B404-7488-5D6976F193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F6206A83-FE14-1516-D59E-1381B896A353}"/>
              </a:ext>
            </a:extLst>
          </p:cNvPr>
          <p:cNvSpPr txBox="1"/>
          <p:nvPr/>
        </p:nvSpPr>
        <p:spPr>
          <a:xfrm>
            <a:off x="378460" y="1467396"/>
            <a:ext cx="5313680" cy="4278094"/>
          </a:xfrm>
          <a:prstGeom prst="rect">
            <a:avLst/>
          </a:prstGeom>
          <a:noFill/>
        </p:spPr>
        <p:txBody>
          <a:bodyPr wrap="square">
            <a:spAutoFit/>
          </a:bodyPr>
          <a:lstStyle/>
          <a:p>
            <a:pPr marL="0" indent="0">
              <a:buNone/>
            </a:pPr>
            <a:r>
              <a:rPr lang="en-US" sz="1400" dirty="0"/>
              <a:t>This pipeline has, by building, a peculiarity: </a:t>
            </a:r>
            <a:r>
              <a:rPr lang="en-US" sz="1400" b="1" dirty="0"/>
              <a:t>peaks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even noise could be detected as peak. </a:t>
            </a:r>
          </a:p>
          <a:p>
            <a:pPr marL="285750" indent="-285750">
              <a:buFont typeface="Arial" panose="020B0604020202020204" pitchFamily="34" charset="0"/>
              <a:buChar char="•"/>
            </a:pPr>
            <a:r>
              <a:rPr lang="en-US" sz="1400" dirty="0"/>
              <a:t>the logic used into map cleaning favors the detection of new peaks. </a:t>
            </a:r>
          </a:p>
          <a:p>
            <a:endParaRPr lang="en-US" sz="1400" dirty="0"/>
          </a:p>
          <a:p>
            <a:r>
              <a:rPr lang="en-US" sz="1400" dirty="0"/>
              <a:t>In other words, this pipeline works with the logic “</a:t>
            </a:r>
            <a:r>
              <a:rPr lang="en-US" sz="1400" b="1" dirty="0"/>
              <a:t>the higher, the better</a:t>
            </a:r>
            <a:r>
              <a:rPr lang="en-US" sz="1400" dirty="0"/>
              <a:t>”. </a:t>
            </a:r>
          </a:p>
          <a:p>
            <a:pPr marL="0" indent="0">
              <a:buNone/>
            </a:pPr>
            <a:endParaRPr lang="en-US" sz="1400" dirty="0"/>
          </a:p>
          <a:p>
            <a:pPr marL="0" indent="0">
              <a:buNone/>
            </a:pPr>
            <a:r>
              <a:rPr lang="en-US" sz="1400" dirty="0"/>
              <a:t>This problem could be solved into peak detection phase, but it has been chosen to “leave to work” to feature extraction phase. </a:t>
            </a:r>
          </a:p>
          <a:p>
            <a:pPr marL="0" indent="0">
              <a:buNone/>
            </a:pPr>
            <a:endParaRPr lang="en-US" sz="1600" b="1" dirty="0">
              <a:solidFill>
                <a:srgbClr val="C00000"/>
              </a:solidFill>
            </a:endParaRPr>
          </a:p>
          <a:p>
            <a:pPr marL="0" indent="0">
              <a:buNone/>
            </a:pPr>
            <a:r>
              <a:rPr lang="en-US" sz="1600" b="1" dirty="0">
                <a:solidFill>
                  <a:srgbClr val="C00000"/>
                </a:solidFill>
              </a:rPr>
              <a:t>Peaks finally detected are the three main peaks (in descending order) of the signal</a:t>
            </a:r>
          </a:p>
          <a:p>
            <a:pPr marL="0" indent="0">
              <a:buNone/>
            </a:pPr>
            <a:endParaRPr lang="en-US" sz="1400" dirty="0"/>
          </a:p>
          <a:p>
            <a:pPr marL="0" indent="0">
              <a:buNone/>
            </a:pPr>
            <a:r>
              <a:rPr lang="en-US" sz="1400" dirty="0"/>
              <a:t>With such definition, a noise peak could be easily discharged, at least if the signal is not too noisy (but even a less sensible pipeline would be deceived in this case). </a:t>
            </a:r>
          </a:p>
        </p:txBody>
      </p:sp>
      <p:pic>
        <p:nvPicPr>
          <p:cNvPr id="6" name="Immagine 5">
            <a:extLst>
              <a:ext uri="{FF2B5EF4-FFF2-40B4-BE49-F238E27FC236}">
                <a16:creationId xmlns:a16="http://schemas.microsoft.com/office/drawing/2014/main" id="{35B621FC-427E-BF59-FA6B-538739F5C492}"/>
              </a:ext>
            </a:extLst>
          </p:cNvPr>
          <p:cNvPicPr>
            <a:picLocks noChangeAspect="1"/>
          </p:cNvPicPr>
          <p:nvPr/>
        </p:nvPicPr>
        <p:blipFill>
          <a:blip r:embed="rId3">
            <a:extLst>
              <a:ext uri="{28A0092B-C50C-407E-A947-70E740481C1C}">
                <a14:useLocalDpi xmlns:a14="http://schemas.microsoft.com/office/drawing/2010/main" val="0"/>
              </a:ext>
            </a:extLst>
          </a:blip>
          <a:srcRect l="9532" t="3199" r="8336" b="3903"/>
          <a:stretch/>
        </p:blipFill>
        <p:spPr>
          <a:xfrm>
            <a:off x="5692140" y="1592813"/>
            <a:ext cx="6258784" cy="3672373"/>
          </a:xfrm>
          <a:prstGeom prst="rect">
            <a:avLst/>
          </a:prstGeom>
        </p:spPr>
      </p:pic>
    </p:spTree>
    <p:extLst>
      <p:ext uri="{BB962C8B-B14F-4D97-AF65-F5344CB8AC3E}">
        <p14:creationId xmlns:p14="http://schemas.microsoft.com/office/powerpoint/2010/main" val="4109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AC63-9021-EDA7-C4DE-D0DDBEC9FE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330EBB-33A8-09ED-17B1-58A4ABF9CB7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A463921-C2B6-A3C7-9608-C16038CC6F96}"/>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1DC81CF2-7554-BB59-7C06-244A62DB3834}"/>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2139339641"/>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5207</TotalTime>
  <Words>2495</Words>
  <Application>Microsoft Office PowerPoint</Application>
  <PresentationFormat>Widescreen</PresentationFormat>
  <Paragraphs>411</Paragraphs>
  <Slides>30</Slides>
  <Notes>29</Notes>
  <HiddenSlides>5</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MAP A example</vt:lpstr>
      <vt:lpstr>MAP B example</vt:lpstr>
      <vt:lpstr>MAP C example</vt:lpstr>
      <vt:lpstr>The over-detecting problem</vt:lpstr>
      <vt:lpstr>Outline </vt:lpstr>
      <vt:lpstr>Envelope peak 1 (highest) position and value</vt:lpstr>
      <vt:lpstr>Envelope peak 3 (third highest) position and value</vt:lpstr>
      <vt:lpstr>Signals absolute peak 1 (highest) position and value</vt:lpstr>
      <vt:lpstr>Signal absolute peak 3 (third highest) position and value</vt:lpstr>
      <vt:lpstr>Atrial-to-ventricular envelope peaks ratio</vt:lpstr>
      <vt:lpstr>Active phase duration and silent phase duration</vt:lpstr>
      <vt:lpstr>Outline </vt:lpstr>
      <vt:lpstr>Template matching definition </vt:lpstr>
      <vt:lpstr>Template matching analysis into active areas</vt:lpstr>
      <vt:lpstr>Outline </vt:lpstr>
      <vt:lpstr>Cross correlation peak position and value</vt:lpstr>
      <vt:lpstr>Atrial and ventricular cross peak value</vt:lpstr>
      <vt:lpstr>Atrial (and ventricular) cross peak to cross peak ratio</vt:lpstr>
      <vt:lpstr>Energy of whole cross signal, atrial and ventricular phases</vt:lpstr>
      <vt:lpstr>Atrial-to-ventricular cross peaks (and energy) ratio</vt:lpstr>
      <vt:lpstr>Outline </vt:lpstr>
      <vt:lpstr>STFT definition</vt:lpstr>
      <vt:lpstr>Outline </vt:lpstr>
      <vt:lpstr>Conclusions</vt:lpstr>
      <vt:lpstr>Knowledge based classifier with new features</vt:lpstr>
      <vt:lpstr>Knowledge based classifier with new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109</cp:revision>
  <dcterms:created xsi:type="dcterms:W3CDTF">2024-05-22T12:11:36Z</dcterms:created>
  <dcterms:modified xsi:type="dcterms:W3CDTF">2024-12-02T09:43:14Z</dcterms:modified>
</cp:coreProperties>
</file>