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573" r:id="rId2"/>
    <p:sldId id="574" r:id="rId3"/>
    <p:sldId id="645" r:id="rId4"/>
    <p:sldId id="632" r:id="rId5"/>
    <p:sldId id="639" r:id="rId6"/>
    <p:sldId id="643" r:id="rId7"/>
    <p:sldId id="640" r:id="rId8"/>
    <p:sldId id="642" r:id="rId9"/>
    <p:sldId id="641" r:id="rId10"/>
    <p:sldId id="644" r:id="rId11"/>
    <p:sldId id="646" r:id="rId12"/>
    <p:sldId id="63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25/10/2024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0F5A-FB80-93C2-D1A4-0368B43F8E1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2E8809-F536-E96F-09FD-87670D59964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24FCCF-AB67-EBAB-9DCA-FDE9616890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5E55617-E5DB-0089-21DF-E3590029F321}"/>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86690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182AD-7C2A-06EE-10E1-20603425D80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981036-175B-831B-B96E-19D669ECDF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00CDFC-8935-5A9C-E3D2-BC0E27CAC7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8DB216-8993-47E1-63BB-FAE648E4330E}"/>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335704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7EB03-9894-9131-4163-0031801FFA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9621CD-EF1A-0807-B048-63B54CF97B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91A84B-EA62-CC60-AA93-2E7E544FB05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8C9C3B9-AC4B-21A8-D1F3-269A1F09761B}"/>
              </a:ext>
            </a:extLst>
          </p:cNvPr>
          <p:cNvSpPr>
            <a:spLocks noGrp="1"/>
          </p:cNvSpPr>
          <p:nvPr>
            <p:ph type="sldNum" sz="quarter" idx="5"/>
          </p:nvPr>
        </p:nvSpPr>
        <p:spPr/>
        <p:txBody>
          <a:bodyPr/>
          <a:lstStyle/>
          <a:p>
            <a:fld id="{802E5CB9-2BE2-4860-85EE-BBFABBF2603A}" type="slidenum">
              <a:rPr lang="en-US" smtClean="0"/>
              <a:t>5</a:t>
            </a:fld>
            <a:endParaRPr lang="en-US"/>
          </a:p>
        </p:txBody>
      </p:sp>
    </p:spTree>
    <p:extLst>
      <p:ext uri="{BB962C8B-B14F-4D97-AF65-F5344CB8AC3E}">
        <p14:creationId xmlns:p14="http://schemas.microsoft.com/office/powerpoint/2010/main" val="149225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2101E-0FEC-0FFE-B99A-32512949540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139EAD0-EADA-499B-5E94-D7D3217D5E8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FCD7B-728B-173F-1E75-FC805962CE8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87727F7-E3D8-D3FF-57B5-26BA4C43BA07}"/>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58869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FD500-6EA4-619D-9602-9132AB2386F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69DF528-D8B8-9205-5EE4-344E1DCD41A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EC52C2-B45C-3E86-BC51-3A9F330F3E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46A30E5-F710-6768-E2F0-9491DCD319F3}"/>
              </a:ext>
            </a:extLst>
          </p:cNvPr>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354149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C3190-7B52-FE15-6D74-747032BC36D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383D809-BBDD-6842-D6D5-9C947A1D5A9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DEB5B-FEFF-0341-D0A6-84D61FFA70D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11D8275-79EE-9237-2297-3604BDC10D3A}"/>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280308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C9FE4-5783-8798-8B97-0CCA370FF6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C18378F-7AAE-2202-C177-7CF8F4CE3F0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B92F5A-8090-F017-6E8F-A3AB92A5FC2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7D02CA-C333-0DE9-02F9-32964713C89A}"/>
              </a:ext>
            </a:extLst>
          </p:cNvPr>
          <p:cNvSpPr>
            <a:spLocks noGrp="1"/>
          </p:cNvSpPr>
          <p:nvPr>
            <p:ph type="sldNum" sz="quarter" idx="5"/>
          </p:nvPr>
        </p:nvSpPr>
        <p:spPr/>
        <p:txBody>
          <a:bodyPr/>
          <a:lstStyle/>
          <a:p>
            <a:fld id="{802E5CB9-2BE2-4860-85EE-BBFABBF2603A}" type="slidenum">
              <a:rPr lang="en-US" smtClean="0"/>
              <a:t>9</a:t>
            </a:fld>
            <a:endParaRPr lang="en-US"/>
          </a:p>
        </p:txBody>
      </p:sp>
    </p:spTree>
    <p:extLst>
      <p:ext uri="{BB962C8B-B14F-4D97-AF65-F5344CB8AC3E}">
        <p14:creationId xmlns:p14="http://schemas.microsoft.com/office/powerpoint/2010/main" val="160479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A0DE-F5DE-21AF-208E-3ED517F50BA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930C04-5D69-4946-F757-DEF4318C4FC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FF04E9F-1E25-D65E-B1CC-E294DA44D3C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4A66A22-9CEF-D49F-6B91-53C11C443D34}"/>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525525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10/25/2024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10/25/2024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10/25/2024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10/25/2024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10/25/2024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10/25/2024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10/25/2024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10/25/2024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10/25/2024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10/25/2024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10/25/2024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ars.els-cdn.com/content/image/1-s2.0-S1746809417301088-mmc1.pdf"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Proposed features</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71F7-4254-033F-1BB6-220FB0F0C3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A1D802-E5D2-15AB-4FE4-B825C3EF41C2}"/>
              </a:ext>
            </a:extLst>
          </p:cNvPr>
          <p:cNvSpPr>
            <a:spLocks noGrp="1"/>
          </p:cNvSpPr>
          <p:nvPr>
            <p:ph type="title"/>
          </p:nvPr>
        </p:nvSpPr>
        <p:spPr>
          <a:xfrm>
            <a:off x="838200" y="209292"/>
            <a:ext cx="9668256" cy="971551"/>
          </a:xfrm>
        </p:spPr>
        <p:txBody>
          <a:bodyPr>
            <a:normAutofit/>
          </a:bodyPr>
          <a:lstStyle/>
          <a:p>
            <a:r>
              <a:rPr lang="en-US" dirty="0"/>
              <a:t>Features of ECG signals</a:t>
            </a:r>
          </a:p>
        </p:txBody>
      </p:sp>
      <p:sp>
        <p:nvSpPr>
          <p:cNvPr id="3" name="Segnaposto contenuto 2">
            <a:extLst>
              <a:ext uri="{FF2B5EF4-FFF2-40B4-BE49-F238E27FC236}">
                <a16:creationId xmlns:a16="http://schemas.microsoft.com/office/drawing/2014/main" id="{31A1C10E-96DE-EA5D-6A2F-B750A005F5C4}"/>
              </a:ext>
            </a:extLst>
          </p:cNvPr>
          <p:cNvSpPr>
            <a:spLocks noGrp="1"/>
          </p:cNvSpPr>
          <p:nvPr>
            <p:ph idx="1"/>
          </p:nvPr>
        </p:nvSpPr>
        <p:spPr>
          <a:xfrm>
            <a:off x="275461" y="1529432"/>
            <a:ext cx="4479419" cy="2813968"/>
          </a:xfrm>
        </p:spPr>
        <p:txBody>
          <a:bodyPr numCol="1">
            <a:noAutofit/>
          </a:bodyPr>
          <a:lstStyle/>
          <a:p>
            <a:pPr marL="0" indent="0">
              <a:buNone/>
            </a:pPr>
            <a:r>
              <a:rPr lang="en-US" sz="1600" dirty="0"/>
              <a:t>The proposed study try to extrapolate morphological features from the original ECG signal by sub sampling:</a:t>
            </a:r>
          </a:p>
          <a:p>
            <a:r>
              <a:rPr lang="en-US" sz="1600" b="1" dirty="0"/>
              <a:t>Method A: </a:t>
            </a:r>
            <a:r>
              <a:rPr lang="en-US" sz="1600" dirty="0"/>
              <a:t>subsampling of QRS and T-wave using fixed-position windows, positioned using the QRS position</a:t>
            </a:r>
          </a:p>
          <a:p>
            <a:r>
              <a:rPr lang="en-US" sz="1600" b="1" dirty="0"/>
              <a:t>Method B:</a:t>
            </a:r>
            <a:r>
              <a:rPr lang="en-US" sz="1600" dirty="0"/>
              <a:t> subsampling of QRS and T-Wave using windows (fixed length) centered respect to the R peak and T peak</a:t>
            </a:r>
            <a:endParaRPr lang="en-US" sz="1200" dirty="0"/>
          </a:p>
          <a:p>
            <a:pPr marL="0" indent="0">
              <a:buNone/>
            </a:pPr>
            <a:r>
              <a:rPr lang="en-US" sz="1600" dirty="0"/>
              <a:t>Points of the signals are used as features. </a:t>
            </a:r>
          </a:p>
          <a:p>
            <a:pPr marL="0" indent="0">
              <a:buNone/>
            </a:pPr>
            <a:r>
              <a:rPr lang="en-US" sz="1200" dirty="0"/>
              <a:t>This method rely on too many assumptions (window length, window position) and could require normalization.</a:t>
            </a:r>
            <a:endParaRPr lang="en-US" sz="1600" dirty="0"/>
          </a:p>
        </p:txBody>
      </p:sp>
      <p:sp>
        <p:nvSpPr>
          <p:cNvPr id="4" name="Segnaposto numero diapositiva 3">
            <a:extLst>
              <a:ext uri="{FF2B5EF4-FFF2-40B4-BE49-F238E27FC236}">
                <a16:creationId xmlns:a16="http://schemas.microsoft.com/office/drawing/2014/main" id="{C17DD9F6-6D2A-0566-3D74-7072ABA5850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9" name="AutoShape 6">
            <a:extLst>
              <a:ext uri="{FF2B5EF4-FFF2-40B4-BE49-F238E27FC236}">
                <a16:creationId xmlns:a16="http://schemas.microsoft.com/office/drawing/2014/main" id="{B4DB3F08-1260-05DD-55D1-7C8135854B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4" name="CasellaDiTesto 13">
            <a:extLst>
              <a:ext uri="{FF2B5EF4-FFF2-40B4-BE49-F238E27FC236}">
                <a16:creationId xmlns:a16="http://schemas.microsoft.com/office/drawing/2014/main" id="{EE2F132D-570B-494A-CB1C-F8005CA87BDB}"/>
              </a:ext>
            </a:extLst>
          </p:cNvPr>
          <p:cNvSpPr txBox="1"/>
          <p:nvPr/>
        </p:nvSpPr>
        <p:spPr>
          <a:xfrm>
            <a:off x="612437" y="6304445"/>
            <a:ext cx="10588964" cy="415498"/>
          </a:xfrm>
          <a:prstGeom prst="rect">
            <a:avLst/>
          </a:prstGeom>
          <a:noFill/>
        </p:spPr>
        <p:txBody>
          <a:bodyPr wrap="square">
            <a:spAutoFit/>
          </a:bodyPr>
          <a:lstStyle/>
          <a:p>
            <a:r>
              <a:rPr lang="en-US" sz="1000" i="1" dirty="0"/>
              <a:t>4. </a:t>
            </a:r>
            <a:r>
              <a:rPr lang="en-US" sz="1050" i="1" dirty="0"/>
              <a:t>P. </a:t>
            </a:r>
            <a:r>
              <a:rPr lang="en-US" sz="1050" i="1" dirty="0" err="1"/>
              <a:t>deChazal</a:t>
            </a:r>
            <a:r>
              <a:rPr lang="en-US" sz="1050" i="1" dirty="0"/>
              <a:t>, M. </a:t>
            </a:r>
            <a:r>
              <a:rPr lang="en-US" sz="1050" i="1" dirty="0" err="1"/>
              <a:t>O’Dwyer</a:t>
            </a:r>
            <a:r>
              <a:rPr lang="en-US" sz="1050" i="1" dirty="0"/>
              <a:t>, e R. B. Reilly, </a:t>
            </a:r>
            <a:r>
              <a:rPr lang="en-US" sz="1050" b="1" i="1" dirty="0"/>
              <a:t>«Automatic Classification of Heartbeats Using ECG Morphology and Heartbeat Interval Features»</a:t>
            </a:r>
            <a:r>
              <a:rPr lang="en-US" sz="1050" i="1" dirty="0"/>
              <a:t>,</a:t>
            </a:r>
            <a:r>
              <a:rPr lang="en-US" sz="1050" b="1" i="1" dirty="0"/>
              <a:t> </a:t>
            </a:r>
            <a:r>
              <a:rPr lang="en-US" sz="1050" i="1" dirty="0"/>
              <a:t>IEEE Trans. Biomed. Eng., vol. 51, fasc. 7, pp. 1196–1206, lug. 2004.</a:t>
            </a:r>
          </a:p>
        </p:txBody>
      </p:sp>
      <p:pic>
        <p:nvPicPr>
          <p:cNvPr id="7" name="Immagine 6">
            <a:extLst>
              <a:ext uri="{FF2B5EF4-FFF2-40B4-BE49-F238E27FC236}">
                <a16:creationId xmlns:a16="http://schemas.microsoft.com/office/drawing/2014/main" id="{E4D2EDCF-F629-5FCC-4A4B-D1DE1243A969}"/>
              </a:ext>
            </a:extLst>
          </p:cNvPr>
          <p:cNvPicPr>
            <a:picLocks noChangeAspect="1"/>
          </p:cNvPicPr>
          <p:nvPr/>
        </p:nvPicPr>
        <p:blipFill>
          <a:blip r:embed="rId3"/>
          <a:stretch>
            <a:fillRect/>
          </a:stretch>
        </p:blipFill>
        <p:spPr>
          <a:xfrm>
            <a:off x="4799459" y="1745714"/>
            <a:ext cx="7117080" cy="2792347"/>
          </a:xfrm>
          <a:prstGeom prst="rect">
            <a:avLst/>
          </a:prstGeom>
        </p:spPr>
      </p:pic>
    </p:spTree>
    <p:extLst>
      <p:ext uri="{BB962C8B-B14F-4D97-AF65-F5344CB8AC3E}">
        <p14:creationId xmlns:p14="http://schemas.microsoft.com/office/powerpoint/2010/main" val="187172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3404C-E41D-E18A-94D9-5C9A61378B9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700F37D-4F69-FAF7-E266-8D4B52AC1AC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7F60F79-59A4-C5F4-C02D-F503FE3120DF}"/>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Literature review on feature extraction</a:t>
            </a:r>
          </a:p>
          <a:p>
            <a:pPr lvl="1"/>
            <a:r>
              <a:rPr lang="en-US" sz="1800" dirty="0">
                <a:solidFill>
                  <a:schemeClr val="bg1">
                    <a:lumMod val="75000"/>
                  </a:schemeClr>
                </a:solidFill>
              </a:rPr>
              <a:t>Features from EGM signals</a:t>
            </a:r>
          </a:p>
          <a:p>
            <a:pPr lvl="1"/>
            <a:r>
              <a:rPr lang="en-US" sz="1800" dirty="0">
                <a:solidFill>
                  <a:schemeClr val="bg1">
                    <a:lumMod val="75000"/>
                  </a:schemeClr>
                </a:solidFill>
              </a:rPr>
              <a:t>Features from ECG signals easily adaptable to EGM</a:t>
            </a:r>
          </a:p>
          <a:p>
            <a:pPr lvl="1"/>
            <a:r>
              <a:rPr lang="en-US" sz="1800" dirty="0">
                <a:solidFill>
                  <a:schemeClr val="bg1">
                    <a:lumMod val="75000"/>
                  </a:schemeClr>
                </a:solidFill>
              </a:rPr>
              <a:t>Features from ECG signals hardly adaptable to EGM</a:t>
            </a:r>
          </a:p>
          <a:p>
            <a:r>
              <a:rPr lang="en-US" sz="2000" dirty="0"/>
              <a:t>Conclusions</a:t>
            </a:r>
          </a:p>
        </p:txBody>
      </p:sp>
      <p:sp>
        <p:nvSpPr>
          <p:cNvPr id="4" name="Segnaposto numero diapositiva 3">
            <a:extLst>
              <a:ext uri="{FF2B5EF4-FFF2-40B4-BE49-F238E27FC236}">
                <a16:creationId xmlns:a16="http://schemas.microsoft.com/office/drawing/2014/main" id="{98B48731-E6CB-83D1-900A-31BD268D8300}"/>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30868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07277" y="1606160"/>
            <a:ext cx="10274083" cy="3916816"/>
          </a:xfrm>
        </p:spPr>
        <p:txBody>
          <a:bodyPr>
            <a:noAutofit/>
          </a:bodyPr>
          <a:lstStyle/>
          <a:p>
            <a:pPr marL="0" indent="0">
              <a:buNone/>
            </a:pPr>
            <a:r>
              <a:rPr lang="en-US" sz="1600" dirty="0"/>
              <a:t>Four articles have been quickly presented, while others have been evaluated to find out the best set of proposed features, at least from a theoretical point of view:</a:t>
            </a:r>
          </a:p>
          <a:p>
            <a:r>
              <a:rPr lang="en-US" sz="1600" dirty="0"/>
              <a:t>EGM features could all be evaluated and used. The choice of the best subset is remanded to the feature selection phase.</a:t>
            </a:r>
          </a:p>
          <a:p>
            <a:r>
              <a:rPr lang="en-US" sz="1600" dirty="0"/>
              <a:t>Dataset reduction methods are interesting but maybe hardly understandable from surgeons, thus their usage could be evaluated carefully</a:t>
            </a:r>
          </a:p>
          <a:p>
            <a:r>
              <a:rPr lang="en-US" sz="1600" dirty="0"/>
              <a:t>Statistical features could be evaluated but have many limitations which could be overcome by previous exposed methods. Moreover, peaks selection, made on fiducial segments of the signal, could be misleading and not robust.</a:t>
            </a:r>
          </a:p>
          <a:p>
            <a:r>
              <a:rPr lang="en-US" sz="1600" dirty="0"/>
              <a:t>Subsampling of signal segments has the same problem of the peak selection and in addition there could issues related to the frequency of subsampling. Finally, rely too much on hypothesis on the signal ad could require normalization.</a:t>
            </a:r>
          </a:p>
          <a:p>
            <a:pPr marL="0" indent="0">
              <a:buNone/>
            </a:pPr>
            <a:endParaRPr lang="en-US" sz="1600" dirty="0"/>
          </a:p>
          <a:p>
            <a:pPr marL="0" indent="0">
              <a:buNone/>
            </a:pPr>
            <a:r>
              <a:rPr lang="en-US" sz="1600" dirty="0"/>
              <a:t>Moreover, one could ask if there are other elements, present into the given database, that could be used as features. In my opinion positional information (</a:t>
            </a:r>
            <a:r>
              <a:rPr lang="en-US" sz="1600" dirty="0" err="1"/>
              <a:t>x,y,z</a:t>
            </a:r>
            <a:r>
              <a:rPr lang="en-US" sz="1600" dirty="0"/>
              <a:t> coordinates of the roving electrode), suitable referred to a common origin, could be informative.</a:t>
            </a:r>
          </a:p>
        </p:txBody>
      </p:sp>
    </p:spTree>
    <p:extLst>
      <p:ext uri="{BB962C8B-B14F-4D97-AF65-F5344CB8AC3E}">
        <p14:creationId xmlns:p14="http://schemas.microsoft.com/office/powerpoint/2010/main" val="379305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64464" y="2041497"/>
            <a:ext cx="10098024" cy="2613436"/>
          </a:xfrm>
        </p:spPr>
        <p:txBody>
          <a:bodyPr>
            <a:noAutofit/>
          </a:bodyPr>
          <a:lstStyle/>
          <a:p>
            <a:r>
              <a:rPr lang="en-US" sz="2000" dirty="0"/>
              <a:t>Literature review on feature extraction</a:t>
            </a:r>
          </a:p>
          <a:p>
            <a:pPr lvl="1"/>
            <a:r>
              <a:rPr lang="en-US" sz="1800" dirty="0"/>
              <a:t>Features from EGM signals</a:t>
            </a:r>
          </a:p>
          <a:p>
            <a:pPr lvl="1"/>
            <a:r>
              <a:rPr lang="en-US" sz="1800" dirty="0"/>
              <a:t>Features from ECG signals easily adaptable to EGM</a:t>
            </a:r>
          </a:p>
          <a:p>
            <a:pPr lvl="1"/>
            <a:r>
              <a:rPr lang="en-US" sz="1800" dirty="0"/>
              <a:t>Features from ECG signals hardly adaptable to EGM</a:t>
            </a:r>
          </a:p>
          <a:p>
            <a:r>
              <a:rPr lang="en-US" sz="2000" dirty="0"/>
              <a:t>Conclusions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DEA0F-87EC-F85A-FC22-85FD7AE1050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C1CDA5-888A-C534-2F7E-F80FC0CD8C4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4D1AAC3-8741-857A-5E6C-0B0093E2C168}"/>
              </a:ext>
            </a:extLst>
          </p:cNvPr>
          <p:cNvSpPr>
            <a:spLocks noGrp="1"/>
          </p:cNvSpPr>
          <p:nvPr>
            <p:ph idx="1"/>
          </p:nvPr>
        </p:nvSpPr>
        <p:spPr>
          <a:xfrm>
            <a:off x="664464" y="2041497"/>
            <a:ext cx="10098024" cy="2613436"/>
          </a:xfrm>
        </p:spPr>
        <p:txBody>
          <a:bodyPr>
            <a:noAutofit/>
          </a:bodyPr>
          <a:lstStyle/>
          <a:p>
            <a:r>
              <a:rPr lang="en-US" sz="2000" dirty="0"/>
              <a:t>Literature review on feature extraction</a:t>
            </a:r>
          </a:p>
          <a:p>
            <a:pPr lvl="1"/>
            <a:r>
              <a:rPr lang="en-US" sz="1800" dirty="0"/>
              <a:t>Features from EGM signals</a:t>
            </a:r>
          </a:p>
          <a:p>
            <a:pPr lvl="1"/>
            <a:r>
              <a:rPr lang="en-US" sz="1800" dirty="0"/>
              <a:t>Features from ECG signals easily adaptable to EGM</a:t>
            </a:r>
          </a:p>
          <a:p>
            <a:pPr lvl="1"/>
            <a:r>
              <a:rPr lang="en-US" sz="1800" dirty="0"/>
              <a:t>Features from ECG signals hardly adaptable to EGM</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6FBCCD98-726D-09FF-9E15-4EA32C2C3F88}"/>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55777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t>Feature extraction on EGM signals </a:t>
            </a:r>
          </a:p>
          <a:p>
            <a:pPr marL="0" indent="0">
              <a:buNone/>
            </a:pPr>
            <a:r>
              <a:rPr lang="en-US" sz="1200" i="1" dirty="0"/>
              <a:t>S. I. Duque, A. Orozco-Duque, V. </a:t>
            </a:r>
            <a:r>
              <a:rPr lang="en-US" sz="1200" i="1" dirty="0" err="1"/>
              <a:t>Kremen</a:t>
            </a:r>
            <a:r>
              <a:rPr lang="en-US" sz="1200" i="1" dirty="0"/>
              <a:t>, D. Novak, C. </a:t>
            </a:r>
            <a:r>
              <a:rPr lang="en-US" sz="1200" i="1" dirty="0" err="1"/>
              <a:t>Tobón</a:t>
            </a:r>
            <a:r>
              <a:rPr lang="en-US" sz="1200" i="1" dirty="0"/>
              <a:t>, e J. Bustamante, </a:t>
            </a:r>
            <a:r>
              <a:rPr lang="en-US" sz="1200" b="1" i="1" dirty="0"/>
              <a:t>«Feature subset selection and classification of intracardiac electrograms during atrial fibrillation»</a:t>
            </a:r>
            <a:r>
              <a:rPr lang="en-US" sz="1200" i="1" dirty="0"/>
              <a:t>, Biomedical Signal Processing and Control, vol. 38, pp. 182–190, set. 2017</a:t>
            </a:r>
          </a:p>
          <a:p>
            <a:pPr marL="0" indent="0">
              <a:buNone/>
            </a:pPr>
            <a:endParaRPr lang="en-US" sz="1200" i="1" dirty="0"/>
          </a:p>
        </p:txBody>
      </p:sp>
      <p:grpSp>
        <p:nvGrpSpPr>
          <p:cNvPr id="20" name="Gruppo 19">
            <a:extLst>
              <a:ext uri="{FF2B5EF4-FFF2-40B4-BE49-F238E27FC236}">
                <a16:creationId xmlns:a16="http://schemas.microsoft.com/office/drawing/2014/main" id="{C96A69AA-A46C-E210-7377-5E1EDF52CF11}"/>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7E5B987C-D523-8B00-64D2-552633763A9C}"/>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7DC4C9F7-CE1A-51E4-F6BA-B384ACF1BADF}"/>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16FF13DC-E9C1-4BC6-C3A5-03CE76E13C24}"/>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A73C74F4-0356-47A7-3C6A-637AC2273FB5}"/>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easily usable on EGM</a:t>
            </a:r>
          </a:p>
          <a:p>
            <a:pPr marL="0" indent="0">
              <a:buNone/>
            </a:pPr>
            <a:r>
              <a:rPr lang="en-US" sz="1200" i="1" dirty="0"/>
              <a:t>R. J. </a:t>
            </a:r>
            <a:r>
              <a:rPr lang="en-US" sz="1200" i="1" dirty="0" err="1"/>
              <a:t>Martis</a:t>
            </a:r>
            <a:r>
              <a:rPr lang="en-US" sz="1200" i="1" dirty="0"/>
              <a:t>, U. R. Acharya, e L. C. Min</a:t>
            </a:r>
            <a:r>
              <a:rPr lang="en-US" sz="1200" b="1" i="1" dirty="0"/>
              <a:t>, «ECG beat classification using PCA, LDA, ICA and Discrete Wavelet Transform»</a:t>
            </a:r>
            <a:r>
              <a:rPr lang="en-US" sz="1200" i="1" dirty="0"/>
              <a:t>, Biomedical Signal Processing and Control, vol. 8, fasc. 5, pp. 437–448, set. 2013</a:t>
            </a:r>
          </a:p>
          <a:p>
            <a:pPr marL="0" indent="0">
              <a:buNone/>
            </a:pPr>
            <a:r>
              <a:rPr lang="en-US" sz="1200" i="1" dirty="0">
                <a:solidFill>
                  <a:schemeClr val="bg1">
                    <a:lumMod val="50000"/>
                  </a:schemeClr>
                </a:solidFill>
              </a:rPr>
              <a:t>Features are reduced representations of DWT decomposition of the signal</a:t>
            </a:r>
          </a:p>
          <a:p>
            <a:pPr marL="0" indent="0">
              <a:buFont typeface="Arial" panose="020B0604020202020204" pitchFamily="34" charset="0"/>
              <a:buNone/>
            </a:pPr>
            <a:r>
              <a:rPr lang="en-US" sz="1200" i="1" dirty="0"/>
              <a:t>S. </a:t>
            </a:r>
            <a:r>
              <a:rPr lang="en-US" sz="1200" i="1" dirty="0" err="1"/>
              <a:t>Tribhuvanam</a:t>
            </a:r>
            <a:r>
              <a:rPr lang="en-US" sz="1200" i="1" dirty="0"/>
              <a:t>, H. C. Nagaraj, e V. P. S. Naidu, </a:t>
            </a:r>
            <a:r>
              <a:rPr lang="en-US" sz="1200" b="1" i="1" dirty="0"/>
              <a:t>«ECG Abnormality Classification with Single Beat Analysis», </a:t>
            </a:r>
            <a:r>
              <a:rPr lang="en-US" sz="1200" i="1" dirty="0"/>
              <a:t>in 2019 International Conference on Vision Towards Emerging Trends in Communication and Networking (</a:t>
            </a:r>
            <a:r>
              <a:rPr lang="en-US" sz="1200" i="1" dirty="0" err="1"/>
              <a:t>ViTECoN</a:t>
            </a:r>
            <a:r>
              <a:rPr lang="en-US" sz="1200" i="1" dirty="0"/>
              <a:t>), Vellore.</a:t>
            </a:r>
            <a:endParaRPr lang="en-US" sz="1400" dirty="0"/>
          </a:p>
          <a:p>
            <a:pPr marL="0" indent="0">
              <a:buNone/>
            </a:pPr>
            <a:r>
              <a:rPr lang="en-US" sz="1200" i="1" dirty="0">
                <a:solidFill>
                  <a:schemeClr val="bg1">
                    <a:lumMod val="50000"/>
                  </a:schemeClr>
                </a:solidFill>
              </a:rPr>
              <a:t>Features are statistical descriptors and amplitudes of fixed portions of the signal</a:t>
            </a:r>
          </a:p>
          <a:p>
            <a:pPr marL="0" indent="0">
              <a:buNone/>
            </a:pPr>
            <a:endParaRPr lang="en-US" sz="1200" i="1" dirty="0"/>
          </a:p>
        </p:txBody>
      </p:sp>
      <p:sp>
        <p:nvSpPr>
          <p:cNvPr id="17" name="Segnaposto contenuto 2">
            <a:extLst>
              <a:ext uri="{FF2B5EF4-FFF2-40B4-BE49-F238E27FC236}">
                <a16:creationId xmlns:a16="http://schemas.microsoft.com/office/drawing/2014/main" id="{1CF726EA-2613-7D32-BD39-C75C288B730A}"/>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signals hardly usable on EGG</a:t>
            </a:r>
          </a:p>
          <a:p>
            <a:pPr marL="0" indent="0">
              <a:buFont typeface="Arial" panose="020B0604020202020204" pitchFamily="34" charset="0"/>
              <a:buNone/>
            </a:pPr>
            <a:r>
              <a:rPr lang="en-US" sz="1200" i="1" dirty="0"/>
              <a:t>P. </a:t>
            </a:r>
            <a:r>
              <a:rPr lang="en-US" sz="1200" i="1" dirty="0" err="1"/>
              <a:t>deChazal</a:t>
            </a:r>
            <a:r>
              <a:rPr lang="en-US" sz="1200" i="1" dirty="0"/>
              <a:t>, M. </a:t>
            </a:r>
            <a:r>
              <a:rPr lang="en-US" sz="1200" i="1" dirty="0" err="1"/>
              <a:t>O’Dwyer</a:t>
            </a:r>
            <a:r>
              <a:rPr lang="en-US" sz="1200" i="1" dirty="0"/>
              <a:t>, e R. B. Reilly, </a:t>
            </a:r>
            <a:r>
              <a:rPr lang="en-US" sz="1200" b="1" i="1" dirty="0"/>
              <a:t>«Automatic Classification of Heartbeats Using ECG Morphology and Heartbeat Interval Features»</a:t>
            </a:r>
            <a:r>
              <a:rPr lang="en-US" sz="1200" i="1" dirty="0"/>
              <a:t>,</a:t>
            </a:r>
            <a:r>
              <a:rPr lang="en-US" sz="1200" b="1" i="1" dirty="0"/>
              <a:t> </a:t>
            </a:r>
            <a:r>
              <a:rPr lang="en-US" sz="1200" i="1" dirty="0"/>
              <a:t>IEEE Trans. Biomed. Eng., vol. 51, fasc. 7, pp. 1196–1206, lug. 2004.</a:t>
            </a:r>
          </a:p>
          <a:p>
            <a:pPr marL="0" indent="0">
              <a:buNone/>
            </a:pPr>
            <a:r>
              <a:rPr lang="en-US" sz="1200" i="1" dirty="0">
                <a:solidFill>
                  <a:schemeClr val="bg1">
                    <a:lumMod val="50000"/>
                  </a:schemeClr>
                </a:solidFill>
              </a:rPr>
              <a:t>Morphological features based on samples of the signal in fixed portions of it.</a:t>
            </a:r>
          </a:p>
          <a:p>
            <a:pPr marL="0" indent="0">
              <a:buFont typeface="Arial" panose="020B0604020202020204" pitchFamily="34" charset="0"/>
              <a:buNone/>
            </a:pPr>
            <a:endParaRPr lang="en-US" sz="1200" i="1" dirty="0"/>
          </a:p>
          <a:p>
            <a:pPr marL="0" indent="0">
              <a:buFont typeface="Arial" panose="020B0604020202020204" pitchFamily="34" charset="0"/>
              <a:buNone/>
            </a:pPr>
            <a:endParaRPr lang="en-US" sz="1400" dirty="0"/>
          </a:p>
        </p:txBody>
      </p:sp>
      <p:sp>
        <p:nvSpPr>
          <p:cNvPr id="21" name="CasellaDiTesto 20">
            <a:extLst>
              <a:ext uri="{FF2B5EF4-FFF2-40B4-BE49-F238E27FC236}">
                <a16:creationId xmlns:a16="http://schemas.microsoft.com/office/drawing/2014/main" id="{E9CA73B6-DF43-14B4-B3A8-34C52F569617}"/>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D9473-9A6A-E259-537C-5A139E9211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FE761C1-7808-7420-5DC9-3DD9BA1B033F}"/>
              </a:ext>
            </a:extLst>
          </p:cNvPr>
          <p:cNvSpPr>
            <a:spLocks noGrp="1"/>
          </p:cNvSpPr>
          <p:nvPr>
            <p:ph type="title"/>
          </p:nvPr>
        </p:nvSpPr>
        <p:spPr>
          <a:xfrm>
            <a:off x="838200" y="209292"/>
            <a:ext cx="9905460" cy="971551"/>
          </a:xfrm>
        </p:spPr>
        <p:txBody>
          <a:bodyPr>
            <a:normAutofit/>
          </a:bodyPr>
          <a:lstStyle/>
          <a:p>
            <a:r>
              <a:rPr lang="en-US" sz="3600" dirty="0"/>
              <a:t>Literature review </a:t>
            </a:r>
          </a:p>
        </p:txBody>
      </p:sp>
      <p:sp>
        <p:nvSpPr>
          <p:cNvPr id="4" name="Segnaposto numero diapositiva 3">
            <a:extLst>
              <a:ext uri="{FF2B5EF4-FFF2-40B4-BE49-F238E27FC236}">
                <a16:creationId xmlns:a16="http://schemas.microsoft.com/office/drawing/2014/main" id="{15298658-403D-5513-BBB6-A187CE108047}"/>
              </a:ext>
            </a:extLst>
          </p:cNvPr>
          <p:cNvSpPr>
            <a:spLocks noGrp="1"/>
          </p:cNvSpPr>
          <p:nvPr>
            <p:ph type="sldNum" sz="quarter" idx="12"/>
          </p:nvPr>
        </p:nvSpPr>
        <p:spPr/>
        <p:txBody>
          <a:bodyPr/>
          <a:lstStyle/>
          <a:p>
            <a:fld id="{2FA0223F-D95A-431D-9A71-EDA7FA0C2F5B}" type="slidenum">
              <a:rPr lang="en-US" smtClean="0"/>
              <a:t>5</a:t>
            </a:fld>
            <a:endParaRPr lang="en-US"/>
          </a:p>
        </p:txBody>
      </p:sp>
      <p:sp>
        <p:nvSpPr>
          <p:cNvPr id="12" name="Rettangolo 11">
            <a:extLst>
              <a:ext uri="{FF2B5EF4-FFF2-40B4-BE49-F238E27FC236}">
                <a16:creationId xmlns:a16="http://schemas.microsoft.com/office/drawing/2014/main" id="{7E60DF1F-4D37-7EB0-A770-05CDE3C61A8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640AE3C6-07C4-91CA-0ADD-9EBD8F66DE3C}"/>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t>Feature extraction on EGM signals </a:t>
            </a:r>
          </a:p>
          <a:p>
            <a:pPr marL="0" indent="0">
              <a:buNone/>
            </a:pPr>
            <a:r>
              <a:rPr lang="en-US" sz="1200" i="1" dirty="0"/>
              <a:t>S. I. Duque, A. Orozco-Duque, V. </a:t>
            </a:r>
            <a:r>
              <a:rPr lang="en-US" sz="1200" i="1" dirty="0" err="1"/>
              <a:t>Kremen</a:t>
            </a:r>
            <a:r>
              <a:rPr lang="en-US" sz="1200" i="1" dirty="0"/>
              <a:t>, D. Novak, C. </a:t>
            </a:r>
            <a:r>
              <a:rPr lang="en-US" sz="1200" i="1" dirty="0" err="1"/>
              <a:t>Tobón</a:t>
            </a:r>
            <a:r>
              <a:rPr lang="en-US" sz="1200" i="1" dirty="0"/>
              <a:t>, e J. Bustamante, </a:t>
            </a:r>
            <a:r>
              <a:rPr lang="en-US" sz="1200" b="1" i="1" dirty="0"/>
              <a:t>«Feature subset selection and classification of intracardiac electrograms during atrial fibrillation»</a:t>
            </a:r>
            <a:r>
              <a:rPr lang="en-US" sz="1200" i="1" dirty="0"/>
              <a:t>, Biomedical Signal Processing and Control, vol. 38, pp. 182–190, set. 2017</a:t>
            </a:r>
          </a:p>
          <a:p>
            <a:pPr marL="0" indent="0">
              <a:buNone/>
            </a:pPr>
            <a:endParaRPr lang="en-US" sz="1200" i="1" dirty="0"/>
          </a:p>
        </p:txBody>
      </p:sp>
      <p:grpSp>
        <p:nvGrpSpPr>
          <p:cNvPr id="20" name="Gruppo 19">
            <a:extLst>
              <a:ext uri="{FF2B5EF4-FFF2-40B4-BE49-F238E27FC236}">
                <a16:creationId xmlns:a16="http://schemas.microsoft.com/office/drawing/2014/main" id="{C64A871F-5A90-8523-B8E3-51BC6CCECAC8}"/>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401A01BB-AF30-1ECB-FFED-FB88CF0FE709}"/>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D4CCAD7F-2CF5-3FEF-ED92-50BE09A798EE}"/>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316F8E7B-0FC1-7DD9-596E-EDBE911A3815}"/>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77129DD2-D7BC-915D-4A53-D231FDE5DF99}"/>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easily usable on EGM</a:t>
            </a:r>
          </a:p>
          <a:p>
            <a:pPr marL="0" indent="0">
              <a:buNone/>
            </a:pPr>
            <a:r>
              <a:rPr lang="en-US" sz="1200" i="1" dirty="0">
                <a:solidFill>
                  <a:schemeClr val="bg1">
                    <a:lumMod val="85000"/>
                  </a:schemeClr>
                </a:solidFill>
              </a:rPr>
              <a:t>R. J. </a:t>
            </a:r>
            <a:r>
              <a:rPr lang="en-US" sz="1200" i="1" dirty="0" err="1">
                <a:solidFill>
                  <a:schemeClr val="bg1">
                    <a:lumMod val="85000"/>
                  </a:schemeClr>
                </a:solidFill>
              </a:rPr>
              <a:t>Martis</a:t>
            </a:r>
            <a:r>
              <a:rPr lang="en-US" sz="1200" i="1" dirty="0">
                <a:solidFill>
                  <a:schemeClr val="bg1">
                    <a:lumMod val="85000"/>
                  </a:schemeClr>
                </a:solidFill>
              </a:rPr>
              <a:t>, U. R. Acharya, e L. C. Min</a:t>
            </a:r>
            <a:r>
              <a:rPr lang="en-US" sz="1200" b="1" i="1" dirty="0">
                <a:solidFill>
                  <a:schemeClr val="bg1">
                    <a:lumMod val="85000"/>
                  </a:schemeClr>
                </a:solidFill>
              </a:rPr>
              <a:t>, «ECG beat classification using PCA, LDA, ICA and Discrete Wavelet Transform»</a:t>
            </a:r>
            <a:r>
              <a:rPr lang="en-US" sz="1200" i="1" dirty="0">
                <a:solidFill>
                  <a:schemeClr val="bg1">
                    <a:lumMod val="85000"/>
                  </a:schemeClr>
                </a:solidFill>
              </a:rPr>
              <a:t>, Biomedical Signal Processing and Control, vol. 8, fasc. 5, pp. 437–448, set. 2013</a:t>
            </a:r>
          </a:p>
          <a:p>
            <a:pPr marL="0" indent="0">
              <a:buNone/>
            </a:pPr>
            <a:r>
              <a:rPr lang="en-US" sz="1200" i="1" dirty="0">
                <a:solidFill>
                  <a:schemeClr val="bg1">
                    <a:lumMod val="85000"/>
                  </a:schemeClr>
                </a:solidFill>
              </a:rPr>
              <a:t>Features are reduced representations of DWT decomposition of the signal</a:t>
            </a:r>
          </a:p>
          <a:p>
            <a:pPr marL="0" indent="0">
              <a:buFont typeface="Arial" panose="020B0604020202020204" pitchFamily="34" charset="0"/>
              <a:buNone/>
            </a:pPr>
            <a:r>
              <a:rPr lang="en-US" sz="1200" i="1" dirty="0">
                <a:solidFill>
                  <a:schemeClr val="bg1">
                    <a:lumMod val="85000"/>
                  </a:schemeClr>
                </a:solidFill>
              </a:rPr>
              <a:t>S. </a:t>
            </a:r>
            <a:r>
              <a:rPr lang="en-US" sz="1200" i="1" dirty="0" err="1">
                <a:solidFill>
                  <a:schemeClr val="bg1">
                    <a:lumMod val="85000"/>
                  </a:schemeClr>
                </a:solidFill>
              </a:rPr>
              <a:t>Tribhuvanam</a:t>
            </a:r>
            <a:r>
              <a:rPr lang="en-US" sz="1200" i="1" dirty="0">
                <a:solidFill>
                  <a:schemeClr val="bg1">
                    <a:lumMod val="85000"/>
                  </a:schemeClr>
                </a:solidFill>
              </a:rPr>
              <a:t>, H. C. Nagaraj, e V. P. S. Naidu, </a:t>
            </a:r>
            <a:r>
              <a:rPr lang="en-US" sz="1200" b="1" i="1" dirty="0">
                <a:solidFill>
                  <a:schemeClr val="bg1">
                    <a:lumMod val="85000"/>
                  </a:schemeClr>
                </a:solidFill>
              </a:rPr>
              <a:t>«ECG Abnormality Classification with Single Beat Analysis», </a:t>
            </a:r>
            <a:r>
              <a:rPr lang="en-US" sz="1200" i="1" dirty="0">
                <a:solidFill>
                  <a:schemeClr val="bg1">
                    <a:lumMod val="85000"/>
                  </a:schemeClr>
                </a:solidFill>
              </a:rPr>
              <a:t>in 2019 International Conference on Vision Towards Emerging Trends in Communication and Networking (</a:t>
            </a:r>
            <a:r>
              <a:rPr lang="en-US" sz="1200" i="1" dirty="0" err="1">
                <a:solidFill>
                  <a:schemeClr val="bg1">
                    <a:lumMod val="85000"/>
                  </a:schemeClr>
                </a:solidFill>
              </a:rPr>
              <a:t>ViTECoN</a:t>
            </a:r>
            <a:r>
              <a:rPr lang="en-US" sz="1200" i="1" dirty="0">
                <a:solidFill>
                  <a:schemeClr val="bg1">
                    <a:lumMod val="85000"/>
                  </a:schemeClr>
                </a:solidFill>
              </a:rPr>
              <a:t>), Vellore.</a:t>
            </a:r>
            <a:endParaRPr lang="en-US" sz="1400" dirty="0">
              <a:solidFill>
                <a:schemeClr val="bg1">
                  <a:lumMod val="85000"/>
                </a:schemeClr>
              </a:solidFill>
            </a:endParaRPr>
          </a:p>
          <a:p>
            <a:pPr marL="0" indent="0">
              <a:buNone/>
            </a:pPr>
            <a:r>
              <a:rPr lang="en-US" sz="1200" i="1" dirty="0">
                <a:solidFill>
                  <a:schemeClr val="bg1">
                    <a:lumMod val="85000"/>
                  </a:schemeClr>
                </a:solidFill>
              </a:rPr>
              <a:t>Features are statistical descriptors and amplitudes of fixed portions of the signal</a:t>
            </a:r>
          </a:p>
        </p:txBody>
      </p:sp>
      <p:sp>
        <p:nvSpPr>
          <p:cNvPr id="17" name="Segnaposto contenuto 2">
            <a:extLst>
              <a:ext uri="{FF2B5EF4-FFF2-40B4-BE49-F238E27FC236}">
                <a16:creationId xmlns:a16="http://schemas.microsoft.com/office/drawing/2014/main" id="{2121C13F-CB56-C9E3-FCC9-9A56473B46C5}"/>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signals hardly usable on EGM</a:t>
            </a:r>
          </a:p>
          <a:p>
            <a:pPr marL="0" indent="0">
              <a:buFont typeface="Arial" panose="020B0604020202020204" pitchFamily="34" charset="0"/>
              <a:buNone/>
            </a:pPr>
            <a:r>
              <a:rPr lang="en-US" sz="1200" i="1" dirty="0">
                <a:solidFill>
                  <a:schemeClr val="bg1">
                    <a:lumMod val="85000"/>
                  </a:schemeClr>
                </a:solidFill>
              </a:rPr>
              <a:t>P. </a:t>
            </a:r>
            <a:r>
              <a:rPr lang="en-US" sz="1200" i="1" dirty="0" err="1">
                <a:solidFill>
                  <a:schemeClr val="bg1">
                    <a:lumMod val="85000"/>
                  </a:schemeClr>
                </a:solidFill>
              </a:rPr>
              <a:t>deChazal</a:t>
            </a:r>
            <a:r>
              <a:rPr lang="en-US" sz="1200" i="1" dirty="0">
                <a:solidFill>
                  <a:schemeClr val="bg1">
                    <a:lumMod val="85000"/>
                  </a:schemeClr>
                </a:solidFill>
              </a:rPr>
              <a:t>, M. </a:t>
            </a:r>
            <a:r>
              <a:rPr lang="en-US" sz="1200" i="1" dirty="0" err="1">
                <a:solidFill>
                  <a:schemeClr val="bg1">
                    <a:lumMod val="85000"/>
                  </a:schemeClr>
                </a:solidFill>
              </a:rPr>
              <a:t>O’Dwyer</a:t>
            </a:r>
            <a:r>
              <a:rPr lang="en-US" sz="1200" i="1" dirty="0">
                <a:solidFill>
                  <a:schemeClr val="bg1">
                    <a:lumMod val="85000"/>
                  </a:schemeClr>
                </a:solidFill>
              </a:rPr>
              <a:t>, e R. B. Reilly, </a:t>
            </a:r>
            <a:r>
              <a:rPr lang="en-US" sz="1200" b="1" i="1" dirty="0">
                <a:solidFill>
                  <a:schemeClr val="bg1">
                    <a:lumMod val="85000"/>
                  </a:schemeClr>
                </a:solidFill>
              </a:rPr>
              <a:t>«Automatic Classification of Heartbeats Using ECG Morphology and Heartbeat Interval Features»</a:t>
            </a:r>
            <a:r>
              <a:rPr lang="en-US" sz="1200" i="1" dirty="0">
                <a:solidFill>
                  <a:schemeClr val="bg1">
                    <a:lumMod val="85000"/>
                  </a:schemeClr>
                </a:solidFill>
              </a:rPr>
              <a:t>,</a:t>
            </a:r>
            <a:r>
              <a:rPr lang="en-US" sz="1200" b="1" i="1" dirty="0">
                <a:solidFill>
                  <a:schemeClr val="bg1">
                    <a:lumMod val="85000"/>
                  </a:schemeClr>
                </a:solidFill>
              </a:rPr>
              <a:t> </a:t>
            </a:r>
            <a:r>
              <a:rPr lang="en-US" sz="1200" i="1" dirty="0">
                <a:solidFill>
                  <a:schemeClr val="bg1">
                    <a:lumMod val="85000"/>
                  </a:schemeClr>
                </a:solidFill>
              </a:rPr>
              <a:t>IEEE Trans. Biomed. Eng., vol. 51, fasc. 7, pp. 1196–1206, lug. 2004.</a:t>
            </a:r>
          </a:p>
          <a:p>
            <a:pPr marL="0" indent="0">
              <a:buNone/>
            </a:pPr>
            <a:r>
              <a:rPr lang="en-US" sz="1200" i="1" dirty="0">
                <a:solidFill>
                  <a:schemeClr val="bg1">
                    <a:lumMod val="85000"/>
                  </a:schemeClr>
                </a:solidFill>
              </a:rPr>
              <a:t>Morphological features based on samples of the signal in fixed portions of it.</a:t>
            </a:r>
          </a:p>
          <a:p>
            <a:pPr marL="0" indent="0">
              <a:buFont typeface="Arial" panose="020B0604020202020204" pitchFamily="34" charset="0"/>
              <a:buNone/>
            </a:pPr>
            <a:endParaRPr lang="en-US" sz="1200" i="1" dirty="0">
              <a:solidFill>
                <a:schemeClr val="bg1">
                  <a:lumMod val="85000"/>
                </a:schemeClr>
              </a:solidFill>
            </a:endParaRPr>
          </a:p>
          <a:p>
            <a:pPr marL="0" indent="0">
              <a:buFont typeface="Arial" panose="020B0604020202020204" pitchFamily="34" charset="0"/>
              <a:buNone/>
            </a:pPr>
            <a:endParaRPr lang="en-US" sz="1400" dirty="0">
              <a:solidFill>
                <a:schemeClr val="bg1">
                  <a:lumMod val="85000"/>
                </a:schemeClr>
              </a:solidFill>
            </a:endParaRPr>
          </a:p>
        </p:txBody>
      </p:sp>
      <p:sp>
        <p:nvSpPr>
          <p:cNvPr id="21" name="CasellaDiTesto 20">
            <a:extLst>
              <a:ext uri="{FF2B5EF4-FFF2-40B4-BE49-F238E27FC236}">
                <a16:creationId xmlns:a16="http://schemas.microsoft.com/office/drawing/2014/main" id="{8D921A6A-31C9-9E1A-73A1-37C2751E30CE}"/>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356281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4D29A-769B-7EFF-4600-F6941147A55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55E09B-58D9-81E0-75B5-6DF4F2CF6347}"/>
              </a:ext>
            </a:extLst>
          </p:cNvPr>
          <p:cNvSpPr>
            <a:spLocks noGrp="1"/>
          </p:cNvSpPr>
          <p:nvPr>
            <p:ph type="title"/>
          </p:nvPr>
        </p:nvSpPr>
        <p:spPr/>
        <p:txBody>
          <a:bodyPr/>
          <a:lstStyle/>
          <a:p>
            <a:r>
              <a:rPr lang="en-US" dirty="0"/>
              <a:t>Features of EGM signals</a:t>
            </a:r>
          </a:p>
        </p:txBody>
      </p:sp>
      <p:sp>
        <p:nvSpPr>
          <p:cNvPr id="3" name="Segnaposto contenuto 2">
            <a:extLst>
              <a:ext uri="{FF2B5EF4-FFF2-40B4-BE49-F238E27FC236}">
                <a16:creationId xmlns:a16="http://schemas.microsoft.com/office/drawing/2014/main" id="{912D9A52-B989-4F18-B52C-43946D8713F2}"/>
              </a:ext>
            </a:extLst>
          </p:cNvPr>
          <p:cNvSpPr>
            <a:spLocks noGrp="1"/>
          </p:cNvSpPr>
          <p:nvPr>
            <p:ph idx="1"/>
          </p:nvPr>
        </p:nvSpPr>
        <p:spPr>
          <a:xfrm>
            <a:off x="275461" y="1529432"/>
            <a:ext cx="11916539" cy="1899567"/>
          </a:xfrm>
        </p:spPr>
        <p:txBody>
          <a:bodyPr numCol="2">
            <a:noAutofit/>
          </a:bodyPr>
          <a:lstStyle/>
          <a:p>
            <a:pPr marL="0" indent="0">
              <a:buNone/>
            </a:pPr>
            <a:r>
              <a:rPr lang="en-US" sz="1600" dirty="0"/>
              <a:t>Based on the concepts </a:t>
            </a:r>
            <a:r>
              <a:rPr lang="en-US" sz="1600" dirty="0">
                <a:solidFill>
                  <a:schemeClr val="bg1">
                    <a:lumMod val="75000"/>
                  </a:schemeClr>
                </a:solidFill>
              </a:rPr>
              <a:t>[1]</a:t>
            </a:r>
            <a:r>
              <a:rPr lang="en-US" sz="1600" dirty="0"/>
              <a:t> of:</a:t>
            </a:r>
          </a:p>
          <a:p>
            <a:pPr marL="0" indent="0">
              <a:buNone/>
            </a:pPr>
            <a:r>
              <a:rPr lang="en-US" sz="1600" b="1" dirty="0"/>
              <a:t>Local Activation Waves</a:t>
            </a:r>
            <a:r>
              <a:rPr lang="en-US" sz="1600" dirty="0"/>
              <a:t>: portion of the signal centered on a peak of activation</a:t>
            </a:r>
          </a:p>
          <a:p>
            <a:endParaRPr lang="en-US" sz="1600" dirty="0"/>
          </a:p>
          <a:p>
            <a:endParaRPr lang="en-US" sz="1600" dirty="0"/>
          </a:p>
          <a:p>
            <a:pPr marL="0" indent="0">
              <a:buNone/>
            </a:pPr>
            <a:endParaRPr lang="en-US" sz="1600" dirty="0"/>
          </a:p>
          <a:p>
            <a:pPr marL="0" indent="0">
              <a:buNone/>
            </a:pPr>
            <a:r>
              <a:rPr lang="en-US" sz="1600" b="1" dirty="0"/>
              <a:t>Segments with Continuous local activity</a:t>
            </a:r>
            <a:r>
              <a:rPr lang="en-US" sz="1600" dirty="0"/>
              <a:t>: portions of the signals where there’s a continue activation </a:t>
            </a:r>
          </a:p>
          <a:p>
            <a:pPr marL="0" indent="0">
              <a:buNone/>
            </a:pPr>
            <a:endParaRPr lang="en-US" sz="1600" dirty="0"/>
          </a:p>
          <a:p>
            <a:pPr marL="0" indent="0">
              <a:buNone/>
            </a:pPr>
            <a:endParaRPr lang="en-US" sz="1200" dirty="0"/>
          </a:p>
        </p:txBody>
      </p:sp>
      <p:sp>
        <p:nvSpPr>
          <p:cNvPr id="4" name="Segnaposto numero diapositiva 3">
            <a:extLst>
              <a:ext uri="{FF2B5EF4-FFF2-40B4-BE49-F238E27FC236}">
                <a16:creationId xmlns:a16="http://schemas.microsoft.com/office/drawing/2014/main" id="{9BE56A8E-5CCA-5659-2D79-D91E8A731DC5}"/>
              </a:ext>
            </a:extLst>
          </p:cNvPr>
          <p:cNvSpPr>
            <a:spLocks noGrp="1"/>
          </p:cNvSpPr>
          <p:nvPr>
            <p:ph type="sldNum" sz="quarter" idx="12"/>
          </p:nvPr>
        </p:nvSpPr>
        <p:spPr/>
        <p:txBody>
          <a:bodyPr/>
          <a:lstStyle/>
          <a:p>
            <a:fld id="{2FA0223F-D95A-431D-9A71-EDA7FA0C2F5B}" type="slidenum">
              <a:rPr lang="en-US" smtClean="0"/>
              <a:t>6</a:t>
            </a:fld>
            <a:endParaRPr lang="en-US" dirty="0"/>
          </a:p>
        </p:txBody>
      </p:sp>
      <p:pic>
        <p:nvPicPr>
          <p:cNvPr id="1026" name="Picture 2">
            <a:extLst>
              <a:ext uri="{FF2B5EF4-FFF2-40B4-BE49-F238E27FC236}">
                <a16:creationId xmlns:a16="http://schemas.microsoft.com/office/drawing/2014/main" id="{745711D2-180B-7F5F-DF3E-6E39A6795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54" y="2663572"/>
            <a:ext cx="53816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4C7BC49-CFC6-BC0C-352D-E0254BD46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0958" y="2496557"/>
            <a:ext cx="4483608" cy="2562062"/>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6EC203E-CF06-EEB0-B66F-7F249F1A1A6F}"/>
              </a:ext>
            </a:extLst>
          </p:cNvPr>
          <p:cNvSpPr txBox="1"/>
          <p:nvPr/>
        </p:nvSpPr>
        <p:spPr>
          <a:xfrm>
            <a:off x="496631" y="5702578"/>
            <a:ext cx="11096244" cy="523220"/>
          </a:xfrm>
          <a:prstGeom prst="rect">
            <a:avLst/>
          </a:prstGeom>
          <a:noFill/>
        </p:spPr>
        <p:txBody>
          <a:bodyPr wrap="square">
            <a:spAutoFit/>
          </a:bodyPr>
          <a:lstStyle/>
          <a:p>
            <a:pPr marL="0" indent="0">
              <a:buNone/>
            </a:pPr>
            <a:r>
              <a:rPr lang="en-US" sz="1400" dirty="0"/>
              <a:t>Both definitions are based on DWT decomposition (</a:t>
            </a:r>
            <a:r>
              <a:rPr lang="en-US" sz="1400" i="1" dirty="0" err="1"/>
              <a:t>mexihat</a:t>
            </a:r>
            <a:r>
              <a:rPr lang="en-US" sz="1400" dirty="0"/>
              <a:t>) followed by reconstruction on 3 scales onto apply adaptive thresholds (similar to Pam-Tompkins one) are used to detect these portions of the signal. See </a:t>
            </a:r>
            <a:r>
              <a:rPr lang="en-US" sz="1400" dirty="0">
                <a:hlinkClick r:id="rId5"/>
              </a:rPr>
              <a:t>Features evaluated appendix</a:t>
            </a:r>
            <a:r>
              <a:rPr lang="en-US" sz="1400" dirty="0"/>
              <a:t> for the complete overview.</a:t>
            </a:r>
          </a:p>
        </p:txBody>
      </p:sp>
      <p:sp>
        <p:nvSpPr>
          <p:cNvPr id="8" name="CasellaDiTesto 7">
            <a:extLst>
              <a:ext uri="{FF2B5EF4-FFF2-40B4-BE49-F238E27FC236}">
                <a16:creationId xmlns:a16="http://schemas.microsoft.com/office/drawing/2014/main" id="{DE2D1FF5-6E3E-926E-9FF4-C2272F8330BE}"/>
              </a:ext>
            </a:extLst>
          </p:cNvPr>
          <p:cNvSpPr txBox="1"/>
          <p:nvPr/>
        </p:nvSpPr>
        <p:spPr>
          <a:xfrm>
            <a:off x="496631" y="6438870"/>
            <a:ext cx="10752203" cy="430887"/>
          </a:xfrm>
          <a:prstGeom prst="rect">
            <a:avLst/>
          </a:prstGeom>
          <a:noFill/>
        </p:spPr>
        <p:txBody>
          <a:bodyPr wrap="square">
            <a:spAutoFit/>
          </a:bodyPr>
          <a:lstStyle/>
          <a:p>
            <a:pPr marL="0" indent="0">
              <a:buNone/>
            </a:pPr>
            <a:r>
              <a:rPr lang="en-US" sz="1050" i="1" dirty="0"/>
              <a:t>1. S. I. Duque, A. Orozco-Duque, V. </a:t>
            </a:r>
            <a:r>
              <a:rPr lang="en-US" sz="1050" i="1" dirty="0" err="1"/>
              <a:t>Kremen</a:t>
            </a:r>
            <a:r>
              <a:rPr lang="en-US" sz="1050" i="1" dirty="0"/>
              <a:t>, D. Novak, C. </a:t>
            </a:r>
            <a:r>
              <a:rPr lang="en-US" sz="1050" i="1" dirty="0" err="1"/>
              <a:t>Tobón</a:t>
            </a:r>
            <a:r>
              <a:rPr lang="en-US" sz="1050" i="1" dirty="0"/>
              <a:t>, e J. Bustamante, </a:t>
            </a:r>
            <a:r>
              <a:rPr lang="en-US" sz="1050" b="1" i="1" dirty="0"/>
              <a:t>«Feature subset selection and classification of intracardiac electrograms during atrial fibrillation»</a:t>
            </a:r>
            <a:r>
              <a:rPr lang="en-US" sz="1050" i="1" dirty="0"/>
              <a:t>, Biomedical Signal Processing and Control, vol. 38, pp. 182–190, set. 2017</a:t>
            </a:r>
          </a:p>
        </p:txBody>
      </p:sp>
    </p:spTree>
    <p:extLst>
      <p:ext uri="{BB962C8B-B14F-4D97-AF65-F5344CB8AC3E}">
        <p14:creationId xmlns:p14="http://schemas.microsoft.com/office/powerpoint/2010/main" val="210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62966-A9B3-7966-F01B-AEFB5E88DCF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193457-A63D-991F-24A8-9382A21B8EAC}"/>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C29B63E0-EA16-5265-1E97-ACEFF989B0FE}"/>
              </a:ext>
            </a:extLst>
          </p:cNvPr>
          <p:cNvSpPr>
            <a:spLocks noGrp="1"/>
          </p:cNvSpPr>
          <p:nvPr>
            <p:ph type="sldNum" sz="quarter" idx="12"/>
          </p:nvPr>
        </p:nvSpPr>
        <p:spPr/>
        <p:txBody>
          <a:bodyPr/>
          <a:lstStyle/>
          <a:p>
            <a:fld id="{2FA0223F-D95A-431D-9A71-EDA7FA0C2F5B}" type="slidenum">
              <a:rPr lang="en-US" smtClean="0"/>
              <a:t>7</a:t>
            </a:fld>
            <a:endParaRPr lang="en-US"/>
          </a:p>
        </p:txBody>
      </p:sp>
      <p:sp>
        <p:nvSpPr>
          <p:cNvPr id="12" name="Rettangolo 11">
            <a:extLst>
              <a:ext uri="{FF2B5EF4-FFF2-40B4-BE49-F238E27FC236}">
                <a16:creationId xmlns:a16="http://schemas.microsoft.com/office/drawing/2014/main" id="{4D75B7F8-4D8D-4B2D-E1F8-165215E330F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D96FC2D-3DB2-19BF-3541-BD897BED857C}"/>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solidFill>
                  <a:schemeClr val="bg1">
                    <a:lumMod val="85000"/>
                  </a:schemeClr>
                </a:solidFill>
              </a:rPr>
              <a:t>Feature extraction on EGM signals </a:t>
            </a:r>
          </a:p>
          <a:p>
            <a:pPr marL="0" indent="0">
              <a:buNone/>
            </a:pPr>
            <a:r>
              <a:rPr lang="en-US" sz="1200" i="1" dirty="0">
                <a:solidFill>
                  <a:schemeClr val="bg1">
                    <a:lumMod val="85000"/>
                  </a:schemeClr>
                </a:solidFill>
              </a:rPr>
              <a:t>S. I. Duque, A. Orozco-Duque, V. </a:t>
            </a:r>
            <a:r>
              <a:rPr lang="en-US" sz="1200" i="1" dirty="0" err="1">
                <a:solidFill>
                  <a:schemeClr val="bg1">
                    <a:lumMod val="85000"/>
                  </a:schemeClr>
                </a:solidFill>
              </a:rPr>
              <a:t>Kremen</a:t>
            </a:r>
            <a:r>
              <a:rPr lang="en-US" sz="1200" i="1" dirty="0">
                <a:solidFill>
                  <a:schemeClr val="bg1">
                    <a:lumMod val="85000"/>
                  </a:schemeClr>
                </a:solidFill>
              </a:rPr>
              <a:t>, D. Novak, C. </a:t>
            </a:r>
            <a:r>
              <a:rPr lang="en-US" sz="1200" i="1" dirty="0" err="1">
                <a:solidFill>
                  <a:schemeClr val="bg1">
                    <a:lumMod val="85000"/>
                  </a:schemeClr>
                </a:solidFill>
              </a:rPr>
              <a:t>Tobón</a:t>
            </a:r>
            <a:r>
              <a:rPr lang="en-US" sz="1200" i="1" dirty="0">
                <a:solidFill>
                  <a:schemeClr val="bg1">
                    <a:lumMod val="85000"/>
                  </a:schemeClr>
                </a:solidFill>
              </a:rPr>
              <a:t>, e J. Bustamante, </a:t>
            </a:r>
            <a:r>
              <a:rPr lang="en-US" sz="1200" b="1" i="1" dirty="0">
                <a:solidFill>
                  <a:schemeClr val="bg1">
                    <a:lumMod val="85000"/>
                  </a:schemeClr>
                </a:solidFill>
              </a:rPr>
              <a:t>«Feature subset selection and classification of intracardiac electrograms during atrial fibrillation»</a:t>
            </a:r>
            <a:r>
              <a:rPr lang="en-US" sz="1200" i="1" dirty="0">
                <a:solidFill>
                  <a:schemeClr val="bg1">
                    <a:lumMod val="85000"/>
                  </a:schemeClr>
                </a:solidFill>
              </a:rPr>
              <a:t>, Biomedical Signal Processing and Control, vol. 38, pp. 182–190, set. 2017</a:t>
            </a:r>
          </a:p>
          <a:p>
            <a:pPr marL="0" indent="0">
              <a:buNone/>
            </a:pPr>
            <a:endParaRPr lang="en-US" sz="1200" i="1" dirty="0">
              <a:solidFill>
                <a:schemeClr val="bg1">
                  <a:lumMod val="85000"/>
                </a:schemeClr>
              </a:solidFill>
            </a:endParaRPr>
          </a:p>
        </p:txBody>
      </p:sp>
      <p:grpSp>
        <p:nvGrpSpPr>
          <p:cNvPr id="20" name="Gruppo 19">
            <a:extLst>
              <a:ext uri="{FF2B5EF4-FFF2-40B4-BE49-F238E27FC236}">
                <a16:creationId xmlns:a16="http://schemas.microsoft.com/office/drawing/2014/main" id="{190BCCA8-0401-CCFA-8817-755AD64D3548}"/>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0066F3A3-D084-F30E-AC4E-777A37ACE4CC}"/>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84A6FBD4-E105-EE1A-F58A-D830823AC686}"/>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A1BA53EC-DD86-DF57-B2BA-A36E3678CEA6}"/>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26C94396-4201-D3C1-925E-92402E6E3F8D}"/>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easily usable on EGM</a:t>
            </a:r>
          </a:p>
          <a:p>
            <a:pPr marL="0" indent="0">
              <a:buNone/>
            </a:pPr>
            <a:r>
              <a:rPr lang="en-US" sz="1200" i="1" dirty="0"/>
              <a:t>R. J. </a:t>
            </a:r>
            <a:r>
              <a:rPr lang="en-US" sz="1200" i="1" dirty="0" err="1"/>
              <a:t>Martis</a:t>
            </a:r>
            <a:r>
              <a:rPr lang="en-US" sz="1200" i="1" dirty="0"/>
              <a:t>, U. R. Acharya, e L. C. Min</a:t>
            </a:r>
            <a:r>
              <a:rPr lang="en-US" sz="1200" b="1" i="1" dirty="0"/>
              <a:t>, «ECG beat classification using PCA, LDA, ICA and Discrete Wavelet Transform»</a:t>
            </a:r>
            <a:r>
              <a:rPr lang="en-US" sz="1200" i="1" dirty="0"/>
              <a:t>, Biomedical Signal Processing and Control, vol. 8, fasc. 5, pp. 437–448, set. 2013</a:t>
            </a:r>
          </a:p>
          <a:p>
            <a:pPr marL="0" indent="0">
              <a:buNone/>
            </a:pPr>
            <a:r>
              <a:rPr lang="en-US" sz="1200" i="1" dirty="0">
                <a:solidFill>
                  <a:schemeClr val="bg1">
                    <a:lumMod val="50000"/>
                  </a:schemeClr>
                </a:solidFill>
              </a:rPr>
              <a:t>Features are reduced representations of DWT decomposition of the signal</a:t>
            </a:r>
          </a:p>
          <a:p>
            <a:pPr marL="0" indent="0">
              <a:buFont typeface="Arial" panose="020B0604020202020204" pitchFamily="34" charset="0"/>
              <a:buNone/>
            </a:pPr>
            <a:r>
              <a:rPr lang="en-US" sz="1200" i="1" dirty="0"/>
              <a:t>S. </a:t>
            </a:r>
            <a:r>
              <a:rPr lang="en-US" sz="1200" i="1" dirty="0" err="1"/>
              <a:t>Tribhuvanam</a:t>
            </a:r>
            <a:r>
              <a:rPr lang="en-US" sz="1200" i="1" dirty="0"/>
              <a:t>, H. C. Nagaraj, e V. P. S. Naidu, </a:t>
            </a:r>
            <a:r>
              <a:rPr lang="en-US" sz="1200" b="1" i="1" dirty="0"/>
              <a:t>«ECG Abnormality Classification with Single Beat Analysis», </a:t>
            </a:r>
            <a:r>
              <a:rPr lang="en-US" sz="1200" i="1" dirty="0"/>
              <a:t>in 2019 International Conference on Vision Towards Emerging Trends in Communication and Networking (</a:t>
            </a:r>
            <a:r>
              <a:rPr lang="en-US" sz="1200" i="1" dirty="0" err="1"/>
              <a:t>ViTECoN</a:t>
            </a:r>
            <a:r>
              <a:rPr lang="en-US" sz="1200" i="1" dirty="0"/>
              <a:t>), Vellore.</a:t>
            </a:r>
            <a:endParaRPr lang="en-US" sz="1400" dirty="0"/>
          </a:p>
          <a:p>
            <a:pPr marL="0" indent="0">
              <a:buNone/>
            </a:pPr>
            <a:r>
              <a:rPr lang="en-US" sz="1200" i="1" dirty="0">
                <a:solidFill>
                  <a:schemeClr val="bg1">
                    <a:lumMod val="50000"/>
                  </a:schemeClr>
                </a:solidFill>
              </a:rPr>
              <a:t>Features are statistical descriptors and amplitudes of fixed portions of the signal</a:t>
            </a:r>
          </a:p>
          <a:p>
            <a:pPr marL="0" indent="0">
              <a:buNone/>
            </a:pPr>
            <a:endParaRPr lang="en-US" sz="1200" i="1" dirty="0"/>
          </a:p>
        </p:txBody>
      </p:sp>
      <p:sp>
        <p:nvSpPr>
          <p:cNvPr id="17" name="Segnaposto contenuto 2">
            <a:extLst>
              <a:ext uri="{FF2B5EF4-FFF2-40B4-BE49-F238E27FC236}">
                <a16:creationId xmlns:a16="http://schemas.microsoft.com/office/drawing/2014/main" id="{51FEDFFD-C761-2FD1-9BE3-AB8AA5BBC1B7}"/>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signals hardly usable on EGM </a:t>
            </a:r>
          </a:p>
          <a:p>
            <a:pPr marL="0" indent="0">
              <a:buFont typeface="Arial" panose="020B0604020202020204" pitchFamily="34" charset="0"/>
              <a:buNone/>
            </a:pPr>
            <a:r>
              <a:rPr lang="en-US" sz="1200" i="1" dirty="0">
                <a:solidFill>
                  <a:schemeClr val="bg1">
                    <a:lumMod val="85000"/>
                  </a:schemeClr>
                </a:solidFill>
              </a:rPr>
              <a:t>P. </a:t>
            </a:r>
            <a:r>
              <a:rPr lang="en-US" sz="1200" i="1" dirty="0" err="1">
                <a:solidFill>
                  <a:schemeClr val="bg1">
                    <a:lumMod val="85000"/>
                  </a:schemeClr>
                </a:solidFill>
              </a:rPr>
              <a:t>deChazal</a:t>
            </a:r>
            <a:r>
              <a:rPr lang="en-US" sz="1200" i="1" dirty="0">
                <a:solidFill>
                  <a:schemeClr val="bg1">
                    <a:lumMod val="85000"/>
                  </a:schemeClr>
                </a:solidFill>
              </a:rPr>
              <a:t>, M. </a:t>
            </a:r>
            <a:r>
              <a:rPr lang="en-US" sz="1200" i="1" dirty="0" err="1">
                <a:solidFill>
                  <a:schemeClr val="bg1">
                    <a:lumMod val="85000"/>
                  </a:schemeClr>
                </a:solidFill>
              </a:rPr>
              <a:t>O’Dwyer</a:t>
            </a:r>
            <a:r>
              <a:rPr lang="en-US" sz="1200" i="1" dirty="0">
                <a:solidFill>
                  <a:schemeClr val="bg1">
                    <a:lumMod val="85000"/>
                  </a:schemeClr>
                </a:solidFill>
              </a:rPr>
              <a:t>, e R. B. Reilly, </a:t>
            </a:r>
            <a:r>
              <a:rPr lang="en-US" sz="1200" b="1" i="1" dirty="0">
                <a:solidFill>
                  <a:schemeClr val="bg1">
                    <a:lumMod val="85000"/>
                  </a:schemeClr>
                </a:solidFill>
              </a:rPr>
              <a:t>«Automatic Classification of Heartbeats Using ECG Morphology and Heartbeat Interval Features»</a:t>
            </a:r>
            <a:r>
              <a:rPr lang="en-US" sz="1200" i="1" dirty="0">
                <a:solidFill>
                  <a:schemeClr val="bg1">
                    <a:lumMod val="85000"/>
                  </a:schemeClr>
                </a:solidFill>
              </a:rPr>
              <a:t>,</a:t>
            </a:r>
            <a:r>
              <a:rPr lang="en-US" sz="1200" b="1" i="1" dirty="0">
                <a:solidFill>
                  <a:schemeClr val="bg1">
                    <a:lumMod val="85000"/>
                  </a:schemeClr>
                </a:solidFill>
              </a:rPr>
              <a:t> </a:t>
            </a:r>
            <a:r>
              <a:rPr lang="en-US" sz="1200" i="1" dirty="0">
                <a:solidFill>
                  <a:schemeClr val="bg1">
                    <a:lumMod val="85000"/>
                  </a:schemeClr>
                </a:solidFill>
              </a:rPr>
              <a:t>IEEE Trans. Biomed. Eng., vol. 51, fasc. 7, pp. 1196–1206, lug. 2004.</a:t>
            </a:r>
          </a:p>
          <a:p>
            <a:pPr marL="0" indent="0">
              <a:buNone/>
            </a:pPr>
            <a:r>
              <a:rPr lang="en-US" sz="1200" i="1" dirty="0">
                <a:solidFill>
                  <a:schemeClr val="bg1">
                    <a:lumMod val="85000"/>
                  </a:schemeClr>
                </a:solidFill>
              </a:rPr>
              <a:t>Morphological features based on samples of the signal in fixed portions of it.</a:t>
            </a:r>
          </a:p>
          <a:p>
            <a:pPr marL="0" indent="0">
              <a:buFont typeface="Arial" panose="020B0604020202020204" pitchFamily="34" charset="0"/>
              <a:buNone/>
            </a:pPr>
            <a:endParaRPr lang="en-US" sz="1200" i="1" dirty="0">
              <a:solidFill>
                <a:schemeClr val="bg1">
                  <a:lumMod val="85000"/>
                </a:schemeClr>
              </a:solidFill>
            </a:endParaRPr>
          </a:p>
          <a:p>
            <a:pPr marL="0" indent="0">
              <a:buFont typeface="Arial" panose="020B0604020202020204" pitchFamily="34" charset="0"/>
              <a:buNone/>
            </a:pPr>
            <a:endParaRPr lang="en-US" sz="1400" dirty="0">
              <a:solidFill>
                <a:schemeClr val="bg1">
                  <a:lumMod val="85000"/>
                </a:schemeClr>
              </a:solidFill>
            </a:endParaRPr>
          </a:p>
        </p:txBody>
      </p:sp>
      <p:sp>
        <p:nvSpPr>
          <p:cNvPr id="21" name="CasellaDiTesto 20">
            <a:extLst>
              <a:ext uri="{FF2B5EF4-FFF2-40B4-BE49-F238E27FC236}">
                <a16:creationId xmlns:a16="http://schemas.microsoft.com/office/drawing/2014/main" id="{8E56F6D8-2972-D4F0-BC2E-43B0509300E5}"/>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178013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921B5-AF24-F215-1B24-438CC41301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38061C7-6B8A-3F8B-51EB-95FEE0EB91FB}"/>
              </a:ext>
            </a:extLst>
          </p:cNvPr>
          <p:cNvSpPr>
            <a:spLocks noGrp="1"/>
          </p:cNvSpPr>
          <p:nvPr>
            <p:ph type="title"/>
          </p:nvPr>
        </p:nvSpPr>
        <p:spPr>
          <a:xfrm>
            <a:off x="838200" y="209292"/>
            <a:ext cx="9668256" cy="971551"/>
          </a:xfrm>
        </p:spPr>
        <p:txBody>
          <a:bodyPr>
            <a:normAutofit fontScale="90000"/>
          </a:bodyPr>
          <a:lstStyle/>
          <a:p>
            <a:r>
              <a:rPr lang="en-US" dirty="0"/>
              <a:t>Features of ECG signals easily usable on EGM</a:t>
            </a:r>
          </a:p>
        </p:txBody>
      </p:sp>
      <p:sp>
        <p:nvSpPr>
          <p:cNvPr id="3" name="Segnaposto contenuto 2">
            <a:extLst>
              <a:ext uri="{FF2B5EF4-FFF2-40B4-BE49-F238E27FC236}">
                <a16:creationId xmlns:a16="http://schemas.microsoft.com/office/drawing/2014/main" id="{7CCCA54D-518A-4E07-0D92-48BBAB856343}"/>
              </a:ext>
            </a:extLst>
          </p:cNvPr>
          <p:cNvSpPr>
            <a:spLocks noGrp="1"/>
          </p:cNvSpPr>
          <p:nvPr>
            <p:ph idx="1"/>
          </p:nvPr>
        </p:nvSpPr>
        <p:spPr>
          <a:xfrm>
            <a:off x="275461" y="1529432"/>
            <a:ext cx="6143627" cy="2841400"/>
          </a:xfrm>
        </p:spPr>
        <p:txBody>
          <a:bodyPr numCol="1">
            <a:noAutofit/>
          </a:bodyPr>
          <a:lstStyle/>
          <a:p>
            <a:pPr marL="0" indent="0">
              <a:buNone/>
            </a:pPr>
            <a:r>
              <a:rPr lang="en-US" sz="1600" dirty="0"/>
              <a:t>The two proposed studies uses different set of features:</a:t>
            </a:r>
          </a:p>
          <a:p>
            <a:r>
              <a:rPr lang="en-US" sz="1600" dirty="0"/>
              <a:t>The first one </a:t>
            </a:r>
            <a:r>
              <a:rPr lang="en-US" sz="1600" dirty="0">
                <a:solidFill>
                  <a:schemeClr val="bg1">
                    <a:lumMod val="75000"/>
                  </a:schemeClr>
                </a:solidFill>
              </a:rPr>
              <a:t>[2] </a:t>
            </a:r>
            <a:r>
              <a:rPr lang="en-US" sz="1600" dirty="0"/>
              <a:t>uses data dimensionality reduction  on DWT decomposition of the signals.</a:t>
            </a:r>
          </a:p>
          <a:p>
            <a:pPr lvl="1"/>
            <a:r>
              <a:rPr lang="en-US" sz="1200" dirty="0"/>
              <a:t>First  a 4 levels, </a:t>
            </a:r>
            <a:r>
              <a:rPr lang="en-US" sz="1200" dirty="0" err="1"/>
              <a:t>dmey</a:t>
            </a:r>
            <a:r>
              <a:rPr lang="en-US" sz="1200" dirty="0"/>
              <a:t> wavelet DWT transformation has been computed, then only the 4</a:t>
            </a:r>
            <a:r>
              <a:rPr lang="en-US" sz="1200" baseline="30000" dirty="0"/>
              <a:t>th</a:t>
            </a:r>
            <a:r>
              <a:rPr lang="en-US" sz="1200" dirty="0"/>
              <a:t> level approximation and detail have been considered, as it has been shown that contain the </a:t>
            </a:r>
            <a:r>
              <a:rPr lang="en-US" sz="1200" i="1" dirty="0"/>
              <a:t>expected</a:t>
            </a:r>
            <a:r>
              <a:rPr lang="en-US" sz="1200" dirty="0"/>
              <a:t> discriminatory portion of the ECG signal. Then these two levels have been subjected independently to PCA, LCA or ICA to reduce their dimensionality. In total, 12 features have been computed.</a:t>
            </a:r>
          </a:p>
          <a:p>
            <a:pPr marL="457200" lvl="1" indent="0">
              <a:buNone/>
            </a:pPr>
            <a:endParaRPr lang="en-US" sz="1200" dirty="0"/>
          </a:p>
          <a:p>
            <a:r>
              <a:rPr lang="en-US" sz="1600" dirty="0"/>
              <a:t>The second one</a:t>
            </a:r>
            <a:r>
              <a:rPr lang="en-US" sz="1600" dirty="0">
                <a:solidFill>
                  <a:schemeClr val="bg1">
                    <a:lumMod val="75000"/>
                  </a:schemeClr>
                </a:solidFill>
              </a:rPr>
              <a:t> [3] </a:t>
            </a:r>
            <a:r>
              <a:rPr lang="en-US" sz="1600" dirty="0"/>
              <a:t>uses statistical descriptors (table on the right) and fiducial points of the signals, heuristically found starting from the QRS (not shown)</a:t>
            </a:r>
          </a:p>
          <a:p>
            <a:pPr marL="0" indent="0">
              <a:buNone/>
            </a:pPr>
            <a:endParaRPr lang="en-US" sz="1600" dirty="0"/>
          </a:p>
          <a:p>
            <a:pPr marL="0" indent="0">
              <a:buNone/>
            </a:pPr>
            <a:endParaRPr lang="en-US" sz="1200" dirty="0"/>
          </a:p>
        </p:txBody>
      </p:sp>
      <p:sp>
        <p:nvSpPr>
          <p:cNvPr id="4" name="Segnaposto numero diapositiva 3">
            <a:extLst>
              <a:ext uri="{FF2B5EF4-FFF2-40B4-BE49-F238E27FC236}">
                <a16:creationId xmlns:a16="http://schemas.microsoft.com/office/drawing/2014/main" id="{4B3670D8-8943-56AC-05C2-BB50FDDFADA4}"/>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9" name="AutoShape 6">
            <a:extLst>
              <a:ext uri="{FF2B5EF4-FFF2-40B4-BE49-F238E27FC236}">
                <a16:creationId xmlns:a16="http://schemas.microsoft.com/office/drawing/2014/main" id="{CA39A9D7-D46E-567E-E8D8-45E48637AA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2" name="Immagine 11">
            <a:extLst>
              <a:ext uri="{FF2B5EF4-FFF2-40B4-BE49-F238E27FC236}">
                <a16:creationId xmlns:a16="http://schemas.microsoft.com/office/drawing/2014/main" id="{0ABBE7A3-125F-07C4-9AD4-968E202BC64E}"/>
              </a:ext>
            </a:extLst>
          </p:cNvPr>
          <p:cNvPicPr>
            <a:picLocks noChangeAspect="1"/>
          </p:cNvPicPr>
          <p:nvPr/>
        </p:nvPicPr>
        <p:blipFill>
          <a:blip r:embed="rId3"/>
          <a:stretch>
            <a:fillRect/>
          </a:stretch>
        </p:blipFill>
        <p:spPr>
          <a:xfrm>
            <a:off x="6872138" y="1600200"/>
            <a:ext cx="4750987" cy="4139474"/>
          </a:xfrm>
          <a:prstGeom prst="rect">
            <a:avLst/>
          </a:prstGeom>
        </p:spPr>
      </p:pic>
      <p:sp>
        <p:nvSpPr>
          <p:cNvPr id="14" name="CasellaDiTesto 13">
            <a:extLst>
              <a:ext uri="{FF2B5EF4-FFF2-40B4-BE49-F238E27FC236}">
                <a16:creationId xmlns:a16="http://schemas.microsoft.com/office/drawing/2014/main" id="{0216E88A-B800-8A44-3F2A-E900117478A4}"/>
              </a:ext>
            </a:extLst>
          </p:cNvPr>
          <p:cNvSpPr txBox="1"/>
          <p:nvPr/>
        </p:nvSpPr>
        <p:spPr>
          <a:xfrm>
            <a:off x="612436" y="6304445"/>
            <a:ext cx="11010689" cy="553998"/>
          </a:xfrm>
          <a:prstGeom prst="rect">
            <a:avLst/>
          </a:prstGeom>
          <a:noFill/>
        </p:spPr>
        <p:txBody>
          <a:bodyPr wrap="square">
            <a:spAutoFit/>
          </a:bodyPr>
          <a:lstStyle/>
          <a:p>
            <a:pPr marL="0" indent="0">
              <a:buNone/>
            </a:pPr>
            <a:r>
              <a:rPr lang="en-US" sz="1000" i="1" dirty="0"/>
              <a:t>2. R. J. </a:t>
            </a:r>
            <a:r>
              <a:rPr lang="en-US" sz="1000" i="1" dirty="0" err="1"/>
              <a:t>Martis</a:t>
            </a:r>
            <a:r>
              <a:rPr lang="en-US" sz="1000" i="1" dirty="0"/>
              <a:t>, U. R. Acharya, e L. C. Min</a:t>
            </a:r>
            <a:r>
              <a:rPr lang="en-US" sz="1000" b="1" i="1" dirty="0"/>
              <a:t>, «ECG beat classification using PCA, LDA, ICA and Discrete Wavelet Transform»</a:t>
            </a:r>
            <a:r>
              <a:rPr lang="en-US" sz="1000" i="1" dirty="0"/>
              <a:t>, Biomedical Signal Processing and Control, vol. 8, fasc. 5, pp. 437–448, set. 2013</a:t>
            </a:r>
          </a:p>
          <a:p>
            <a:pPr marL="0" indent="0">
              <a:buFont typeface="Arial" panose="020B0604020202020204" pitchFamily="34" charset="0"/>
              <a:buNone/>
            </a:pPr>
            <a:r>
              <a:rPr lang="en-US" sz="1000" i="1" dirty="0"/>
              <a:t>3. S. </a:t>
            </a:r>
            <a:r>
              <a:rPr lang="en-US" sz="1000" i="1" dirty="0" err="1"/>
              <a:t>Tribhuvanam</a:t>
            </a:r>
            <a:r>
              <a:rPr lang="en-US" sz="1000" i="1" dirty="0"/>
              <a:t>, H. C. Nagaraj, e V. P. S. Naidu, </a:t>
            </a:r>
            <a:r>
              <a:rPr lang="en-US" sz="1000" b="1" i="1" dirty="0"/>
              <a:t>«ECG Abnormality Classification with Single Beat Analysis», </a:t>
            </a:r>
            <a:r>
              <a:rPr lang="en-US" sz="1000" i="1" dirty="0"/>
              <a:t>in 2019 International Conference on Vision Towards Emerging Trends in Communication and Networking (</a:t>
            </a:r>
            <a:r>
              <a:rPr lang="en-US" sz="1000" i="1" dirty="0" err="1"/>
              <a:t>ViTECoN</a:t>
            </a:r>
            <a:r>
              <a:rPr lang="en-US" sz="1000" i="1" dirty="0"/>
              <a:t>), Vellore.</a:t>
            </a:r>
            <a:endParaRPr lang="en-US" sz="1050" dirty="0"/>
          </a:p>
        </p:txBody>
      </p:sp>
    </p:spTree>
    <p:extLst>
      <p:ext uri="{BB962C8B-B14F-4D97-AF65-F5344CB8AC3E}">
        <p14:creationId xmlns:p14="http://schemas.microsoft.com/office/powerpoint/2010/main" val="204678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74632-D484-3FE5-1F28-312FEEA37D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B7F38E-9661-FFD7-BA36-159F16FABFB5}"/>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AE78A6F6-93C1-6EF5-BAF2-03D9DD5B8DA5}"/>
              </a:ext>
            </a:extLst>
          </p:cNvPr>
          <p:cNvSpPr>
            <a:spLocks noGrp="1"/>
          </p:cNvSpPr>
          <p:nvPr>
            <p:ph type="sldNum" sz="quarter" idx="12"/>
          </p:nvPr>
        </p:nvSpPr>
        <p:spPr/>
        <p:txBody>
          <a:bodyPr/>
          <a:lstStyle/>
          <a:p>
            <a:fld id="{2FA0223F-D95A-431D-9A71-EDA7FA0C2F5B}" type="slidenum">
              <a:rPr lang="en-US" smtClean="0"/>
              <a:t>9</a:t>
            </a:fld>
            <a:endParaRPr lang="en-US"/>
          </a:p>
        </p:txBody>
      </p:sp>
      <p:sp>
        <p:nvSpPr>
          <p:cNvPr id="12" name="Rettangolo 11">
            <a:extLst>
              <a:ext uri="{FF2B5EF4-FFF2-40B4-BE49-F238E27FC236}">
                <a16:creationId xmlns:a16="http://schemas.microsoft.com/office/drawing/2014/main" id="{431154AD-E0F0-D269-891E-CE32D002B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F5A44A5D-FECF-D012-0B78-F25961E815AF}"/>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solidFill>
                  <a:schemeClr val="bg1">
                    <a:lumMod val="85000"/>
                  </a:schemeClr>
                </a:solidFill>
              </a:rPr>
              <a:t>Feature extraction on EGM signals </a:t>
            </a:r>
          </a:p>
          <a:p>
            <a:pPr marL="0" indent="0">
              <a:buNone/>
            </a:pPr>
            <a:r>
              <a:rPr lang="en-US" sz="1200" i="1" dirty="0">
                <a:solidFill>
                  <a:schemeClr val="bg1">
                    <a:lumMod val="85000"/>
                  </a:schemeClr>
                </a:solidFill>
              </a:rPr>
              <a:t>S. I. Duque, A. Orozco-Duque, V. </a:t>
            </a:r>
            <a:r>
              <a:rPr lang="en-US" sz="1200" i="1" dirty="0" err="1">
                <a:solidFill>
                  <a:schemeClr val="bg1">
                    <a:lumMod val="85000"/>
                  </a:schemeClr>
                </a:solidFill>
              </a:rPr>
              <a:t>Kremen</a:t>
            </a:r>
            <a:r>
              <a:rPr lang="en-US" sz="1200" i="1" dirty="0">
                <a:solidFill>
                  <a:schemeClr val="bg1">
                    <a:lumMod val="85000"/>
                  </a:schemeClr>
                </a:solidFill>
              </a:rPr>
              <a:t>, D. Novak, C. </a:t>
            </a:r>
            <a:r>
              <a:rPr lang="en-US" sz="1200" i="1" dirty="0" err="1">
                <a:solidFill>
                  <a:schemeClr val="bg1">
                    <a:lumMod val="85000"/>
                  </a:schemeClr>
                </a:solidFill>
              </a:rPr>
              <a:t>Tobón</a:t>
            </a:r>
            <a:r>
              <a:rPr lang="en-US" sz="1200" i="1" dirty="0">
                <a:solidFill>
                  <a:schemeClr val="bg1">
                    <a:lumMod val="85000"/>
                  </a:schemeClr>
                </a:solidFill>
              </a:rPr>
              <a:t>, e J. Bustamante, </a:t>
            </a:r>
            <a:r>
              <a:rPr lang="en-US" sz="1200" b="1" i="1" dirty="0">
                <a:solidFill>
                  <a:schemeClr val="bg1">
                    <a:lumMod val="85000"/>
                  </a:schemeClr>
                </a:solidFill>
              </a:rPr>
              <a:t>«Feature subset selection and classification of intracardiac electrograms during atrial fibrillation»</a:t>
            </a:r>
            <a:r>
              <a:rPr lang="en-US" sz="1200" i="1" dirty="0">
                <a:solidFill>
                  <a:schemeClr val="bg1">
                    <a:lumMod val="85000"/>
                  </a:schemeClr>
                </a:solidFill>
              </a:rPr>
              <a:t>, Biomedical Signal Processing and Control, vol. 38, pp. 182–190, set. 2017</a:t>
            </a:r>
          </a:p>
          <a:p>
            <a:pPr marL="0" indent="0">
              <a:buNone/>
            </a:pPr>
            <a:endParaRPr lang="en-US" sz="1200" i="1" dirty="0">
              <a:solidFill>
                <a:schemeClr val="bg1">
                  <a:lumMod val="85000"/>
                </a:schemeClr>
              </a:solidFill>
            </a:endParaRPr>
          </a:p>
        </p:txBody>
      </p:sp>
      <p:grpSp>
        <p:nvGrpSpPr>
          <p:cNvPr id="20" name="Gruppo 19">
            <a:extLst>
              <a:ext uri="{FF2B5EF4-FFF2-40B4-BE49-F238E27FC236}">
                <a16:creationId xmlns:a16="http://schemas.microsoft.com/office/drawing/2014/main" id="{15EAF38B-895A-A2DD-8E4E-099C40CA4083}"/>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F8E8363F-FC2C-89B5-0AFA-55DB07F0E4ED}"/>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45A6E648-45AF-E1DF-021E-4D695E9A6BAC}"/>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5C412C56-E286-A72A-7D8D-7D55E1358F0D}"/>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DFDDF9A5-1CBB-36CE-E95A-4DEB151AA229}"/>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easily usable on EGM</a:t>
            </a:r>
          </a:p>
          <a:p>
            <a:pPr marL="0" indent="0">
              <a:buNone/>
            </a:pPr>
            <a:r>
              <a:rPr lang="en-US" sz="1200" i="1" dirty="0">
                <a:solidFill>
                  <a:schemeClr val="bg1">
                    <a:lumMod val="85000"/>
                  </a:schemeClr>
                </a:solidFill>
              </a:rPr>
              <a:t>R. J. </a:t>
            </a:r>
            <a:r>
              <a:rPr lang="en-US" sz="1200" i="1" dirty="0" err="1">
                <a:solidFill>
                  <a:schemeClr val="bg1">
                    <a:lumMod val="85000"/>
                  </a:schemeClr>
                </a:solidFill>
              </a:rPr>
              <a:t>Martis</a:t>
            </a:r>
            <a:r>
              <a:rPr lang="en-US" sz="1200" i="1" dirty="0">
                <a:solidFill>
                  <a:schemeClr val="bg1">
                    <a:lumMod val="85000"/>
                  </a:schemeClr>
                </a:solidFill>
              </a:rPr>
              <a:t>, U. R. Acharya, e L. C. Min</a:t>
            </a:r>
            <a:r>
              <a:rPr lang="en-US" sz="1200" b="1" i="1" dirty="0">
                <a:solidFill>
                  <a:schemeClr val="bg1">
                    <a:lumMod val="85000"/>
                  </a:schemeClr>
                </a:solidFill>
              </a:rPr>
              <a:t>, «ECG beat classification using PCA, LDA, ICA and Discrete Wavelet Transform»</a:t>
            </a:r>
            <a:r>
              <a:rPr lang="en-US" sz="1200" i="1" dirty="0">
                <a:solidFill>
                  <a:schemeClr val="bg1">
                    <a:lumMod val="85000"/>
                  </a:schemeClr>
                </a:solidFill>
              </a:rPr>
              <a:t>, Biomedical Signal Processing and Control, vol. 8, fasc. 5, pp. 437–448, set. 2013</a:t>
            </a:r>
          </a:p>
          <a:p>
            <a:pPr marL="0" indent="0">
              <a:buNone/>
            </a:pPr>
            <a:r>
              <a:rPr lang="en-US" sz="1200" i="1" dirty="0">
                <a:solidFill>
                  <a:schemeClr val="bg1">
                    <a:lumMod val="85000"/>
                  </a:schemeClr>
                </a:solidFill>
              </a:rPr>
              <a:t>Features are reduced representations of DWT decomposition of the signal</a:t>
            </a:r>
          </a:p>
          <a:p>
            <a:pPr marL="0" indent="0">
              <a:buFont typeface="Arial" panose="020B0604020202020204" pitchFamily="34" charset="0"/>
              <a:buNone/>
            </a:pPr>
            <a:r>
              <a:rPr lang="en-US" sz="1200" i="1" dirty="0">
                <a:solidFill>
                  <a:schemeClr val="bg1">
                    <a:lumMod val="85000"/>
                  </a:schemeClr>
                </a:solidFill>
              </a:rPr>
              <a:t>S. </a:t>
            </a:r>
            <a:r>
              <a:rPr lang="en-US" sz="1200" i="1" dirty="0" err="1">
                <a:solidFill>
                  <a:schemeClr val="bg1">
                    <a:lumMod val="85000"/>
                  </a:schemeClr>
                </a:solidFill>
              </a:rPr>
              <a:t>Tribhuvanam</a:t>
            </a:r>
            <a:r>
              <a:rPr lang="en-US" sz="1200" i="1" dirty="0">
                <a:solidFill>
                  <a:schemeClr val="bg1">
                    <a:lumMod val="85000"/>
                  </a:schemeClr>
                </a:solidFill>
              </a:rPr>
              <a:t>, H. C. Nagaraj, e V. P. S. Naidu, </a:t>
            </a:r>
            <a:r>
              <a:rPr lang="en-US" sz="1200" b="1" i="1" dirty="0">
                <a:solidFill>
                  <a:schemeClr val="bg1">
                    <a:lumMod val="85000"/>
                  </a:schemeClr>
                </a:solidFill>
              </a:rPr>
              <a:t>«ECG Abnormality Classification with Single Beat Analysis», </a:t>
            </a:r>
            <a:r>
              <a:rPr lang="en-US" sz="1200" i="1" dirty="0">
                <a:solidFill>
                  <a:schemeClr val="bg1">
                    <a:lumMod val="85000"/>
                  </a:schemeClr>
                </a:solidFill>
              </a:rPr>
              <a:t>in 2019 International Conference on Vision Towards Emerging Trends in Communication and Networking (</a:t>
            </a:r>
            <a:r>
              <a:rPr lang="en-US" sz="1200" i="1" dirty="0" err="1">
                <a:solidFill>
                  <a:schemeClr val="bg1">
                    <a:lumMod val="85000"/>
                  </a:schemeClr>
                </a:solidFill>
              </a:rPr>
              <a:t>ViTECoN</a:t>
            </a:r>
            <a:r>
              <a:rPr lang="en-US" sz="1200" i="1" dirty="0">
                <a:solidFill>
                  <a:schemeClr val="bg1">
                    <a:lumMod val="85000"/>
                  </a:schemeClr>
                </a:solidFill>
              </a:rPr>
              <a:t>), Vellore.</a:t>
            </a:r>
            <a:endParaRPr lang="en-US" sz="1400" dirty="0">
              <a:solidFill>
                <a:schemeClr val="bg1">
                  <a:lumMod val="85000"/>
                </a:schemeClr>
              </a:solidFill>
            </a:endParaRPr>
          </a:p>
          <a:p>
            <a:pPr marL="0" indent="0">
              <a:buNone/>
            </a:pPr>
            <a:r>
              <a:rPr lang="en-US" sz="1200" i="1" dirty="0">
                <a:solidFill>
                  <a:schemeClr val="bg1">
                    <a:lumMod val="85000"/>
                  </a:schemeClr>
                </a:solidFill>
              </a:rPr>
              <a:t>Features are statistical descriptors and amplitudes of fixed portions of the signal</a:t>
            </a:r>
          </a:p>
          <a:p>
            <a:pPr marL="0" indent="0">
              <a:buNone/>
            </a:pPr>
            <a:endParaRPr lang="en-US" sz="1200" i="1" dirty="0">
              <a:solidFill>
                <a:schemeClr val="bg1">
                  <a:lumMod val="85000"/>
                </a:schemeClr>
              </a:solidFill>
            </a:endParaRPr>
          </a:p>
        </p:txBody>
      </p:sp>
      <p:sp>
        <p:nvSpPr>
          <p:cNvPr id="17" name="Segnaposto contenuto 2">
            <a:extLst>
              <a:ext uri="{FF2B5EF4-FFF2-40B4-BE49-F238E27FC236}">
                <a16:creationId xmlns:a16="http://schemas.microsoft.com/office/drawing/2014/main" id="{0D5FF3E7-E53A-CEAC-59CF-9628CBD827A3}"/>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signals hardly usable on EGM</a:t>
            </a:r>
          </a:p>
          <a:p>
            <a:pPr marL="0" indent="0">
              <a:buFont typeface="Arial" panose="020B0604020202020204" pitchFamily="34" charset="0"/>
              <a:buNone/>
            </a:pPr>
            <a:r>
              <a:rPr lang="en-US" sz="1200" i="1" dirty="0"/>
              <a:t>P. </a:t>
            </a:r>
            <a:r>
              <a:rPr lang="en-US" sz="1200" i="1" dirty="0" err="1"/>
              <a:t>deChazal</a:t>
            </a:r>
            <a:r>
              <a:rPr lang="en-US" sz="1200" i="1" dirty="0"/>
              <a:t>, M. </a:t>
            </a:r>
            <a:r>
              <a:rPr lang="en-US" sz="1200" i="1" dirty="0" err="1"/>
              <a:t>O’Dwyer</a:t>
            </a:r>
            <a:r>
              <a:rPr lang="en-US" sz="1200" i="1" dirty="0"/>
              <a:t>, e R. B. Reilly, </a:t>
            </a:r>
            <a:r>
              <a:rPr lang="en-US" sz="1200" b="1" i="1" dirty="0"/>
              <a:t>«Automatic Classification of Heartbeats Using ECG Morphology and Heartbeat Interval Features»</a:t>
            </a:r>
            <a:r>
              <a:rPr lang="en-US" sz="1200" i="1" dirty="0"/>
              <a:t>,</a:t>
            </a:r>
            <a:r>
              <a:rPr lang="en-US" sz="1200" b="1" i="1" dirty="0"/>
              <a:t> </a:t>
            </a:r>
            <a:r>
              <a:rPr lang="en-US" sz="1200" i="1" dirty="0"/>
              <a:t>IEEE Trans. Biomed. Eng., vol. 51, fasc. 7, pp. 1196–1206, lug. 2004.</a:t>
            </a:r>
          </a:p>
          <a:p>
            <a:pPr marL="0" indent="0">
              <a:buNone/>
            </a:pPr>
            <a:r>
              <a:rPr lang="en-US" sz="1200" i="1" dirty="0">
                <a:solidFill>
                  <a:schemeClr val="bg1">
                    <a:lumMod val="50000"/>
                  </a:schemeClr>
                </a:solidFill>
              </a:rPr>
              <a:t>Morphological features based on samples of the signal in fixed portions of it.</a:t>
            </a:r>
          </a:p>
          <a:p>
            <a:pPr marL="0" indent="0">
              <a:buFont typeface="Arial" panose="020B0604020202020204" pitchFamily="34" charset="0"/>
              <a:buNone/>
            </a:pPr>
            <a:endParaRPr lang="en-US" sz="1200" i="1" dirty="0"/>
          </a:p>
          <a:p>
            <a:pPr marL="0" indent="0">
              <a:buFont typeface="Arial" panose="020B0604020202020204" pitchFamily="34" charset="0"/>
              <a:buNone/>
            </a:pPr>
            <a:endParaRPr lang="en-US" sz="1400" dirty="0"/>
          </a:p>
        </p:txBody>
      </p:sp>
      <p:sp>
        <p:nvSpPr>
          <p:cNvPr id="21" name="CasellaDiTesto 20">
            <a:extLst>
              <a:ext uri="{FF2B5EF4-FFF2-40B4-BE49-F238E27FC236}">
                <a16:creationId xmlns:a16="http://schemas.microsoft.com/office/drawing/2014/main" id="{7727992A-8E7D-586D-1D2F-5F9F61C2F215}"/>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a:t>
            </a:r>
          </a:p>
        </p:txBody>
      </p:sp>
    </p:spTree>
    <p:extLst>
      <p:ext uri="{BB962C8B-B14F-4D97-AF65-F5344CB8AC3E}">
        <p14:creationId xmlns:p14="http://schemas.microsoft.com/office/powerpoint/2010/main" val="2522159094"/>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4417</TotalTime>
  <Words>2058</Words>
  <Application>Microsoft Office PowerPoint</Application>
  <PresentationFormat>Widescreen</PresentationFormat>
  <Paragraphs>131</Paragraphs>
  <Slides>12</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Aptos</vt:lpstr>
      <vt:lpstr>Arial</vt:lpstr>
      <vt:lpstr>Calibri</vt:lpstr>
      <vt:lpstr>1_Tema di Office</vt:lpstr>
      <vt:lpstr>Presentazione standard di PowerPoint</vt:lpstr>
      <vt:lpstr>Outline </vt:lpstr>
      <vt:lpstr>Outline </vt:lpstr>
      <vt:lpstr>Literature review</vt:lpstr>
      <vt:lpstr>Literature review </vt:lpstr>
      <vt:lpstr>Features of EGM signals</vt:lpstr>
      <vt:lpstr>Literature review</vt:lpstr>
      <vt:lpstr>Features of ECG signals easily usable on EGM</vt:lpstr>
      <vt:lpstr>Literature review</vt:lpstr>
      <vt:lpstr>Features of ECG signals</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90</cp:revision>
  <dcterms:created xsi:type="dcterms:W3CDTF">2024-05-22T12:11:36Z</dcterms:created>
  <dcterms:modified xsi:type="dcterms:W3CDTF">2024-10-25T07:17:15Z</dcterms:modified>
</cp:coreProperties>
</file>