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573" r:id="rId2"/>
    <p:sldId id="574" r:id="rId3"/>
    <p:sldId id="633" r:id="rId4"/>
    <p:sldId id="631" r:id="rId5"/>
    <p:sldId id="634" r:id="rId6"/>
    <p:sldId id="632" r:id="rId7"/>
    <p:sldId id="635" r:id="rId8"/>
    <p:sldId id="636" r:id="rId9"/>
    <p:sldId id="637" r:id="rId10"/>
    <p:sldId id="638" r:id="rId11"/>
    <p:sldId id="639" r:id="rId12"/>
    <p:sldId id="640" r:id="rId13"/>
    <p:sldId id="643" r:id="rId14"/>
    <p:sldId id="641" r:id="rId15"/>
    <p:sldId id="642" r:id="rId16"/>
    <p:sldId id="600" r:id="rId17"/>
    <p:sldId id="630"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17/09/2024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23826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117732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1176117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2623484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14</a:t>
            </a:fld>
            <a:endParaRPr lang="en-US" dirty="0"/>
          </a:p>
        </p:txBody>
      </p:sp>
    </p:spTree>
    <p:extLst>
      <p:ext uri="{BB962C8B-B14F-4D97-AF65-F5344CB8AC3E}">
        <p14:creationId xmlns:p14="http://schemas.microsoft.com/office/powerpoint/2010/main" val="1644756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15</a:t>
            </a:fld>
            <a:endParaRPr lang="en-US" dirty="0"/>
          </a:p>
        </p:txBody>
      </p:sp>
    </p:spTree>
    <p:extLst>
      <p:ext uri="{BB962C8B-B14F-4D97-AF65-F5344CB8AC3E}">
        <p14:creationId xmlns:p14="http://schemas.microsoft.com/office/powerpoint/2010/main" val="4237048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16</a:t>
            </a:fld>
            <a:endParaRPr lang="en-US"/>
          </a:p>
        </p:txBody>
      </p:sp>
    </p:spTree>
    <p:extLst>
      <p:ext uri="{BB962C8B-B14F-4D97-AF65-F5344CB8AC3E}">
        <p14:creationId xmlns:p14="http://schemas.microsoft.com/office/powerpoint/2010/main" val="846966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17</a:t>
            </a:fld>
            <a:endParaRPr lang="en-US"/>
          </a:p>
        </p:txBody>
      </p:sp>
    </p:spTree>
    <p:extLst>
      <p:ext uri="{BB962C8B-B14F-4D97-AF65-F5344CB8AC3E}">
        <p14:creationId xmlns:p14="http://schemas.microsoft.com/office/powerpoint/2010/main" val="208029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527805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2070191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315575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4130531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1166925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2734140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2016213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1760989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9/17/2024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9/17/2024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9/17/2024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9/17/2024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9/17/2024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9/17/2024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9/17/2024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9/17/2024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9/17/2024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9/17/2024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9/17/2024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400" dirty="0"/>
              <a:t>Performance of previous methods on AVNRT data</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August 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10515600" cy="4722511"/>
          </a:xfrm>
        </p:spPr>
        <p:txBody>
          <a:bodyPr>
            <a:noAutofit/>
          </a:bodyPr>
          <a:lstStyle/>
          <a:p>
            <a:r>
              <a:rPr lang="en-US" sz="2000" dirty="0">
                <a:solidFill>
                  <a:schemeClr val="bg2">
                    <a:lumMod val="75000"/>
                  </a:schemeClr>
                </a:solidFill>
              </a:rPr>
              <a:t>Recap of methods studied so far</a:t>
            </a:r>
          </a:p>
          <a:p>
            <a:r>
              <a:rPr lang="en-US" sz="2000" dirty="0">
                <a:solidFill>
                  <a:schemeClr val="bg2">
                    <a:lumMod val="75000"/>
                  </a:schemeClr>
                </a:solidFill>
              </a:rPr>
              <a:t>Application on AVNRT data</a:t>
            </a:r>
          </a:p>
          <a:p>
            <a:pPr lvl="1"/>
            <a:r>
              <a:rPr lang="en-US" sz="1800" dirty="0">
                <a:solidFill>
                  <a:schemeClr val="bg2">
                    <a:lumMod val="75000"/>
                  </a:schemeClr>
                </a:solidFill>
              </a:rPr>
              <a:t>ECG filtering</a:t>
            </a:r>
          </a:p>
          <a:p>
            <a:pPr lvl="1"/>
            <a:r>
              <a:rPr lang="en-US" sz="1800" dirty="0">
                <a:solidFill>
                  <a:schemeClr val="bg2">
                    <a:lumMod val="75000"/>
                  </a:schemeClr>
                </a:solidFill>
              </a:rPr>
              <a:t>Spectrogram estimation</a:t>
            </a:r>
          </a:p>
          <a:p>
            <a:pPr lvl="1"/>
            <a:r>
              <a:rPr lang="en-US" sz="1800" dirty="0">
                <a:solidFill>
                  <a:schemeClr val="bg2">
                    <a:lumMod val="75000"/>
                  </a:schemeClr>
                </a:solidFill>
              </a:rPr>
              <a:t>Alignment results</a:t>
            </a:r>
          </a:p>
          <a:p>
            <a:pPr lvl="1"/>
            <a:r>
              <a:rPr lang="en-US" sz="1800" dirty="0">
                <a:solidFill>
                  <a:schemeClr val="bg2">
                    <a:lumMod val="75000"/>
                  </a:schemeClr>
                </a:solidFill>
              </a:rPr>
              <a:t>Further steps</a:t>
            </a:r>
          </a:p>
          <a:p>
            <a:r>
              <a:rPr lang="en-US" sz="2000" dirty="0"/>
              <a:t>Other possible routes: Scalogram</a:t>
            </a:r>
          </a:p>
          <a:p>
            <a:pPr lvl="1"/>
            <a:r>
              <a:rPr lang="en-US" sz="1800" dirty="0"/>
              <a:t>Theory</a:t>
            </a:r>
          </a:p>
          <a:p>
            <a:pPr lvl="1"/>
            <a:r>
              <a:rPr lang="en-US" sz="1800" dirty="0"/>
              <a:t>Application on didactical examples</a:t>
            </a:r>
          </a:p>
          <a:p>
            <a:pPr lvl="1"/>
            <a:r>
              <a:rPr lang="en-US" sz="1800" dirty="0"/>
              <a:t>Application on AVNRT data</a:t>
            </a:r>
          </a:p>
          <a:p>
            <a:r>
              <a:rPr lang="en-US" sz="2000" dirty="0">
                <a:solidFill>
                  <a:schemeClr val="bg2">
                    <a:lumMod val="75000"/>
                  </a:schemeClr>
                </a:solidFill>
              </a:rPr>
              <a:t>Conclusions</a:t>
            </a:r>
          </a:p>
          <a:p>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10</a:t>
            </a:fld>
            <a:endParaRPr lang="en-US" dirty="0"/>
          </a:p>
        </p:txBody>
      </p:sp>
    </p:spTree>
    <p:extLst>
      <p:ext uri="{BB962C8B-B14F-4D97-AF65-F5344CB8AC3E}">
        <p14:creationId xmlns:p14="http://schemas.microsoft.com/office/powerpoint/2010/main" val="373018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Scalogram: theory</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041392" cy="4722511"/>
              </a:xfrm>
            </p:spPr>
            <p:txBody>
              <a:bodyPr>
                <a:noAutofit/>
              </a:bodyPr>
              <a:lstStyle/>
              <a:p>
                <a:pPr marL="0" indent="0">
                  <a:buNone/>
                </a:pPr>
                <a:r>
                  <a:rPr lang="en-US" sz="1400" dirty="0"/>
                  <a:t>So far, all the observations all the observations made were made in a space, in general, two-dimensional (time-amplitude, frequency-amplitude). </a:t>
                </a:r>
              </a:p>
              <a:p>
                <a:pPr marL="0" indent="0">
                  <a:buNone/>
                </a:pPr>
                <a:r>
                  <a:rPr lang="en-US" sz="1400" dirty="0"/>
                  <a:t>What would happen if we switched to a three-dimensional space? (i.e., time, frequency and amplitude) </a:t>
                </a:r>
              </a:p>
              <a:p>
                <a:pPr marL="0" indent="0">
                  <a:buNone/>
                </a:pPr>
                <a:r>
                  <a:rPr lang="en-US" sz="1600" b="1" dirty="0">
                    <a:solidFill>
                      <a:srgbClr val="C00000"/>
                    </a:solidFill>
                  </a:rPr>
                  <a:t>Scalogram definition</a:t>
                </a:r>
              </a:p>
              <a:p>
                <a:pPr marL="0" indent="0">
                  <a:buNone/>
                </a:pPr>
                <a:r>
                  <a:rPr lang="en-US" sz="1400" b="1" dirty="0"/>
                  <a:t>Scalograms</a:t>
                </a:r>
                <a:r>
                  <a:rPr lang="en-US" sz="1400" dirty="0"/>
                  <a:t> </a:t>
                </a:r>
                <a:r>
                  <a:rPr lang="en-US" sz="1400" dirty="0">
                    <a:solidFill>
                      <a:schemeClr val="bg2">
                        <a:lumMod val="75000"/>
                      </a:schemeClr>
                    </a:solidFill>
                  </a:rPr>
                  <a:t>[1] </a:t>
                </a:r>
                <a:r>
                  <a:rPr lang="en-US" sz="1400" dirty="0"/>
                  <a:t>are the wavelet counterpart of the Short-time-Fourier-Transformation. </a:t>
                </a:r>
                <a:r>
                  <a:rPr lang="en-US" sz="1400" b="1" dirty="0"/>
                  <a:t>Formally</a:t>
                </a:r>
                <a:r>
                  <a:rPr lang="en-US" sz="1400" dirty="0"/>
                  <a:t>, once </a:t>
                </a:r>
                <a:r>
                  <a:rPr lang="en-US" sz="1400" b="1" dirty="0"/>
                  <a:t>defined</a:t>
                </a:r>
                <a:r>
                  <a:rPr lang="en-US" sz="1400" dirty="0"/>
                  <a:t> the </a:t>
                </a:r>
                <a:r>
                  <a:rPr lang="en-US" sz="1400" b="1" dirty="0"/>
                  <a:t>discrete</a:t>
                </a:r>
                <a:r>
                  <a:rPr lang="en-US" sz="1400" dirty="0"/>
                  <a:t> </a:t>
                </a:r>
                <a:r>
                  <a:rPr lang="en-US" sz="1400" b="1" dirty="0"/>
                  <a:t>wavelet</a:t>
                </a:r>
                <a:r>
                  <a:rPr lang="en-US" sz="1400" dirty="0"/>
                  <a:t> transformation:</a:t>
                </a:r>
              </a:p>
              <a:p>
                <a:pPr marL="0" indent="0">
                  <a:buNone/>
                </a:pPr>
                <a14:m>
                  <m:oMathPara xmlns:m="http://schemas.openxmlformats.org/officeDocument/2006/math">
                    <m:oMathParaPr>
                      <m:jc m:val="centerGroup"/>
                    </m:oMathParaPr>
                    <m:oMath xmlns:m="http://schemas.openxmlformats.org/officeDocument/2006/math">
                      <m:sSub>
                        <m:sSubPr>
                          <m:ctrlPr>
                            <a:rPr lang="it-IT" sz="1050" b="0" i="1" smtClean="0">
                              <a:solidFill>
                                <a:schemeClr val="tx1"/>
                              </a:solidFill>
                              <a:latin typeface="Cambria Math" panose="02040503050406030204" pitchFamily="18" charset="0"/>
                            </a:rPr>
                          </m:ctrlPr>
                        </m:sSubPr>
                        <m:e>
                          <m:r>
                            <a:rPr lang="it-IT" sz="1050" b="0" i="1" smtClean="0">
                              <a:solidFill>
                                <a:schemeClr val="tx1"/>
                              </a:solidFill>
                              <a:latin typeface="Cambria Math" panose="02040503050406030204" pitchFamily="18" charset="0"/>
                            </a:rPr>
                            <m:t>𝑊</m:t>
                          </m:r>
                        </m:e>
                        <m:sub>
                          <m:r>
                            <a:rPr lang="it-IT" sz="1050" b="0" i="1" smtClean="0">
                              <a:solidFill>
                                <a:schemeClr val="tx1"/>
                              </a:solidFill>
                              <a:latin typeface="Cambria Math" panose="02040503050406030204" pitchFamily="18" charset="0"/>
                            </a:rPr>
                            <m:t>𝜓</m:t>
                          </m:r>
                        </m:sub>
                      </m:sSub>
                      <m:d>
                        <m:dPr>
                          <m:begChr m:val="["/>
                          <m:endChr m:val="]"/>
                          <m:ctrlPr>
                            <a:rPr lang="it-IT" sz="1050" b="0" i="1" smtClean="0">
                              <a:solidFill>
                                <a:schemeClr val="tx1"/>
                              </a:solidFill>
                              <a:latin typeface="Cambria Math" panose="02040503050406030204" pitchFamily="18" charset="0"/>
                            </a:rPr>
                          </m:ctrlPr>
                        </m:dPr>
                        <m:e>
                          <m:r>
                            <a:rPr lang="it-IT" sz="1050" b="0" i="1" smtClean="0">
                              <a:solidFill>
                                <a:schemeClr val="tx1"/>
                              </a:solidFill>
                              <a:latin typeface="Cambria Math" panose="02040503050406030204" pitchFamily="18" charset="0"/>
                            </a:rPr>
                            <m:t>𝑚</m:t>
                          </m:r>
                          <m:r>
                            <a:rPr lang="it-IT" sz="1050" b="0" i="1" smtClean="0">
                              <a:solidFill>
                                <a:schemeClr val="tx1"/>
                              </a:solidFill>
                              <a:latin typeface="Cambria Math" panose="02040503050406030204" pitchFamily="18" charset="0"/>
                            </a:rPr>
                            <m:t>,</m:t>
                          </m:r>
                          <m:r>
                            <a:rPr lang="it-IT" sz="1050" b="0" i="1" smtClean="0">
                              <a:solidFill>
                                <a:schemeClr val="tx1"/>
                              </a:solidFill>
                              <a:latin typeface="Cambria Math" panose="02040503050406030204" pitchFamily="18" charset="0"/>
                            </a:rPr>
                            <m:t>𝑛</m:t>
                          </m:r>
                        </m:e>
                      </m:d>
                      <m:r>
                        <a:rPr lang="it-IT" sz="1050" b="0" i="1" smtClean="0">
                          <a:solidFill>
                            <a:schemeClr val="tx1"/>
                          </a:solidFill>
                          <a:latin typeface="Cambria Math" panose="02040503050406030204" pitchFamily="18" charset="0"/>
                        </a:rPr>
                        <m:t>=</m:t>
                      </m:r>
                      <m:nary>
                        <m:naryPr>
                          <m:chr m:val="∑"/>
                          <m:ctrlPr>
                            <a:rPr lang="it-IT" sz="1050" b="0" i="1" smtClean="0">
                              <a:solidFill>
                                <a:schemeClr val="tx1"/>
                              </a:solidFill>
                              <a:latin typeface="Cambria Math" panose="02040503050406030204" pitchFamily="18" charset="0"/>
                            </a:rPr>
                          </m:ctrlPr>
                        </m:naryPr>
                        <m:sub>
                          <m:r>
                            <a:rPr lang="it-IT" sz="1050" b="0" i="1" smtClean="0">
                              <a:solidFill>
                                <a:schemeClr val="tx1"/>
                              </a:solidFill>
                              <a:latin typeface="Cambria Math" panose="02040503050406030204" pitchFamily="18" charset="0"/>
                            </a:rPr>
                            <m:t>𝑘</m:t>
                          </m:r>
                          <m:r>
                            <a:rPr lang="it-IT" sz="1050" b="0" i="1" smtClean="0">
                              <a:solidFill>
                                <a:schemeClr val="tx1"/>
                              </a:solidFill>
                              <a:latin typeface="Cambria Math" panose="02040503050406030204" pitchFamily="18" charset="0"/>
                            </a:rPr>
                            <m:t>=0</m:t>
                          </m:r>
                        </m:sub>
                        <m:sup>
                          <m:r>
                            <a:rPr lang="it-IT" sz="1050" b="0" i="1" smtClean="0">
                              <a:solidFill>
                                <a:schemeClr val="tx1"/>
                              </a:solidFill>
                              <a:latin typeface="Cambria Math" panose="02040503050406030204" pitchFamily="18" charset="0"/>
                            </a:rPr>
                            <m:t>𝑁</m:t>
                          </m:r>
                          <m:r>
                            <a:rPr lang="it-IT" sz="1050" b="0" i="1" smtClean="0">
                              <a:solidFill>
                                <a:schemeClr val="tx1"/>
                              </a:solidFill>
                              <a:latin typeface="Cambria Math" panose="02040503050406030204" pitchFamily="18" charset="0"/>
                            </a:rPr>
                            <m:t>−1</m:t>
                          </m:r>
                        </m:sup>
                        <m:e>
                          <m:r>
                            <a:rPr lang="it-IT" sz="1050" b="0" i="1" smtClean="0">
                              <a:solidFill>
                                <a:schemeClr val="tx1"/>
                              </a:solidFill>
                              <a:latin typeface="Cambria Math" panose="02040503050406030204" pitchFamily="18" charset="0"/>
                            </a:rPr>
                            <m:t>𝑓</m:t>
                          </m:r>
                          <m:d>
                            <m:dPr>
                              <m:ctrlPr>
                                <a:rPr lang="it-IT" sz="1050" b="0" i="1" smtClean="0">
                                  <a:solidFill>
                                    <a:schemeClr val="tx1"/>
                                  </a:solidFill>
                                  <a:latin typeface="Cambria Math" panose="02040503050406030204" pitchFamily="18" charset="0"/>
                                </a:rPr>
                              </m:ctrlPr>
                            </m:dPr>
                            <m:e>
                              <m:r>
                                <a:rPr lang="it-IT" sz="1050" b="0" i="1" smtClean="0">
                                  <a:solidFill>
                                    <a:schemeClr val="tx1"/>
                                  </a:solidFill>
                                  <a:latin typeface="Cambria Math" panose="02040503050406030204" pitchFamily="18" charset="0"/>
                                </a:rPr>
                                <m:t>𝑘</m:t>
                              </m:r>
                            </m:e>
                          </m:d>
                          <m:r>
                            <a:rPr lang="it-IT" sz="1050" b="0" i="1" smtClean="0">
                              <a:solidFill>
                                <a:schemeClr val="tx1"/>
                              </a:solidFill>
                              <a:latin typeface="Cambria Math" panose="02040503050406030204" pitchFamily="18" charset="0"/>
                            </a:rPr>
                            <m:t>𝜓</m:t>
                          </m:r>
                          <m:d>
                            <m:dPr>
                              <m:ctrlPr>
                                <a:rPr lang="it-IT" sz="1050" b="0" i="1" smtClean="0">
                                  <a:solidFill>
                                    <a:schemeClr val="tx1"/>
                                  </a:solidFill>
                                  <a:latin typeface="Cambria Math" panose="02040503050406030204" pitchFamily="18" charset="0"/>
                                </a:rPr>
                              </m:ctrlPr>
                            </m:dPr>
                            <m:e>
                              <m:f>
                                <m:fPr>
                                  <m:ctrlPr>
                                    <a:rPr lang="it-IT" sz="1050" i="1">
                                      <a:solidFill>
                                        <a:schemeClr val="tx1"/>
                                      </a:solidFill>
                                      <a:latin typeface="Cambria Math" panose="02040503050406030204" pitchFamily="18" charset="0"/>
                                    </a:rPr>
                                  </m:ctrlPr>
                                </m:fPr>
                                <m:num>
                                  <m:r>
                                    <a:rPr lang="it-IT" sz="1050" i="1">
                                      <a:solidFill>
                                        <a:schemeClr val="tx1"/>
                                      </a:solidFill>
                                      <a:latin typeface="Cambria Math" panose="02040503050406030204" pitchFamily="18" charset="0"/>
                                    </a:rPr>
                                    <m:t>𝑘</m:t>
                                  </m:r>
                                  <m:r>
                                    <a:rPr lang="it-IT" sz="1050" i="1">
                                      <a:solidFill>
                                        <a:schemeClr val="tx1"/>
                                      </a:solidFill>
                                      <a:latin typeface="Cambria Math" panose="02040503050406030204" pitchFamily="18" charset="0"/>
                                    </a:rPr>
                                    <m:t>−</m:t>
                                  </m:r>
                                  <m:sSup>
                                    <m:sSupPr>
                                      <m:ctrlPr>
                                        <a:rPr lang="it-IT" sz="1050" i="1">
                                          <a:solidFill>
                                            <a:schemeClr val="tx1"/>
                                          </a:solidFill>
                                          <a:latin typeface="Cambria Math" panose="02040503050406030204" pitchFamily="18" charset="0"/>
                                        </a:rPr>
                                      </m:ctrlPr>
                                    </m:sSupPr>
                                    <m:e>
                                      <m:r>
                                        <a:rPr lang="it-IT" sz="1050" i="1">
                                          <a:solidFill>
                                            <a:schemeClr val="tx1"/>
                                          </a:solidFill>
                                          <a:latin typeface="Cambria Math" panose="02040503050406030204" pitchFamily="18" charset="0"/>
                                        </a:rPr>
                                        <m:t>2</m:t>
                                      </m:r>
                                    </m:e>
                                    <m:sup>
                                      <m:r>
                                        <a:rPr lang="it-IT" sz="1050" i="1">
                                          <a:solidFill>
                                            <a:schemeClr val="tx1"/>
                                          </a:solidFill>
                                          <a:latin typeface="Cambria Math" panose="02040503050406030204" pitchFamily="18" charset="0"/>
                                        </a:rPr>
                                        <m:t>𝑛</m:t>
                                      </m:r>
                                    </m:sup>
                                  </m:sSup>
                                  <m:r>
                                    <a:rPr lang="it-IT" sz="1050" i="1">
                                      <a:solidFill>
                                        <a:schemeClr val="tx1"/>
                                      </a:solidFill>
                                      <a:latin typeface="Cambria Math" panose="02040503050406030204" pitchFamily="18" charset="0"/>
                                    </a:rPr>
                                    <m:t>𝑚</m:t>
                                  </m:r>
                                </m:num>
                                <m:den>
                                  <m:sSup>
                                    <m:sSupPr>
                                      <m:ctrlPr>
                                        <a:rPr lang="it-IT" sz="1050" i="1">
                                          <a:solidFill>
                                            <a:schemeClr val="tx1"/>
                                          </a:solidFill>
                                          <a:latin typeface="Cambria Math" panose="02040503050406030204" pitchFamily="18" charset="0"/>
                                        </a:rPr>
                                      </m:ctrlPr>
                                    </m:sSupPr>
                                    <m:e>
                                      <m:r>
                                        <a:rPr lang="it-IT" sz="1050" i="1">
                                          <a:solidFill>
                                            <a:schemeClr val="tx1"/>
                                          </a:solidFill>
                                          <a:latin typeface="Cambria Math" panose="02040503050406030204" pitchFamily="18" charset="0"/>
                                        </a:rPr>
                                        <m:t>2</m:t>
                                      </m:r>
                                    </m:e>
                                    <m:sup>
                                      <m:r>
                                        <a:rPr lang="it-IT" sz="1050" i="1">
                                          <a:solidFill>
                                            <a:schemeClr val="tx1"/>
                                          </a:solidFill>
                                          <a:latin typeface="Cambria Math" panose="02040503050406030204" pitchFamily="18" charset="0"/>
                                        </a:rPr>
                                        <m:t>𝑛</m:t>
                                      </m:r>
                                    </m:sup>
                                  </m:sSup>
                                </m:den>
                              </m:f>
                            </m:e>
                          </m:d>
                        </m:e>
                      </m:nary>
                    </m:oMath>
                  </m:oMathPara>
                </a14:m>
                <a:endParaRPr lang="en-GB" sz="1050" b="0" dirty="0"/>
              </a:p>
              <a:p>
                <a:pPr marL="0" indent="0">
                  <a:buNone/>
                </a:pPr>
                <a:r>
                  <a:rPr lang="en-GB" sz="1200" i="1" dirty="0"/>
                  <a:t>Where: </a:t>
                </a:r>
                <a14:m>
                  <m:oMath xmlns:m="http://schemas.openxmlformats.org/officeDocument/2006/math">
                    <m:r>
                      <a:rPr lang="it-IT" sz="1200" b="0" i="1" smtClean="0">
                        <a:latin typeface="Cambria Math" panose="02040503050406030204" pitchFamily="18" charset="0"/>
                      </a:rPr>
                      <m:t>𝑛</m:t>
                    </m:r>
                  </m:oMath>
                </a14:m>
                <a:r>
                  <a:rPr lang="en-GB" sz="1200" dirty="0"/>
                  <a:t> is the </a:t>
                </a:r>
                <a:r>
                  <a:rPr lang="en-GB" sz="1200" i="1" dirty="0"/>
                  <a:t>scale </a:t>
                </a:r>
                <a:r>
                  <a:rPr lang="en-GB" sz="1200" dirty="0"/>
                  <a:t>(inverse of the frequency) and </a:t>
                </a:r>
                <a14:m>
                  <m:oMath xmlns:m="http://schemas.openxmlformats.org/officeDocument/2006/math">
                    <m:r>
                      <a:rPr lang="it-IT" sz="1200" b="0" i="1" smtClean="0">
                        <a:latin typeface="Cambria Math" panose="02040503050406030204" pitchFamily="18" charset="0"/>
                      </a:rPr>
                      <m:t>𝑚</m:t>
                    </m:r>
                  </m:oMath>
                </a14:m>
                <a:r>
                  <a:rPr lang="en-GB" sz="1200" dirty="0"/>
                  <a:t> is the </a:t>
                </a:r>
                <a:r>
                  <a:rPr lang="en-GB" sz="1200" i="1" dirty="0"/>
                  <a:t>time shift</a:t>
                </a:r>
                <a:endParaRPr lang="en-US" sz="1400" dirty="0"/>
              </a:p>
              <a:p>
                <a:pPr marL="0" indent="0">
                  <a:buNone/>
                </a:pPr>
                <a:r>
                  <a:rPr lang="en-US" sz="1400" b="1" dirty="0"/>
                  <a:t>Scalogram</a:t>
                </a:r>
                <a:r>
                  <a:rPr lang="en-US" sz="1400" dirty="0"/>
                  <a:t> is simply </a:t>
                </a:r>
                <a:r>
                  <a:rPr lang="en-US" sz="1400" b="1" dirty="0"/>
                  <a:t>defined</a:t>
                </a:r>
                <a:r>
                  <a:rPr lang="en-US" sz="1400" dirty="0"/>
                  <a:t> as:</a:t>
                </a:r>
              </a:p>
              <a:p>
                <a:pPr marL="0" indent="0">
                  <a:buNone/>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𝑆</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𝑚</m:t>
                          </m:r>
                          <m:r>
                            <a:rPr lang="it-IT" sz="1400" b="0" i="1" smtClean="0">
                              <a:latin typeface="Cambria Math" panose="02040503050406030204" pitchFamily="18" charset="0"/>
                            </a:rPr>
                            <m:t>,</m:t>
                          </m:r>
                          <m:r>
                            <a:rPr lang="it-IT" sz="1400" b="0" i="1" smtClean="0">
                              <a:latin typeface="Cambria Math" panose="02040503050406030204" pitchFamily="18" charset="0"/>
                            </a:rPr>
                            <m:t>𝑛</m:t>
                          </m:r>
                        </m:e>
                      </m:d>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d>
                            <m:dPr>
                              <m:begChr m:val="|"/>
                              <m:endChr m:val="|"/>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𝑊</m:t>
                                  </m:r>
                                </m:e>
                                <m:sub>
                                  <m:r>
                                    <a:rPr lang="it-IT" sz="1400" b="0" i="1" smtClean="0">
                                      <a:latin typeface="Cambria Math" panose="02040503050406030204" pitchFamily="18" charset="0"/>
                                    </a:rPr>
                                    <m:t>𝜓</m:t>
                                  </m:r>
                                </m:sub>
                              </m:sSub>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𝑚</m:t>
                                  </m:r>
                                  <m:r>
                                    <a:rPr lang="it-IT" sz="1400" b="0" i="1" smtClean="0">
                                      <a:latin typeface="Cambria Math" panose="02040503050406030204" pitchFamily="18" charset="0"/>
                                    </a:rPr>
                                    <m:t>,</m:t>
                                  </m:r>
                                  <m:r>
                                    <a:rPr lang="it-IT" sz="1400" b="0" i="1" smtClean="0">
                                      <a:latin typeface="Cambria Math" panose="02040503050406030204" pitchFamily="18" charset="0"/>
                                    </a:rPr>
                                    <m:t>𝑛</m:t>
                                  </m:r>
                                </m:e>
                              </m:d>
                            </m:e>
                          </m:d>
                        </m:e>
                        <m:sup>
                          <m:r>
                            <a:rPr lang="it-IT" sz="1400" b="0" i="1" smtClean="0">
                              <a:latin typeface="Cambria Math" panose="02040503050406030204" pitchFamily="18" charset="0"/>
                            </a:rPr>
                            <m:t>2</m:t>
                          </m:r>
                        </m:sup>
                      </m:sSup>
                    </m:oMath>
                  </m:oMathPara>
                </a14:m>
                <a:endParaRPr lang="en-US" sz="1400" dirty="0"/>
              </a:p>
              <a:p>
                <a:pPr marL="0" indent="0">
                  <a:buNone/>
                </a:pPr>
                <a:r>
                  <a:rPr lang="en-US" sz="1400" dirty="0"/>
                  <a:t>Leading to a </a:t>
                </a:r>
                <a:r>
                  <a:rPr lang="en-US" sz="1400" b="1" dirty="0"/>
                  <a:t>three-dimensional</a:t>
                </a:r>
                <a:r>
                  <a:rPr lang="en-US" sz="1400" dirty="0"/>
                  <a:t> </a:t>
                </a:r>
                <a:r>
                  <a:rPr lang="en-US" sz="1400" b="1" dirty="0"/>
                  <a:t>representation</a:t>
                </a:r>
                <a:r>
                  <a:rPr lang="en-US" sz="1400" dirty="0"/>
                  <a:t> of the </a:t>
                </a:r>
                <a:r>
                  <a:rPr lang="en-US" sz="1400" b="1" dirty="0"/>
                  <a:t>wavelet</a:t>
                </a:r>
                <a:r>
                  <a:rPr lang="en-US" sz="1400" dirty="0"/>
                  <a:t> </a:t>
                </a:r>
                <a:r>
                  <a:rPr lang="en-US" sz="1400" b="1" dirty="0"/>
                  <a:t>transformation</a:t>
                </a:r>
                <a:r>
                  <a:rPr lang="en-US" sz="1400" dirty="0"/>
                  <a:t>, where peaks correspond to the frequency components active into a certain time.</a:t>
                </a:r>
              </a:p>
              <a:p>
                <a:pPr marL="0" indent="0">
                  <a:buNone/>
                </a:pPr>
                <a:endParaRPr lang="en-US" sz="1400" dirty="0"/>
              </a:p>
              <a:p>
                <a:pPr marL="0" indent="0">
                  <a:buNone/>
                </a:pPr>
                <a:endParaRPr lang="en-US" sz="1400" dirty="0"/>
              </a:p>
            </p:txBody>
          </p:sp>
        </mc:Choice>
        <mc:Fallback xmlns="">
          <p:sp>
            <p:nvSpPr>
              <p:cNvPr id="3" name="Segnaposto contenuto 2">
                <a:extLst>
                  <a:ext uri="{FF2B5EF4-FFF2-40B4-BE49-F238E27FC236}">
                    <a16:creationId xmlns:a16="http://schemas.microsoft.com/office/drawing/2014/main" id="{B080D17D-5CB5-7A4C-86CF-032C6E6BEB1F}"/>
                  </a:ext>
                </a:extLst>
              </p:cNvPr>
              <p:cNvSpPr>
                <a:spLocks noGrp="1" noRot="1" noChangeAspect="1" noMove="1" noResize="1" noEditPoints="1" noAdjustHandles="1" noChangeArrowheads="1" noChangeShapeType="1" noTextEdit="1"/>
              </p:cNvSpPr>
              <p:nvPr>
                <p:ph idx="1"/>
              </p:nvPr>
            </p:nvSpPr>
            <p:spPr>
              <a:xfrm>
                <a:off x="627888" y="1428607"/>
                <a:ext cx="5041392" cy="4722511"/>
              </a:xfrm>
              <a:blipFill>
                <a:blip r:embed="rId3"/>
                <a:stretch>
                  <a:fillRect l="-605" t="-516" r="-726"/>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11</a:t>
            </a:fld>
            <a:endParaRPr lang="en-US" dirty="0"/>
          </a:p>
        </p:txBody>
      </p:sp>
      <p:pic>
        <p:nvPicPr>
          <p:cNvPr id="2050" name="Picture 2" descr="Conversion of 1D ECG signal into its corresponding 2D scalogram image [227*227]">
            <a:extLst>
              <a:ext uri="{FF2B5EF4-FFF2-40B4-BE49-F238E27FC236}">
                <a16:creationId xmlns:a16="http://schemas.microsoft.com/office/drawing/2014/main" id="{638D99DF-7B94-C408-87E1-97EDDF8489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1112" y="2357437"/>
            <a:ext cx="4953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BBF1EE83-B21E-1373-C0F2-80714CC373FA}"/>
              </a:ext>
            </a:extLst>
          </p:cNvPr>
          <p:cNvSpPr txBox="1"/>
          <p:nvPr/>
        </p:nvSpPr>
        <p:spPr>
          <a:xfrm>
            <a:off x="754380" y="6398882"/>
            <a:ext cx="8746236" cy="261610"/>
          </a:xfrm>
          <a:prstGeom prst="rect">
            <a:avLst/>
          </a:prstGeom>
          <a:noFill/>
        </p:spPr>
        <p:txBody>
          <a:bodyPr wrap="square">
            <a:spAutoFit/>
          </a:bodyPr>
          <a:lstStyle/>
          <a:p>
            <a:r>
              <a:rPr lang="en-US" sz="1100" dirty="0"/>
              <a:t>1. J. </a:t>
            </a:r>
            <a:r>
              <a:rPr lang="en-US" sz="1100" dirty="0" err="1"/>
              <a:t>Bialasiewicz</a:t>
            </a:r>
            <a:r>
              <a:rPr lang="en-US" sz="1100" dirty="0"/>
              <a:t>, "Application of Wavelet Scalogram and </a:t>
            </a:r>
            <a:r>
              <a:rPr lang="en-US" sz="1100" dirty="0" err="1"/>
              <a:t>Coscalogram</a:t>
            </a:r>
            <a:r>
              <a:rPr lang="en-US" sz="1100" dirty="0"/>
              <a:t> for Analysis of Biomedical Signals," </a:t>
            </a:r>
            <a:r>
              <a:rPr lang="en-US" sz="1100" i="1" dirty="0"/>
              <a:t>Proceedings of the Conference</a:t>
            </a:r>
            <a:r>
              <a:rPr lang="en-US" sz="1100" dirty="0"/>
              <a:t>, July 2015.</a:t>
            </a:r>
            <a:endParaRPr lang="it-IT" sz="1100" dirty="0"/>
          </a:p>
        </p:txBody>
      </p:sp>
    </p:spTree>
    <p:extLst>
      <p:ext uri="{BB962C8B-B14F-4D97-AF65-F5344CB8AC3E}">
        <p14:creationId xmlns:p14="http://schemas.microsoft.com/office/powerpoint/2010/main" val="225056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6" presetClass="entr" presetSubtype="32"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circle(out)">
                                      <p:cBhvr>
                                        <p:cTn id="3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Scalogram: theory</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041392" cy="4722511"/>
              </a:xfrm>
            </p:spPr>
            <p:txBody>
              <a:bodyPr>
                <a:noAutofit/>
              </a:bodyPr>
              <a:lstStyle/>
              <a:p>
                <a:pPr marL="0" indent="0">
                  <a:buNone/>
                </a:pPr>
                <a:r>
                  <a:rPr lang="en-US" sz="1400" dirty="0"/>
                  <a:t>Using scalogram leads to more informative time-frequency plots because of an </a:t>
                </a:r>
                <a:r>
                  <a:rPr lang="en-US" sz="1400" b="1" dirty="0"/>
                  <a:t>important</a:t>
                </a:r>
                <a:r>
                  <a:rPr lang="en-US" sz="1400" dirty="0"/>
                  <a:t> </a:t>
                </a:r>
                <a:r>
                  <a:rPr lang="en-US" sz="1400" b="1" dirty="0"/>
                  <a:t>property</a:t>
                </a:r>
                <a:r>
                  <a:rPr lang="en-US" sz="1400" dirty="0"/>
                  <a:t>: under certain assumptions, the scalogram </a:t>
                </a:r>
                <a:r>
                  <a:rPr lang="en-US" sz="1400" b="1" dirty="0"/>
                  <a:t>provides</a:t>
                </a:r>
                <a:r>
                  <a:rPr lang="en-US" sz="1400" dirty="0"/>
                  <a:t> the </a:t>
                </a:r>
                <a:r>
                  <a:rPr lang="en-US" sz="1400" b="1" dirty="0"/>
                  <a:t>best</a:t>
                </a:r>
                <a:r>
                  <a:rPr lang="en-US" sz="1400" dirty="0"/>
                  <a:t> </a:t>
                </a:r>
                <a:r>
                  <a:rPr lang="en-US" sz="1400" b="1" dirty="0"/>
                  <a:t>time-frequency</a:t>
                </a:r>
                <a:r>
                  <a:rPr lang="en-US" sz="1400" dirty="0"/>
                  <a:t> </a:t>
                </a:r>
                <a:r>
                  <a:rPr lang="en-US" sz="1400" b="1" dirty="0"/>
                  <a:t>resolution</a:t>
                </a:r>
                <a:r>
                  <a:rPr lang="en-US" sz="1400" dirty="0"/>
                  <a:t> </a:t>
                </a:r>
                <a:r>
                  <a:rPr lang="en-US" sz="1400" dirty="0">
                    <a:solidFill>
                      <a:schemeClr val="bg2">
                        <a:lumMod val="75000"/>
                      </a:schemeClr>
                    </a:solidFill>
                  </a:rPr>
                  <a:t>[1]  </a:t>
                </a:r>
                <a:r>
                  <a:rPr lang="en-US" sz="1400" dirty="0"/>
                  <a:t>in terms of the </a:t>
                </a:r>
                <a:r>
                  <a:rPr lang="en-US" sz="1400" b="1" dirty="0"/>
                  <a:t>Heisenberg</a:t>
                </a:r>
                <a:r>
                  <a:rPr lang="en-US" sz="1400" dirty="0"/>
                  <a:t> </a:t>
                </a:r>
                <a:r>
                  <a:rPr lang="en-US" sz="1400" b="1" dirty="0"/>
                  <a:t>inequation</a:t>
                </a:r>
                <a:r>
                  <a:rPr lang="en-US" sz="1400" dirty="0"/>
                  <a:t>: </a:t>
                </a:r>
              </a:p>
              <a:p>
                <a:pPr marL="0" indent="0">
                  <a:buNone/>
                </a:pPr>
                <a14:m>
                  <m:oMathPara xmlns:m="http://schemas.openxmlformats.org/officeDocument/2006/math">
                    <m:oMathParaPr>
                      <m:jc m:val="centerGroup"/>
                    </m:oMathParaPr>
                    <m:oMath xmlns:m="http://schemas.openxmlformats.org/officeDocument/2006/math">
                      <m:r>
                        <m:rPr>
                          <m:sty m:val="p"/>
                        </m:rPr>
                        <a:rPr lang="it-IT" sz="1400" b="0" i="0" smtClean="0">
                          <a:latin typeface="Cambria Math" panose="02040503050406030204" pitchFamily="18" charset="0"/>
                        </a:rPr>
                        <m:t>Δ</m:t>
                      </m:r>
                      <m:r>
                        <a:rPr lang="it-IT" sz="1400" b="0" i="1" smtClean="0">
                          <a:latin typeface="Cambria Math" panose="02040503050406030204" pitchFamily="18" charset="0"/>
                        </a:rPr>
                        <m:t>𝑓</m:t>
                      </m:r>
                      <m:r>
                        <m:rPr>
                          <m:sty m:val="p"/>
                        </m:rPr>
                        <a:rPr lang="it-IT" sz="1400" b="0" i="0" smtClean="0">
                          <a:latin typeface="Cambria Math" panose="02040503050406030204" pitchFamily="18" charset="0"/>
                        </a:rPr>
                        <m:t>Δt</m:t>
                      </m:r>
                      <m:r>
                        <a:rPr lang="it-IT" sz="1400" b="0" i="1" smtClean="0">
                          <a:latin typeface="Cambria Math" panose="02040503050406030204" pitchFamily="18" charset="0"/>
                        </a:rPr>
                        <m:t>≥</m:t>
                      </m:r>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1</m:t>
                          </m:r>
                        </m:num>
                        <m:den>
                          <m:r>
                            <a:rPr lang="it-IT" sz="1400" b="0" i="1" smtClean="0">
                              <a:latin typeface="Cambria Math" panose="02040503050406030204" pitchFamily="18" charset="0"/>
                            </a:rPr>
                            <m:t>4</m:t>
                          </m:r>
                          <m:r>
                            <a:rPr lang="it-IT" sz="1400" b="0" i="1" smtClean="0">
                              <a:latin typeface="Cambria Math" panose="02040503050406030204" pitchFamily="18" charset="0"/>
                            </a:rPr>
                            <m:t>𝜋</m:t>
                          </m:r>
                        </m:den>
                      </m:f>
                    </m:oMath>
                  </m:oMathPara>
                </a14:m>
                <a:endParaRPr lang="en-US" sz="1400" dirty="0"/>
              </a:p>
              <a:p>
                <a:pPr marL="0" indent="0">
                  <a:buNone/>
                </a:pPr>
                <a:endParaRPr lang="en-US" sz="1400" dirty="0"/>
              </a:p>
              <a:p>
                <a:r>
                  <a:rPr lang="en-US" sz="1400" dirty="0"/>
                  <a:t>To have ensured such property, Morse wavelets are used. (Next slide)</a:t>
                </a:r>
              </a:p>
              <a:p>
                <a:r>
                  <a:rPr lang="en-US" sz="1400" dirty="0"/>
                  <a:t>Moreover, time-frequency space is divided into non-uniform cells </a:t>
                </a:r>
                <a:r>
                  <a:rPr lang="en-US" sz="1400" dirty="0">
                    <a:solidFill>
                      <a:schemeClr val="bg2">
                        <a:lumMod val="75000"/>
                      </a:schemeClr>
                    </a:solidFill>
                  </a:rPr>
                  <a:t>(b) </a:t>
                </a:r>
                <a:r>
                  <a:rPr lang="en-US" sz="1400" dirty="0"/>
                  <a:t>(Heisenberg boxes), differently from STFT </a:t>
                </a:r>
                <a:r>
                  <a:rPr lang="en-US" sz="1400" dirty="0">
                    <a:solidFill>
                      <a:schemeClr val="bg2">
                        <a:lumMod val="75000"/>
                      </a:schemeClr>
                    </a:solidFill>
                  </a:rPr>
                  <a:t>(a)</a:t>
                </a:r>
                <a:r>
                  <a:rPr lang="en-US" sz="1400" dirty="0"/>
                  <a:t>.</a:t>
                </a:r>
              </a:p>
              <a:p>
                <a:pPr marL="0" indent="0">
                  <a:buNone/>
                </a:pPr>
                <a:r>
                  <a:rPr lang="en-US" sz="1400" dirty="0"/>
                  <a:t>Scalograms find application in many engineering fields, and, in the bioengineering one, a </a:t>
                </a:r>
                <a:r>
                  <a:rPr lang="en-US" sz="1400" b="1" i="1" dirty="0"/>
                  <a:t>common application is classification of ECG signals using deep neural networks</a:t>
                </a:r>
                <a:r>
                  <a:rPr lang="en-US" sz="1400" dirty="0"/>
                  <a:t>. </a:t>
                </a:r>
                <a:r>
                  <a:rPr lang="en-US" sz="1400" dirty="0">
                    <a:solidFill>
                      <a:schemeClr val="bg2">
                        <a:lumMod val="75000"/>
                      </a:schemeClr>
                    </a:solidFill>
                  </a:rPr>
                  <a:t>[2]</a:t>
                </a:r>
              </a:p>
              <a:p>
                <a:pPr marL="0" indent="0">
                  <a:buNone/>
                </a:pPr>
                <a:endParaRPr lang="en-US" sz="1400" dirty="0"/>
              </a:p>
              <a:p>
                <a:pPr marL="0" indent="0">
                  <a:buNone/>
                </a:pPr>
                <a:endParaRPr lang="en-US" sz="1400" dirty="0"/>
              </a:p>
            </p:txBody>
          </p:sp>
        </mc:Choice>
        <mc:Fallback xmlns="">
          <p:sp>
            <p:nvSpPr>
              <p:cNvPr id="3" name="Segnaposto contenuto 2">
                <a:extLst>
                  <a:ext uri="{FF2B5EF4-FFF2-40B4-BE49-F238E27FC236}">
                    <a16:creationId xmlns:a16="http://schemas.microsoft.com/office/drawing/2014/main" id="{B080D17D-5CB5-7A4C-86CF-032C6E6BEB1F}"/>
                  </a:ext>
                </a:extLst>
              </p:cNvPr>
              <p:cNvSpPr>
                <a:spLocks noGrp="1" noRot="1" noChangeAspect="1" noMove="1" noResize="1" noEditPoints="1" noAdjustHandles="1" noChangeArrowheads="1" noChangeShapeType="1" noTextEdit="1"/>
              </p:cNvSpPr>
              <p:nvPr>
                <p:ph idx="1"/>
              </p:nvPr>
            </p:nvSpPr>
            <p:spPr>
              <a:xfrm>
                <a:off x="627888" y="1428607"/>
                <a:ext cx="5041392" cy="4722511"/>
              </a:xfrm>
              <a:blipFill>
                <a:blip r:embed="rId3"/>
                <a:stretch>
                  <a:fillRect l="-363" t="-516" r="-242"/>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12</a:t>
            </a:fld>
            <a:endParaRPr lang="en-US" dirty="0"/>
          </a:p>
        </p:txBody>
      </p:sp>
      <p:pic>
        <p:nvPicPr>
          <p:cNvPr id="1026" name="Picture 2" descr="Time-frequency boxes (Heisenberg boxes) of STFT and multiresolution analysis.">
            <a:extLst>
              <a:ext uri="{FF2B5EF4-FFF2-40B4-BE49-F238E27FC236}">
                <a16:creationId xmlns:a16="http://schemas.microsoft.com/office/drawing/2014/main" id="{CA39BD7D-C586-55D8-FE34-0483DE503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29"/>
          <a:stretch/>
        </p:blipFill>
        <p:spPr bwMode="auto">
          <a:xfrm>
            <a:off x="6738747" y="3429000"/>
            <a:ext cx="4309933" cy="2414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3F80EC-1CEE-DD4D-0EDE-5C343E3F2D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15" t="3372" r="52171" b="50000"/>
          <a:stretch/>
        </p:blipFill>
        <p:spPr bwMode="auto">
          <a:xfrm>
            <a:off x="7699248" y="1563624"/>
            <a:ext cx="2203704" cy="18653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89C0AE59-EE3F-0F56-5D01-36F77C9B77C8}"/>
              </a:ext>
            </a:extLst>
          </p:cNvPr>
          <p:cNvSpPr txBox="1"/>
          <p:nvPr/>
        </p:nvSpPr>
        <p:spPr>
          <a:xfrm>
            <a:off x="505968" y="6333120"/>
            <a:ext cx="11058144" cy="430887"/>
          </a:xfrm>
          <a:prstGeom prst="rect">
            <a:avLst/>
          </a:prstGeom>
          <a:noFill/>
        </p:spPr>
        <p:txBody>
          <a:bodyPr wrap="square">
            <a:spAutoFit/>
          </a:bodyPr>
          <a:lstStyle/>
          <a:p>
            <a:pPr eaLnBrk="0" fontAlgn="base" hangingPunct="0">
              <a:lnSpc>
                <a:spcPct val="100000"/>
              </a:lnSpc>
              <a:spcBef>
                <a:spcPct val="0"/>
              </a:spcBef>
              <a:spcAft>
                <a:spcPct val="0"/>
              </a:spcAft>
            </a:pPr>
            <a:r>
              <a:rPr lang="pt-BR" altLang="it-IT" sz="1100" dirty="0"/>
              <a:t>2. Daydulo, Y.D., Thamineni, B.L. &amp; Dawud, A.A. Cardiac arrhythmia detection using deep learning approach and time frequency representation of ECG signals. BMC Med Inform Decis Mak 23, 232 (2023).</a:t>
            </a:r>
          </a:p>
        </p:txBody>
      </p:sp>
    </p:spTree>
    <p:extLst>
      <p:ext uri="{BB962C8B-B14F-4D97-AF65-F5344CB8AC3E}">
        <p14:creationId xmlns:p14="http://schemas.microsoft.com/office/powerpoint/2010/main" val="41659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6" presetClass="entr" presetSubtype="16"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circle(in)">
                                      <p:cBhvr>
                                        <p:cTn id="11" dur="500"/>
                                        <p:tgtEl>
                                          <p:spTgt spid="102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8" presetID="6" presetClass="entr" presetSubtype="16"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circle(in)">
                                      <p:cBhvr>
                                        <p:cTn id="20" dur="500"/>
                                        <p:tgtEl>
                                          <p:spTgt spid="102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Scalogram: theory</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925632" cy="4722511"/>
              </a:xfrm>
            </p:spPr>
            <p:txBody>
              <a:bodyPr>
                <a:noAutofit/>
              </a:bodyPr>
              <a:lstStyle/>
              <a:p>
                <a:pPr marL="0" indent="0">
                  <a:buNone/>
                </a:pPr>
                <a:r>
                  <a:rPr lang="en-US" sz="1800" b="1" dirty="0">
                    <a:solidFill>
                      <a:srgbClr val="C00000"/>
                    </a:solidFill>
                  </a:rPr>
                  <a:t>Morse Wavelets</a:t>
                </a:r>
              </a:p>
              <a:p>
                <a:pPr marL="0" indent="0">
                  <a:buNone/>
                </a:pPr>
                <a:r>
                  <a:rPr lang="en-US" sz="1400" b="1" dirty="0"/>
                  <a:t>Morse</a:t>
                </a:r>
                <a:r>
                  <a:rPr lang="en-US" sz="1400" dirty="0"/>
                  <a:t> </a:t>
                </a:r>
                <a:r>
                  <a:rPr lang="en-US" sz="1400" b="1" dirty="0"/>
                  <a:t>wavelets</a:t>
                </a:r>
                <a:r>
                  <a:rPr lang="en-US" sz="1400" dirty="0"/>
                  <a:t> are a family of </a:t>
                </a:r>
                <a:r>
                  <a:rPr lang="en-US" sz="1400" b="1" dirty="0"/>
                  <a:t>exactly</a:t>
                </a:r>
                <a:r>
                  <a:rPr lang="en-US" sz="1400" dirty="0"/>
                  <a:t> </a:t>
                </a:r>
                <a:r>
                  <a:rPr lang="en-US" sz="1400" b="1" dirty="0"/>
                  <a:t>analytical</a:t>
                </a:r>
                <a:r>
                  <a:rPr lang="en-US" sz="1400" dirty="0"/>
                  <a:t> wavelets </a:t>
                </a:r>
                <a:r>
                  <a:rPr lang="en-US" sz="1400" dirty="0">
                    <a:solidFill>
                      <a:schemeClr val="bg2">
                        <a:lumMod val="75000"/>
                      </a:schemeClr>
                    </a:solidFill>
                  </a:rPr>
                  <a:t>[3]</a:t>
                </a:r>
                <a:r>
                  <a:rPr lang="en-US" sz="1400" dirty="0"/>
                  <a:t> built specifically to satisfy time-frequency resolution criterions. Formally, A generic Morse wavelet is  </a:t>
                </a:r>
                <a:r>
                  <a:rPr lang="en-US" sz="1400" b="1" dirty="0"/>
                  <a:t>defined</a:t>
                </a:r>
                <a:r>
                  <a:rPr lang="en-US" sz="1400" dirty="0"/>
                  <a:t>, in the frequency domain, as:</a:t>
                </a:r>
              </a:p>
              <a:p>
                <a:pPr marL="0" indent="0">
                  <a:buNone/>
                </a:pPr>
                <a14:m>
                  <m:oMathPara xmlns:m="http://schemas.openxmlformats.org/officeDocument/2006/math">
                    <m:oMathParaPr>
                      <m:jc m:val="centerGroup"/>
                    </m:oMathParaPr>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𝜓</m:t>
                          </m:r>
                        </m:e>
                        <m:sub>
                          <m:r>
                            <a:rPr lang="it-IT" sz="1800" b="0" i="1" smtClean="0">
                              <a:latin typeface="Cambria Math" panose="02040503050406030204" pitchFamily="18" charset="0"/>
                            </a:rPr>
                            <m:t>𝑃</m:t>
                          </m:r>
                          <m:r>
                            <a:rPr lang="it-IT" sz="1800" b="0" i="1" smtClean="0">
                              <a:latin typeface="Cambria Math" panose="02040503050406030204" pitchFamily="18" charset="0"/>
                            </a:rPr>
                            <m:t>,</m:t>
                          </m:r>
                          <m:r>
                            <a:rPr lang="it-IT" sz="1800" b="0" i="1" smtClean="0">
                              <a:latin typeface="Cambria Math" panose="02040503050406030204" pitchFamily="18" charset="0"/>
                            </a:rPr>
                            <m:t>𝛾</m:t>
                          </m:r>
                        </m:sub>
                      </m:sSub>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𝜔</m:t>
                          </m:r>
                        </m:e>
                      </m:d>
                      <m:r>
                        <a:rPr lang="it-IT" sz="1800" b="0" i="1" smtClean="0">
                          <a:latin typeface="Cambria Math" panose="02040503050406030204" pitchFamily="18" charset="0"/>
                        </a:rPr>
                        <m:t>=</m:t>
                      </m:r>
                      <m:r>
                        <a:rPr lang="it-IT" sz="1800" b="0" i="1" smtClean="0">
                          <a:latin typeface="Cambria Math" panose="02040503050406030204" pitchFamily="18" charset="0"/>
                        </a:rPr>
                        <m:t>𝑈</m:t>
                      </m:r>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𝜔</m:t>
                          </m:r>
                        </m:e>
                      </m:d>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𝑃</m:t>
                          </m:r>
                          <m:r>
                            <a:rPr lang="it-IT" sz="1800" b="0" i="1" smtClean="0">
                              <a:latin typeface="Cambria Math" panose="02040503050406030204" pitchFamily="18" charset="0"/>
                            </a:rPr>
                            <m:t>,</m:t>
                          </m:r>
                          <m:r>
                            <a:rPr lang="it-IT" sz="1800" b="0" i="1" smtClean="0">
                              <a:latin typeface="Cambria Math" panose="02040503050406030204" pitchFamily="18" charset="0"/>
                            </a:rPr>
                            <m:t>𝛾</m:t>
                          </m:r>
                        </m:sub>
                      </m:sSub>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𝜔</m:t>
                          </m:r>
                        </m:e>
                        <m:sup>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𝑃</m:t>
                              </m:r>
                            </m:e>
                            <m:sup>
                              <m:r>
                                <a:rPr lang="it-IT" sz="1800" b="0" i="1" smtClean="0">
                                  <a:latin typeface="Cambria Math" panose="02040503050406030204" pitchFamily="18" charset="0"/>
                                </a:rPr>
                                <m:t>2</m:t>
                              </m:r>
                            </m:sup>
                          </m:sSup>
                          <m:r>
                            <a:rPr lang="it-IT" sz="1800" b="0" i="1" smtClean="0">
                              <a:latin typeface="Cambria Math" panose="02040503050406030204" pitchFamily="18" charset="0"/>
                            </a:rPr>
                            <m:t>/</m:t>
                          </m:r>
                          <m:r>
                            <a:rPr lang="it-IT" sz="1800" b="0" i="1" smtClean="0">
                              <a:latin typeface="Cambria Math" panose="02040503050406030204" pitchFamily="18" charset="0"/>
                            </a:rPr>
                            <m:t>𝛾</m:t>
                          </m:r>
                        </m:sup>
                      </m:sSup>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𝑒</m:t>
                          </m:r>
                        </m:e>
                        <m:sup>
                          <m:r>
                            <a:rPr lang="it-IT" sz="1800" b="0" i="1"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𝜔</m:t>
                              </m:r>
                            </m:e>
                            <m:sup>
                              <m:r>
                                <a:rPr lang="it-IT" sz="1800" b="0" i="1" smtClean="0">
                                  <a:latin typeface="Cambria Math" panose="02040503050406030204" pitchFamily="18" charset="0"/>
                                </a:rPr>
                                <m:t>𝛾</m:t>
                              </m:r>
                            </m:sup>
                          </m:sSup>
                        </m:sup>
                      </m:sSup>
                    </m:oMath>
                  </m:oMathPara>
                </a14:m>
                <a:endParaRPr lang="it-IT" sz="1400" b="0" dirty="0"/>
              </a:p>
              <a:p>
                <a:pPr marL="0" indent="0">
                  <a:buNone/>
                </a:pPr>
                <a:endParaRPr lang="it-IT" sz="1400" b="0" dirty="0"/>
              </a:p>
              <a:p>
                <a:pPr marL="0" indent="0">
                  <a:buNone/>
                </a:pPr>
                <a:r>
                  <a:rPr lang="en-US" sz="1400" dirty="0"/>
                  <a:t>where </a:t>
                </a:r>
                <a14:m>
                  <m:oMath xmlns:m="http://schemas.openxmlformats.org/officeDocument/2006/math">
                    <m:r>
                      <a:rPr lang="it-IT" sz="1400" b="1" i="1">
                        <a:latin typeface="Cambria Math" panose="02040503050406030204" pitchFamily="18" charset="0"/>
                      </a:rPr>
                      <m:t>𝑼</m:t>
                    </m:r>
                    <m:d>
                      <m:dPr>
                        <m:ctrlPr>
                          <a:rPr lang="it-IT" sz="1400" b="1" i="1">
                            <a:latin typeface="Cambria Math" panose="02040503050406030204" pitchFamily="18" charset="0"/>
                          </a:rPr>
                        </m:ctrlPr>
                      </m:dPr>
                      <m:e>
                        <m:r>
                          <a:rPr lang="it-IT" sz="1400" b="1" i="1">
                            <a:latin typeface="Cambria Math" panose="02040503050406030204" pitchFamily="18" charset="0"/>
                          </a:rPr>
                          <m:t>𝝎</m:t>
                        </m:r>
                      </m:e>
                    </m:d>
                  </m:oMath>
                </a14:m>
                <a:r>
                  <a:rPr lang="en-US" sz="1400" dirty="0"/>
                  <a:t> is the unit step, </a:t>
                </a:r>
                <a14:m>
                  <m:oMath xmlns:m="http://schemas.openxmlformats.org/officeDocument/2006/math">
                    <m:sSub>
                      <m:sSubPr>
                        <m:ctrlPr>
                          <a:rPr lang="it-IT" sz="1400" b="1" i="1">
                            <a:latin typeface="Cambria Math" panose="02040503050406030204" pitchFamily="18" charset="0"/>
                          </a:rPr>
                        </m:ctrlPr>
                      </m:sSubPr>
                      <m:e>
                        <m:r>
                          <a:rPr lang="it-IT" sz="1400" b="1" i="1">
                            <a:latin typeface="Cambria Math" panose="02040503050406030204" pitchFamily="18" charset="0"/>
                          </a:rPr>
                          <m:t>𝒂</m:t>
                        </m:r>
                      </m:e>
                      <m:sub>
                        <m:r>
                          <a:rPr lang="it-IT" sz="1400" b="1" i="1">
                            <a:latin typeface="Cambria Math" panose="02040503050406030204" pitchFamily="18" charset="0"/>
                          </a:rPr>
                          <m:t>𝑷</m:t>
                        </m:r>
                        <m:r>
                          <a:rPr lang="it-IT" sz="1400" b="1" i="1">
                            <a:latin typeface="Cambria Math" panose="02040503050406030204" pitchFamily="18" charset="0"/>
                          </a:rPr>
                          <m:t>,</m:t>
                        </m:r>
                        <m:r>
                          <a:rPr lang="it-IT" sz="1400" b="1" i="1">
                            <a:latin typeface="Cambria Math" panose="02040503050406030204" pitchFamily="18" charset="0"/>
                          </a:rPr>
                          <m:t>𝜸</m:t>
                        </m:r>
                      </m:sub>
                    </m:sSub>
                  </m:oMath>
                </a14:m>
                <a:r>
                  <a:rPr lang="en-US" sz="1400" dirty="0"/>
                  <a:t>is a normalizing constant, </a:t>
                </a:r>
                <a14:m>
                  <m:oMath xmlns:m="http://schemas.openxmlformats.org/officeDocument/2006/math">
                    <m:sSup>
                      <m:sSupPr>
                        <m:ctrlPr>
                          <a:rPr lang="it-IT" sz="1400" b="1" i="1">
                            <a:latin typeface="Cambria Math" panose="02040503050406030204" pitchFamily="18" charset="0"/>
                          </a:rPr>
                        </m:ctrlPr>
                      </m:sSupPr>
                      <m:e>
                        <m:r>
                          <a:rPr lang="it-IT" sz="1400" b="1" i="1">
                            <a:latin typeface="Cambria Math" panose="02040503050406030204" pitchFamily="18" charset="0"/>
                          </a:rPr>
                          <m:t>𝑷</m:t>
                        </m:r>
                      </m:e>
                      <m:sup>
                        <m:r>
                          <a:rPr lang="it-IT" sz="1400" b="1" i="1">
                            <a:latin typeface="Cambria Math" panose="02040503050406030204" pitchFamily="18" charset="0"/>
                          </a:rPr>
                          <m:t>𝟐</m:t>
                        </m:r>
                      </m:sup>
                    </m:sSup>
                  </m:oMath>
                </a14:m>
                <a:r>
                  <a:rPr lang="en-US" sz="1400" b="1" dirty="0"/>
                  <a:t> </a:t>
                </a:r>
                <a:r>
                  <a:rPr lang="en-US" sz="1400" dirty="0"/>
                  <a:t>is the time-bandwidth product, and </a:t>
                </a:r>
                <a14:m>
                  <m:oMath xmlns:m="http://schemas.openxmlformats.org/officeDocument/2006/math">
                    <m:r>
                      <a:rPr lang="it-IT" sz="1400" b="1" i="1">
                        <a:latin typeface="Cambria Math" panose="02040503050406030204" pitchFamily="18" charset="0"/>
                      </a:rPr>
                      <m:t>𝜸</m:t>
                    </m:r>
                  </m:oMath>
                </a14:m>
                <a:r>
                  <a:rPr lang="en-US" sz="1400" dirty="0"/>
                  <a:t> characterizes the symmetry of the Morse wavelet.</a:t>
                </a:r>
              </a:p>
              <a:p>
                <a:pPr marL="0" indent="0">
                  <a:buNone/>
                </a:pPr>
                <a:r>
                  <a:rPr lang="en-US" sz="1400" dirty="0"/>
                  <a:t> Much of the literature about Morse wavelets uses </a:t>
                </a:r>
                <a14:m>
                  <m:oMath xmlns:m="http://schemas.openxmlformats.org/officeDocument/2006/math">
                    <m:r>
                      <a:rPr lang="it-IT" sz="1400" b="1" i="1">
                        <a:latin typeface="Cambria Math" panose="02040503050406030204" pitchFamily="18" charset="0"/>
                      </a:rPr>
                      <m:t>𝜷</m:t>
                    </m:r>
                  </m:oMath>
                </a14:m>
                <a:r>
                  <a:rPr lang="en-US" sz="1400" dirty="0"/>
                  <a:t>, which can be viewed as a decay or compactness parameter, rather than the time-bandwidth product, </a:t>
                </a:r>
                <a14:m>
                  <m:oMath xmlns:m="http://schemas.openxmlformats.org/officeDocument/2006/math">
                    <m:sSup>
                      <m:sSupPr>
                        <m:ctrlPr>
                          <a:rPr lang="it-IT" sz="1400" b="1" i="1">
                            <a:latin typeface="Cambria Math" panose="02040503050406030204" pitchFamily="18" charset="0"/>
                          </a:rPr>
                        </m:ctrlPr>
                      </m:sSupPr>
                      <m:e>
                        <m:r>
                          <a:rPr lang="it-IT" sz="1400" b="1" i="1">
                            <a:latin typeface="Cambria Math" panose="02040503050406030204" pitchFamily="18" charset="0"/>
                          </a:rPr>
                          <m:t>𝑷</m:t>
                        </m:r>
                      </m:e>
                      <m:sup>
                        <m:r>
                          <a:rPr lang="it-IT" sz="1400" b="1" i="1">
                            <a:latin typeface="Cambria Math" panose="02040503050406030204" pitchFamily="18" charset="0"/>
                          </a:rPr>
                          <m:t>𝟐</m:t>
                        </m:r>
                      </m:sup>
                    </m:sSup>
                    <m:r>
                      <a:rPr lang="it-IT" sz="1400" b="1" i="1" smtClean="0">
                        <a:latin typeface="Cambria Math" panose="02040503050406030204" pitchFamily="18" charset="0"/>
                      </a:rPr>
                      <m:t>=</m:t>
                    </m:r>
                    <m:r>
                      <a:rPr lang="it-IT" sz="1400" b="1" i="1" smtClean="0">
                        <a:latin typeface="Cambria Math" panose="02040503050406030204" pitchFamily="18" charset="0"/>
                      </a:rPr>
                      <m:t>𝜸𝜷</m:t>
                    </m:r>
                  </m:oMath>
                </a14:m>
                <a:r>
                  <a:rPr lang="en-US" sz="1400" b="1" dirty="0"/>
                  <a:t> </a:t>
                </a:r>
                <a:r>
                  <a:rPr lang="en-US" sz="1400" dirty="0"/>
                  <a:t>. The equation for the Morse wavelet in the Fourier domain parameterized by </a:t>
                </a:r>
                <a14:m>
                  <m:oMath xmlns:m="http://schemas.openxmlformats.org/officeDocument/2006/math">
                    <m:r>
                      <a:rPr lang="it-IT" sz="1400" b="1" i="1">
                        <a:latin typeface="Cambria Math" panose="02040503050406030204" pitchFamily="18" charset="0"/>
                      </a:rPr>
                      <m:t>𝜷</m:t>
                    </m:r>
                  </m:oMath>
                </a14:m>
                <a:r>
                  <a:rPr lang="en-US" sz="1400" dirty="0"/>
                  <a:t> and </a:t>
                </a:r>
                <a14:m>
                  <m:oMath xmlns:m="http://schemas.openxmlformats.org/officeDocument/2006/math">
                    <m:r>
                      <a:rPr lang="it-IT" sz="1400" b="1" i="1">
                        <a:latin typeface="Cambria Math" panose="02040503050406030204" pitchFamily="18" charset="0"/>
                      </a:rPr>
                      <m:t>𝜸</m:t>
                    </m:r>
                  </m:oMath>
                </a14:m>
                <a:r>
                  <a:rPr lang="en-US" sz="1400" dirty="0"/>
                  <a:t> is:</a:t>
                </a:r>
              </a:p>
              <a:p>
                <a:pPr marL="0" indent="0">
                  <a:buNone/>
                </a:pPr>
                <a14:m>
                  <m:oMathPara xmlns:m="http://schemas.openxmlformats.org/officeDocument/2006/math">
                    <m:oMathParaPr>
                      <m:jc m:val="centerGroup"/>
                    </m:oMathParaPr>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𝜓</m:t>
                          </m:r>
                        </m:e>
                        <m:sub>
                          <m:r>
                            <a:rPr lang="it-IT" sz="1800" i="1">
                              <a:latin typeface="Cambria Math" panose="02040503050406030204" pitchFamily="18" charset="0"/>
                            </a:rPr>
                            <m:t>𝑃</m:t>
                          </m:r>
                          <m:r>
                            <a:rPr lang="it-IT" sz="1800" i="1">
                              <a:latin typeface="Cambria Math" panose="02040503050406030204" pitchFamily="18" charset="0"/>
                            </a:rPr>
                            <m:t>,</m:t>
                          </m:r>
                          <m:r>
                            <a:rPr lang="it-IT" sz="1800" i="1">
                              <a:latin typeface="Cambria Math" panose="02040503050406030204" pitchFamily="18" charset="0"/>
                            </a:rPr>
                            <m:t>𝛾</m:t>
                          </m:r>
                        </m:sub>
                      </m:sSub>
                      <m:d>
                        <m:dPr>
                          <m:ctrlPr>
                            <a:rPr lang="it-IT" sz="1800" i="1">
                              <a:latin typeface="Cambria Math" panose="02040503050406030204" pitchFamily="18" charset="0"/>
                            </a:rPr>
                          </m:ctrlPr>
                        </m:dPr>
                        <m:e>
                          <m:r>
                            <a:rPr lang="it-IT" sz="1800" i="1">
                              <a:latin typeface="Cambria Math" panose="02040503050406030204" pitchFamily="18" charset="0"/>
                            </a:rPr>
                            <m:t>𝜔</m:t>
                          </m:r>
                        </m:e>
                      </m:d>
                      <m:r>
                        <a:rPr lang="it-IT" sz="1800" i="1">
                          <a:latin typeface="Cambria Math" panose="02040503050406030204" pitchFamily="18" charset="0"/>
                        </a:rPr>
                        <m:t>=</m:t>
                      </m:r>
                      <m:r>
                        <a:rPr lang="it-IT" sz="1800" i="1">
                          <a:latin typeface="Cambria Math" panose="02040503050406030204" pitchFamily="18" charset="0"/>
                        </a:rPr>
                        <m:t>𝑈</m:t>
                      </m:r>
                      <m:d>
                        <m:dPr>
                          <m:ctrlPr>
                            <a:rPr lang="it-IT" sz="1800" i="1">
                              <a:latin typeface="Cambria Math" panose="02040503050406030204" pitchFamily="18" charset="0"/>
                            </a:rPr>
                          </m:ctrlPr>
                        </m:dPr>
                        <m:e>
                          <m:r>
                            <a:rPr lang="it-IT" sz="1800" i="1">
                              <a:latin typeface="Cambria Math" panose="02040503050406030204" pitchFamily="18" charset="0"/>
                            </a:rPr>
                            <m:t>𝜔</m:t>
                          </m:r>
                        </m:e>
                      </m:d>
                      <m:sSub>
                        <m:sSubPr>
                          <m:ctrlPr>
                            <a:rPr lang="it-IT" sz="1800" i="1">
                              <a:latin typeface="Cambria Math" panose="02040503050406030204" pitchFamily="18" charset="0"/>
                            </a:rPr>
                          </m:ctrlPr>
                        </m:sSubPr>
                        <m:e>
                          <m:r>
                            <a:rPr lang="it-IT" sz="1800" i="1">
                              <a:latin typeface="Cambria Math" panose="02040503050406030204" pitchFamily="18" charset="0"/>
                            </a:rPr>
                            <m:t>𝑎</m:t>
                          </m:r>
                        </m:e>
                        <m:sub>
                          <m:r>
                            <a:rPr lang="it-IT" sz="1800" i="1">
                              <a:latin typeface="Cambria Math" panose="02040503050406030204" pitchFamily="18" charset="0"/>
                            </a:rPr>
                            <m:t>𝑃</m:t>
                          </m:r>
                          <m:r>
                            <a:rPr lang="it-IT" sz="1800" i="1">
                              <a:latin typeface="Cambria Math" panose="02040503050406030204" pitchFamily="18" charset="0"/>
                            </a:rPr>
                            <m:t>,</m:t>
                          </m:r>
                          <m:r>
                            <a:rPr lang="it-IT" sz="1800" i="1">
                              <a:latin typeface="Cambria Math" panose="02040503050406030204" pitchFamily="18" charset="0"/>
                            </a:rPr>
                            <m:t>𝛾</m:t>
                          </m:r>
                        </m:sub>
                      </m:sSub>
                      <m:sSup>
                        <m:sSupPr>
                          <m:ctrlPr>
                            <a:rPr lang="it-IT" sz="1800" i="1">
                              <a:latin typeface="Cambria Math" panose="02040503050406030204" pitchFamily="18" charset="0"/>
                            </a:rPr>
                          </m:ctrlPr>
                        </m:sSupPr>
                        <m:e>
                          <m:r>
                            <a:rPr lang="it-IT" sz="1800" i="1">
                              <a:latin typeface="Cambria Math" panose="02040503050406030204" pitchFamily="18" charset="0"/>
                            </a:rPr>
                            <m:t>𝜔</m:t>
                          </m:r>
                        </m:e>
                        <m:sup>
                          <m:r>
                            <a:rPr lang="it-IT" sz="1800" b="0" i="1" smtClean="0">
                              <a:latin typeface="Cambria Math" panose="02040503050406030204" pitchFamily="18" charset="0"/>
                            </a:rPr>
                            <m:t>𝛽</m:t>
                          </m:r>
                        </m:sup>
                      </m:sSup>
                      <m:sSup>
                        <m:sSupPr>
                          <m:ctrlPr>
                            <a:rPr lang="it-IT" sz="1800" i="1">
                              <a:latin typeface="Cambria Math" panose="02040503050406030204" pitchFamily="18" charset="0"/>
                            </a:rPr>
                          </m:ctrlPr>
                        </m:sSupPr>
                        <m:e>
                          <m:r>
                            <a:rPr lang="it-IT" sz="1800" i="1">
                              <a:latin typeface="Cambria Math" panose="02040503050406030204" pitchFamily="18" charset="0"/>
                            </a:rPr>
                            <m:t>𝑒</m:t>
                          </m:r>
                        </m:e>
                        <m:sup>
                          <m:r>
                            <a:rPr lang="it-IT" sz="1800" i="1">
                              <a:latin typeface="Cambria Math" panose="02040503050406030204" pitchFamily="18" charset="0"/>
                            </a:rPr>
                            <m:t>−</m:t>
                          </m:r>
                          <m:sSup>
                            <m:sSupPr>
                              <m:ctrlPr>
                                <a:rPr lang="it-IT" sz="1800" i="1">
                                  <a:latin typeface="Cambria Math" panose="02040503050406030204" pitchFamily="18" charset="0"/>
                                </a:rPr>
                              </m:ctrlPr>
                            </m:sSupPr>
                            <m:e>
                              <m:r>
                                <a:rPr lang="it-IT" sz="1800" i="1">
                                  <a:latin typeface="Cambria Math" panose="02040503050406030204" pitchFamily="18" charset="0"/>
                                </a:rPr>
                                <m:t>𝜔</m:t>
                              </m:r>
                            </m:e>
                            <m:sup>
                              <m:r>
                                <a:rPr lang="it-IT" sz="1800" i="1">
                                  <a:latin typeface="Cambria Math" panose="02040503050406030204" pitchFamily="18" charset="0"/>
                                </a:rPr>
                                <m:t>𝛾</m:t>
                              </m:r>
                            </m:sup>
                          </m:sSup>
                        </m:sup>
                      </m:sSup>
                    </m:oMath>
                  </m:oMathPara>
                </a14:m>
                <a:endParaRPr lang="en-US" sz="1400" dirty="0"/>
              </a:p>
              <a:p>
                <a:pPr marL="0" indent="0">
                  <a:buNone/>
                </a:pPr>
                <a:endParaRPr lang="en-US" sz="1400" dirty="0"/>
              </a:p>
              <a:p>
                <a:pPr marL="0" indent="0">
                  <a:buNone/>
                </a:pPr>
                <a:r>
                  <a:rPr lang="en-US" sz="1400" dirty="0"/>
                  <a:t>When </a:t>
                </a:r>
                <a14:m>
                  <m:oMath xmlns:m="http://schemas.openxmlformats.org/officeDocument/2006/math">
                    <m:sSup>
                      <m:sSupPr>
                        <m:ctrlPr>
                          <a:rPr lang="it-IT" sz="1400" b="0" i="1" smtClean="0">
                            <a:latin typeface="Cambria Math" panose="02040503050406030204" pitchFamily="18" charset="0"/>
                          </a:rPr>
                        </m:ctrlPr>
                      </m:sSupPr>
                      <m:e>
                        <m:r>
                          <a:rPr lang="it-IT" sz="1400" i="1">
                            <a:latin typeface="Cambria Math" panose="02040503050406030204" pitchFamily="18" charset="0"/>
                          </a:rPr>
                          <m:t>𝑃</m:t>
                        </m:r>
                      </m:e>
                      <m:sup>
                        <m:r>
                          <a:rPr lang="it-IT" sz="1400" b="0" i="1" smtClean="0">
                            <a:latin typeface="Cambria Math" panose="02040503050406030204" pitchFamily="18" charset="0"/>
                          </a:rPr>
                          <m:t>2</m:t>
                        </m:r>
                      </m:sup>
                    </m:sSup>
                    <m:r>
                      <a:rPr lang="it-IT" sz="1400" b="0" i="1" smtClean="0">
                        <a:latin typeface="Cambria Math" panose="02040503050406030204" pitchFamily="18" charset="0"/>
                      </a:rPr>
                      <m:t>=60 </m:t>
                    </m:r>
                  </m:oMath>
                </a14:m>
                <a:r>
                  <a:rPr lang="en-US" sz="1400" dirty="0"/>
                  <a:t>and </a:t>
                </a:r>
                <a14:m>
                  <m:oMath xmlns:m="http://schemas.openxmlformats.org/officeDocument/2006/math">
                    <m:r>
                      <a:rPr lang="it-IT" sz="1400" i="1">
                        <a:latin typeface="Cambria Math" panose="02040503050406030204" pitchFamily="18" charset="0"/>
                      </a:rPr>
                      <m:t>𝛾</m:t>
                    </m:r>
                    <m:r>
                      <a:rPr lang="it-IT" sz="1400" b="0" i="1" smtClean="0">
                        <a:latin typeface="Cambria Math" panose="02040503050406030204" pitchFamily="18" charset="0"/>
                      </a:rPr>
                      <m:t>=3</m:t>
                    </m:r>
                  </m:oMath>
                </a14:m>
                <a:r>
                  <a:rPr lang="en-US" sz="1400" dirty="0"/>
                  <a:t> Morse wavelet exhibits the lowest Heisenberg Area (for this type of wavelets), leading to the lowest time-frequency dispersion. </a:t>
                </a:r>
              </a:p>
              <a:p>
                <a:pPr marL="0" indent="0">
                  <a:buNone/>
                </a:pPr>
                <a:endParaRPr lang="en-US" sz="1400" dirty="0"/>
              </a:p>
              <a:p>
                <a:pPr marL="0" indent="0">
                  <a:buNone/>
                </a:pPr>
                <a:endParaRPr lang="en-US" sz="1400" dirty="0"/>
              </a:p>
            </p:txBody>
          </p:sp>
        </mc:Choice>
        <mc:Fallback xmlns="">
          <p:sp>
            <p:nvSpPr>
              <p:cNvPr id="3" name="Segnaposto contenuto 2">
                <a:extLst>
                  <a:ext uri="{FF2B5EF4-FFF2-40B4-BE49-F238E27FC236}">
                    <a16:creationId xmlns:a16="http://schemas.microsoft.com/office/drawing/2014/main" id="{B080D17D-5CB5-7A4C-86CF-032C6E6BEB1F}"/>
                  </a:ext>
                </a:extLst>
              </p:cNvPr>
              <p:cNvSpPr>
                <a:spLocks noGrp="1" noRot="1" noChangeAspect="1" noMove="1" noResize="1" noEditPoints="1" noAdjustHandles="1" noChangeArrowheads="1" noChangeShapeType="1" noTextEdit="1"/>
              </p:cNvSpPr>
              <p:nvPr>
                <p:ph idx="1"/>
              </p:nvPr>
            </p:nvSpPr>
            <p:spPr>
              <a:xfrm>
                <a:off x="627888" y="1428607"/>
                <a:ext cx="5925632" cy="4722511"/>
              </a:xfrm>
              <a:blipFill>
                <a:blip r:embed="rId3"/>
                <a:stretch>
                  <a:fillRect l="-823" t="-1161" r="-514"/>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13</a:t>
            </a:fld>
            <a:endParaRPr lang="en-US" dirty="0"/>
          </a:p>
        </p:txBody>
      </p:sp>
      <p:sp>
        <p:nvSpPr>
          <p:cNvPr id="6" name="CasellaDiTesto 5">
            <a:extLst>
              <a:ext uri="{FF2B5EF4-FFF2-40B4-BE49-F238E27FC236}">
                <a16:creationId xmlns:a16="http://schemas.microsoft.com/office/drawing/2014/main" id="{89C0AE59-EE3F-0F56-5D01-36F77C9B77C8}"/>
              </a:ext>
            </a:extLst>
          </p:cNvPr>
          <p:cNvSpPr txBox="1"/>
          <p:nvPr/>
        </p:nvSpPr>
        <p:spPr>
          <a:xfrm>
            <a:off x="505968" y="6333120"/>
            <a:ext cx="11058144" cy="261610"/>
          </a:xfrm>
          <a:prstGeom prst="rect">
            <a:avLst/>
          </a:prstGeom>
          <a:noFill/>
        </p:spPr>
        <p:txBody>
          <a:bodyPr wrap="square">
            <a:spAutoFit/>
          </a:bodyPr>
          <a:lstStyle/>
          <a:p>
            <a:pPr eaLnBrk="0" fontAlgn="base" hangingPunct="0">
              <a:lnSpc>
                <a:spcPct val="100000"/>
              </a:lnSpc>
              <a:spcBef>
                <a:spcPct val="0"/>
              </a:spcBef>
              <a:spcAft>
                <a:spcPct val="0"/>
              </a:spcAft>
            </a:pPr>
            <a:r>
              <a:rPr lang="pt-BR" altLang="it-IT" sz="1100" dirty="0"/>
              <a:t>3. S. C. Olhede and A. T. Walden, "Generalized Morse wavelets," in IEEE Transactions on Signal Processing, vol. 50, no. 11, pp. 2661-2670, Nov. 2002, doi: 10.1109/TSP.2002.804066.</a:t>
            </a:r>
          </a:p>
        </p:txBody>
      </p:sp>
      <p:pic>
        <p:nvPicPr>
          <p:cNvPr id="7" name="Immagine 6">
            <a:extLst>
              <a:ext uri="{FF2B5EF4-FFF2-40B4-BE49-F238E27FC236}">
                <a16:creationId xmlns:a16="http://schemas.microsoft.com/office/drawing/2014/main" id="{2C526669-7C38-9A71-A4F8-5DC03DB511EA}"/>
              </a:ext>
            </a:extLst>
          </p:cNvPr>
          <p:cNvPicPr>
            <a:picLocks noChangeAspect="1"/>
          </p:cNvPicPr>
          <p:nvPr/>
        </p:nvPicPr>
        <p:blipFill>
          <a:blip r:embed="rId4"/>
          <a:stretch>
            <a:fillRect/>
          </a:stretch>
        </p:blipFill>
        <p:spPr>
          <a:xfrm>
            <a:off x="6742652" y="2538027"/>
            <a:ext cx="5067739" cy="2179509"/>
          </a:xfrm>
          <a:prstGeom prst="rect">
            <a:avLst/>
          </a:prstGeom>
        </p:spPr>
      </p:pic>
    </p:spTree>
    <p:extLst>
      <p:ext uri="{BB962C8B-B14F-4D97-AF65-F5344CB8AC3E}">
        <p14:creationId xmlns:p14="http://schemas.microsoft.com/office/powerpoint/2010/main" val="251734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fontScale="90000"/>
          </a:bodyPr>
          <a:lstStyle/>
          <a:p>
            <a:r>
              <a:rPr lang="en-US" dirty="0"/>
              <a:t>Scalogram: application on external data</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041392" cy="4722511"/>
          </a:xfrm>
        </p:spPr>
        <p:txBody>
          <a:bodyPr>
            <a:noAutofit/>
          </a:bodyPr>
          <a:lstStyle/>
          <a:p>
            <a:pPr marL="0" indent="0">
              <a:buNone/>
            </a:pPr>
            <a:r>
              <a:rPr lang="en-US" sz="1400" dirty="0"/>
              <a:t>Scalogram evaluation can be done directly on ECG signals without filtering, at least to begin.</a:t>
            </a:r>
          </a:p>
          <a:p>
            <a:pPr marL="0" indent="0">
              <a:buNone/>
            </a:pPr>
            <a:r>
              <a:rPr lang="en-US" sz="1400" dirty="0"/>
              <a:t>So, the evaluation pipeline is made of these steps:</a:t>
            </a:r>
          </a:p>
          <a:p>
            <a:pPr marL="342900" indent="-342900">
              <a:buFont typeface="+mj-lt"/>
              <a:buAutoNum type="arabicPeriod"/>
            </a:pPr>
            <a:r>
              <a:rPr lang="en-US" sz="1400" dirty="0"/>
              <a:t>Perform DWT on the signal</a:t>
            </a:r>
          </a:p>
          <a:p>
            <a:pPr marL="342900" indent="-342900">
              <a:buFont typeface="+mj-lt"/>
              <a:buAutoNum type="arabicPeriod"/>
            </a:pPr>
            <a:r>
              <a:rPr lang="en-US" sz="1400" dirty="0"/>
              <a:t>Transforms coefficients using the scalogram definition</a:t>
            </a:r>
          </a:p>
          <a:p>
            <a:pPr marL="342900" indent="-342900">
              <a:buFont typeface="+mj-lt"/>
              <a:buAutoNum type="arabicPeriod"/>
            </a:pPr>
            <a:r>
              <a:rPr lang="en-US" sz="1400" dirty="0"/>
              <a:t>Plot the result</a:t>
            </a:r>
          </a:p>
          <a:p>
            <a:pPr marL="0" indent="0">
              <a:buNone/>
            </a:pPr>
            <a:r>
              <a:rPr lang="en-US" sz="1400" dirty="0"/>
              <a:t>It’s reported an example of scalogram, related to a </a:t>
            </a:r>
            <a:r>
              <a:rPr lang="en-US" sz="1400" b="1" dirty="0"/>
              <a:t>High</a:t>
            </a:r>
            <a:r>
              <a:rPr lang="en-US" sz="1400" dirty="0"/>
              <a:t> </a:t>
            </a:r>
            <a:r>
              <a:rPr lang="en-US" sz="1400" b="1" dirty="0"/>
              <a:t>frequency</a:t>
            </a:r>
            <a:r>
              <a:rPr lang="en-US" sz="1400" dirty="0"/>
              <a:t> </a:t>
            </a:r>
            <a:r>
              <a:rPr lang="en-US" sz="1400" b="1" dirty="0"/>
              <a:t>noise</a:t>
            </a:r>
            <a:r>
              <a:rPr lang="en-US" sz="1400" dirty="0"/>
              <a:t> </a:t>
            </a:r>
            <a:r>
              <a:rPr lang="en-US" sz="1400" b="1" dirty="0"/>
              <a:t>ECG</a:t>
            </a:r>
            <a:r>
              <a:rPr lang="en-US" sz="1400" dirty="0"/>
              <a:t> </a:t>
            </a:r>
            <a:r>
              <a:rPr lang="en-US" sz="1400" b="1" dirty="0"/>
              <a:t>signal</a:t>
            </a:r>
            <a:r>
              <a:rPr lang="en-US" sz="1400" dirty="0"/>
              <a:t> (the well-known didactical one), It’s possible to recognize:</a:t>
            </a:r>
          </a:p>
          <a:p>
            <a:r>
              <a:rPr lang="en-US" sz="1400" b="1" dirty="0">
                <a:solidFill>
                  <a:schemeClr val="accent2"/>
                </a:solidFill>
              </a:rPr>
              <a:t>Single beats </a:t>
            </a:r>
          </a:p>
          <a:p>
            <a:r>
              <a:rPr lang="en-US" sz="1400" b="1" dirty="0">
                <a:solidFill>
                  <a:schemeClr val="accent5"/>
                </a:solidFill>
              </a:rPr>
              <a:t>Noise presence </a:t>
            </a:r>
          </a:p>
          <a:p>
            <a:pPr marL="0" indent="0">
              <a:buNone/>
            </a:pPr>
            <a:r>
              <a:rPr lang="en-US" sz="1400" dirty="0"/>
              <a:t>Obviously, the scalogram of a signal could be computed after filtering to put in evidence the energy peaks really related to the signal itself. </a:t>
            </a:r>
          </a:p>
          <a:p>
            <a:pPr marL="0" indent="0">
              <a:buNone/>
            </a:pPr>
            <a:endParaRPr lang="en-US" sz="1400" dirty="0"/>
          </a:p>
          <a:p>
            <a:pPr marL="0" indent="0">
              <a:buNone/>
            </a:pPr>
            <a:endParaRPr lang="en-US" sz="14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14</a:t>
            </a:fld>
            <a:endParaRPr lang="en-US" dirty="0"/>
          </a:p>
        </p:txBody>
      </p:sp>
      <p:pic>
        <p:nvPicPr>
          <p:cNvPr id="6" name="Immagine 5" descr="Immagine che contiene testo, schermata, Carattere, linea&#10;&#10;Descrizione generata automaticamente">
            <a:extLst>
              <a:ext uri="{FF2B5EF4-FFF2-40B4-BE49-F238E27FC236}">
                <a16:creationId xmlns:a16="http://schemas.microsoft.com/office/drawing/2014/main" id="{8DAE565B-FF0A-B8C4-2293-DBECB57A1435}"/>
              </a:ext>
            </a:extLst>
          </p:cNvPr>
          <p:cNvPicPr>
            <a:picLocks noChangeAspect="1"/>
          </p:cNvPicPr>
          <p:nvPr/>
        </p:nvPicPr>
        <p:blipFill>
          <a:blip r:embed="rId3">
            <a:extLst>
              <a:ext uri="{28A0092B-C50C-407E-A947-70E740481C1C}">
                <a14:useLocalDpi xmlns:a14="http://schemas.microsoft.com/office/drawing/2010/main" val="0"/>
              </a:ext>
            </a:extLst>
          </a:blip>
          <a:srcRect l="9524" t="3646" r="8451" b="10860"/>
          <a:stretch/>
        </p:blipFill>
        <p:spPr>
          <a:xfrm>
            <a:off x="5669280" y="1428607"/>
            <a:ext cx="6353551" cy="4103513"/>
          </a:xfrm>
          <a:prstGeom prst="rect">
            <a:avLst/>
          </a:prstGeom>
        </p:spPr>
      </p:pic>
      <p:sp>
        <p:nvSpPr>
          <p:cNvPr id="7" name="Rettangolo con angoli arrotondati 6">
            <a:extLst>
              <a:ext uri="{FF2B5EF4-FFF2-40B4-BE49-F238E27FC236}">
                <a16:creationId xmlns:a16="http://schemas.microsoft.com/office/drawing/2014/main" id="{9D8B840B-0E7F-4332-F3C8-53EA7392C2BE}"/>
              </a:ext>
            </a:extLst>
          </p:cNvPr>
          <p:cNvSpPr/>
          <p:nvPr/>
        </p:nvSpPr>
        <p:spPr>
          <a:xfrm>
            <a:off x="5971032" y="4014216"/>
            <a:ext cx="5943600" cy="850392"/>
          </a:xfrm>
          <a:prstGeom prst="round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15A2E60E-9262-B849-CBCC-7FE117366373}"/>
              </a:ext>
            </a:extLst>
          </p:cNvPr>
          <p:cNvSpPr/>
          <p:nvPr/>
        </p:nvSpPr>
        <p:spPr>
          <a:xfrm>
            <a:off x="5971032" y="3081528"/>
            <a:ext cx="5943600" cy="585216"/>
          </a:xfrm>
          <a:prstGeom prst="round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IT"/>
          </a:p>
        </p:txBody>
      </p:sp>
    </p:spTree>
    <p:extLst>
      <p:ext uri="{BB962C8B-B14F-4D97-AF65-F5344CB8AC3E}">
        <p14:creationId xmlns:p14="http://schemas.microsoft.com/office/powerpoint/2010/main" val="387214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ou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 calcmode="lin" valueType="num">
                                      <p:cBhvr additive="base">
                                        <p:cTn id="1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8" presetID="21"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1"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 calcmode="lin" valueType="num">
                                      <p:cBhvr additive="base">
                                        <p:cTn id="3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a:bodyPr>
          <a:lstStyle/>
          <a:p>
            <a:r>
              <a:rPr lang="en-US" dirty="0"/>
              <a:t>Scalogram: application AVNRT data</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189348" y="1428606"/>
            <a:ext cx="3267083" cy="4722511"/>
          </a:xfrm>
        </p:spPr>
        <p:txBody>
          <a:bodyPr>
            <a:noAutofit/>
          </a:bodyPr>
          <a:lstStyle/>
          <a:p>
            <a:pPr marL="0" indent="0">
              <a:buNone/>
            </a:pPr>
            <a:r>
              <a:rPr lang="en-US" sz="1400" dirty="0"/>
              <a:t>Finally, scalogram evaluation pipeline could be applied on AVNRT data to find out if there are observable differences between maps into time-frequency plane.</a:t>
            </a:r>
          </a:p>
          <a:p>
            <a:pPr marL="0" indent="0">
              <a:buNone/>
            </a:pPr>
            <a:r>
              <a:rPr lang="en-US" sz="1400" dirty="0"/>
              <a:t>Here are reported, for the same subject (7), three scalogram:</a:t>
            </a:r>
          </a:p>
          <a:p>
            <a:r>
              <a:rPr lang="en-US" sz="1400" dirty="0"/>
              <a:t>Rov trace, record 1, MAP A (indifferent)</a:t>
            </a:r>
          </a:p>
          <a:p>
            <a:r>
              <a:rPr lang="en-US" sz="1400" dirty="0"/>
              <a:t>Rov trace, record 1, MAP B (effective)</a:t>
            </a:r>
          </a:p>
          <a:p>
            <a:r>
              <a:rPr lang="en-US" sz="1400" dirty="0"/>
              <a:t>Rov trace, record 1, MAP C (dangerous) </a:t>
            </a:r>
          </a:p>
          <a:p>
            <a:pPr marL="0" indent="0">
              <a:buNone/>
            </a:pPr>
            <a:r>
              <a:rPr lang="en-US" sz="1400" dirty="0"/>
              <a:t>All these traces have been filtered and have zero mean. </a:t>
            </a:r>
          </a:p>
          <a:p>
            <a:pPr marL="0" indent="0">
              <a:buNone/>
            </a:pPr>
            <a:r>
              <a:rPr lang="en-US" sz="1400" dirty="0"/>
              <a:t>As can be seen, there are some </a:t>
            </a:r>
            <a:r>
              <a:rPr lang="en-US" sz="1400" b="1" dirty="0"/>
              <a:t>differences</a:t>
            </a:r>
            <a:r>
              <a:rPr lang="en-US" sz="1400" dirty="0"/>
              <a:t> into these </a:t>
            </a:r>
            <a:r>
              <a:rPr lang="en-US" sz="1400" b="1" dirty="0"/>
              <a:t>scalograms</a:t>
            </a:r>
            <a:r>
              <a:rPr lang="en-US" sz="1400" dirty="0"/>
              <a:t>, </a:t>
            </a:r>
            <a:r>
              <a:rPr lang="en-US" sz="1400" b="1" dirty="0"/>
              <a:t>possibly</a:t>
            </a:r>
            <a:r>
              <a:rPr lang="en-US" sz="1400" dirty="0"/>
              <a:t> </a:t>
            </a:r>
            <a:r>
              <a:rPr lang="en-US" sz="1400" b="1" dirty="0"/>
              <a:t>related</a:t>
            </a:r>
            <a:r>
              <a:rPr lang="en-US" sz="1400" dirty="0"/>
              <a:t> to the </a:t>
            </a:r>
            <a:r>
              <a:rPr lang="en-US" sz="1400" b="1" dirty="0"/>
              <a:t>map</a:t>
            </a:r>
            <a:r>
              <a:rPr lang="en-US" sz="1400" dirty="0"/>
              <a:t>. </a:t>
            </a:r>
          </a:p>
          <a:p>
            <a:pPr marL="0" indent="0">
              <a:buNone/>
            </a:pPr>
            <a:r>
              <a:rPr lang="en-US" sz="1400" dirty="0"/>
              <a:t>Again, this is just a </a:t>
            </a:r>
            <a:r>
              <a:rPr lang="en-US" sz="1400" b="1" dirty="0"/>
              <a:t>single</a:t>
            </a:r>
            <a:r>
              <a:rPr lang="en-US" sz="1400" dirty="0"/>
              <a:t> </a:t>
            </a:r>
            <a:r>
              <a:rPr lang="en-US" sz="1400" b="1" dirty="0"/>
              <a:t>example</a:t>
            </a:r>
            <a:r>
              <a:rPr lang="en-US" sz="1400" dirty="0"/>
              <a:t>, probably data require to be </a:t>
            </a:r>
            <a:r>
              <a:rPr lang="en-US" sz="1400" b="1" dirty="0"/>
              <a:t>scaled</a:t>
            </a:r>
            <a:r>
              <a:rPr lang="en-US" sz="1400" dirty="0"/>
              <a:t> to be comparable.</a:t>
            </a:r>
          </a:p>
          <a:p>
            <a:endParaRPr lang="en-US" sz="1400" dirty="0"/>
          </a:p>
          <a:p>
            <a:pPr marL="0" indent="0">
              <a:buNone/>
            </a:pPr>
            <a:endParaRPr lang="en-US" sz="1400" dirty="0"/>
          </a:p>
          <a:p>
            <a:pPr marL="0" indent="0">
              <a:buNone/>
            </a:pPr>
            <a:endParaRPr lang="en-US" sz="14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15</a:t>
            </a:fld>
            <a:endParaRPr lang="en-US" dirty="0"/>
          </a:p>
        </p:txBody>
      </p:sp>
      <p:pic>
        <p:nvPicPr>
          <p:cNvPr id="6" name="Immagine 5" descr="Immagine che contiene testo, schermata, Policromia, software&#10;&#10;Descrizione generata automaticamente">
            <a:extLst>
              <a:ext uri="{FF2B5EF4-FFF2-40B4-BE49-F238E27FC236}">
                <a16:creationId xmlns:a16="http://schemas.microsoft.com/office/drawing/2014/main" id="{9653803C-9220-7F74-1AC1-8DB7BF61B389}"/>
              </a:ext>
            </a:extLst>
          </p:cNvPr>
          <p:cNvPicPr>
            <a:picLocks noChangeAspect="1"/>
          </p:cNvPicPr>
          <p:nvPr/>
        </p:nvPicPr>
        <p:blipFill>
          <a:blip r:embed="rId3">
            <a:extLst>
              <a:ext uri="{28A0092B-C50C-407E-A947-70E740481C1C}">
                <a14:useLocalDpi xmlns:a14="http://schemas.microsoft.com/office/drawing/2010/main" val="0"/>
              </a:ext>
            </a:extLst>
          </a:blip>
          <a:srcRect l="9375" t="3265" r="8425" b="9985"/>
          <a:stretch/>
        </p:blipFill>
        <p:spPr>
          <a:xfrm>
            <a:off x="3456940" y="1580135"/>
            <a:ext cx="4077208" cy="2209728"/>
          </a:xfrm>
          <a:prstGeom prst="rect">
            <a:avLst/>
          </a:prstGeom>
        </p:spPr>
      </p:pic>
      <p:pic>
        <p:nvPicPr>
          <p:cNvPr id="8" name="Immagine 7" descr="Immagine che contiene testo, schermata, Policromia, software&#10;&#10;Descrizione generata automaticamente">
            <a:extLst>
              <a:ext uri="{FF2B5EF4-FFF2-40B4-BE49-F238E27FC236}">
                <a16:creationId xmlns:a16="http://schemas.microsoft.com/office/drawing/2014/main" id="{0661E745-3D40-85EC-2C64-2AD20735B8B4}"/>
              </a:ext>
            </a:extLst>
          </p:cNvPr>
          <p:cNvPicPr>
            <a:picLocks noChangeAspect="1"/>
          </p:cNvPicPr>
          <p:nvPr/>
        </p:nvPicPr>
        <p:blipFill>
          <a:blip r:embed="rId4">
            <a:extLst>
              <a:ext uri="{28A0092B-C50C-407E-A947-70E740481C1C}">
                <a14:useLocalDpi xmlns:a14="http://schemas.microsoft.com/office/drawing/2010/main" val="0"/>
              </a:ext>
            </a:extLst>
          </a:blip>
          <a:srcRect l="9130" t="3646" r="8614" b="10473"/>
          <a:stretch/>
        </p:blipFill>
        <p:spPr>
          <a:xfrm>
            <a:off x="7534148" y="1580135"/>
            <a:ext cx="4553204" cy="2209728"/>
          </a:xfrm>
          <a:prstGeom prst="rect">
            <a:avLst/>
          </a:prstGeom>
        </p:spPr>
      </p:pic>
      <p:pic>
        <p:nvPicPr>
          <p:cNvPr id="10" name="Immagine 9" descr="Immagine che contiene testo, schermata, Policromia, Sistema operativo&#10;&#10;Descrizione generata automaticamente">
            <a:extLst>
              <a:ext uri="{FF2B5EF4-FFF2-40B4-BE49-F238E27FC236}">
                <a16:creationId xmlns:a16="http://schemas.microsoft.com/office/drawing/2014/main" id="{A06B48AB-373C-A2ED-688D-4EB7F23B5A91}"/>
              </a:ext>
            </a:extLst>
          </p:cNvPr>
          <p:cNvPicPr>
            <a:picLocks noChangeAspect="1"/>
          </p:cNvPicPr>
          <p:nvPr/>
        </p:nvPicPr>
        <p:blipFill>
          <a:blip r:embed="rId5">
            <a:extLst>
              <a:ext uri="{28A0092B-C50C-407E-A947-70E740481C1C}">
                <a14:useLocalDpi xmlns:a14="http://schemas.microsoft.com/office/drawing/2010/main" val="0"/>
              </a:ext>
            </a:extLst>
          </a:blip>
          <a:srcRect l="9375" t="3412" r="9101" b="10860"/>
          <a:stretch/>
        </p:blipFill>
        <p:spPr>
          <a:xfrm>
            <a:off x="5733542" y="3789862"/>
            <a:ext cx="4077208" cy="2209728"/>
          </a:xfrm>
          <a:prstGeom prst="rect">
            <a:avLst/>
          </a:prstGeom>
        </p:spPr>
      </p:pic>
      <p:grpSp>
        <p:nvGrpSpPr>
          <p:cNvPr id="21" name="Gruppo 20">
            <a:extLst>
              <a:ext uri="{FF2B5EF4-FFF2-40B4-BE49-F238E27FC236}">
                <a16:creationId xmlns:a16="http://schemas.microsoft.com/office/drawing/2014/main" id="{7E1AFF24-E559-CB30-1D37-DCBF18D19412}"/>
              </a:ext>
            </a:extLst>
          </p:cNvPr>
          <p:cNvGrpSpPr/>
          <p:nvPr/>
        </p:nvGrpSpPr>
        <p:grpSpPr>
          <a:xfrm>
            <a:off x="3617658" y="2651760"/>
            <a:ext cx="7519734" cy="2864758"/>
            <a:chOff x="3617658" y="2651760"/>
            <a:chExt cx="7519734" cy="2864758"/>
          </a:xfrm>
        </p:grpSpPr>
        <p:sp>
          <p:nvSpPr>
            <p:cNvPr id="11" name="Rettangolo con angoli arrotondati 10">
              <a:extLst>
                <a:ext uri="{FF2B5EF4-FFF2-40B4-BE49-F238E27FC236}">
                  <a16:creationId xmlns:a16="http://schemas.microsoft.com/office/drawing/2014/main" id="{CD7B70AB-E45B-2771-A28F-E9108A534AEF}"/>
                </a:ext>
              </a:extLst>
            </p:cNvPr>
            <p:cNvSpPr/>
            <p:nvPr/>
          </p:nvSpPr>
          <p:spPr>
            <a:xfrm>
              <a:off x="5266944" y="2651760"/>
              <a:ext cx="466598" cy="64008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D92AC81C-DD63-1E5A-0941-295D305597D6}"/>
                </a:ext>
              </a:extLst>
            </p:cNvPr>
            <p:cNvSpPr/>
            <p:nvPr/>
          </p:nvSpPr>
          <p:spPr>
            <a:xfrm>
              <a:off x="9577451" y="2651760"/>
              <a:ext cx="466598" cy="64008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374BB8AF-8711-19AB-9C25-AECE661E4CD0}"/>
                </a:ext>
              </a:extLst>
            </p:cNvPr>
            <p:cNvSpPr/>
            <p:nvPr/>
          </p:nvSpPr>
          <p:spPr>
            <a:xfrm>
              <a:off x="7388987" y="4876438"/>
              <a:ext cx="466598" cy="64008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F6CDF227-C590-7828-11FB-3F32AC4FD577}"/>
                </a:ext>
              </a:extLst>
            </p:cNvPr>
            <p:cNvSpPr/>
            <p:nvPr/>
          </p:nvSpPr>
          <p:spPr>
            <a:xfrm>
              <a:off x="6288595" y="2944368"/>
              <a:ext cx="466598" cy="347472"/>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BA1C7CD4-C82F-C5FD-92B1-2C911EB20286}"/>
                </a:ext>
              </a:extLst>
            </p:cNvPr>
            <p:cNvSpPr/>
            <p:nvPr/>
          </p:nvSpPr>
          <p:spPr>
            <a:xfrm>
              <a:off x="10599102" y="2798064"/>
              <a:ext cx="538290" cy="493776"/>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4D3440B6-55A9-C3BE-410A-F68EB4EE3031}"/>
                </a:ext>
              </a:extLst>
            </p:cNvPr>
            <p:cNvSpPr/>
            <p:nvPr/>
          </p:nvSpPr>
          <p:spPr>
            <a:xfrm>
              <a:off x="8599868" y="4920636"/>
              <a:ext cx="466598" cy="595882"/>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7" name="Rettangolo con angoli arrotondati 16">
              <a:extLst>
                <a:ext uri="{FF2B5EF4-FFF2-40B4-BE49-F238E27FC236}">
                  <a16:creationId xmlns:a16="http://schemas.microsoft.com/office/drawing/2014/main" id="{B24FBD99-5EA4-294F-A000-524295952400}"/>
                </a:ext>
              </a:extLst>
            </p:cNvPr>
            <p:cNvSpPr/>
            <p:nvPr/>
          </p:nvSpPr>
          <p:spPr>
            <a:xfrm>
              <a:off x="7994427" y="4987235"/>
              <a:ext cx="466598" cy="418485"/>
            </a:xfrm>
            <a:prstGeom prst="round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rgbClr val="7030A0"/>
                </a:solidFill>
              </a:endParaRPr>
            </a:p>
          </p:txBody>
        </p:sp>
        <p:sp>
          <p:nvSpPr>
            <p:cNvPr id="18" name="Rettangolo con angoli arrotondati 17">
              <a:extLst>
                <a:ext uri="{FF2B5EF4-FFF2-40B4-BE49-F238E27FC236}">
                  <a16:creationId xmlns:a16="http://schemas.microsoft.com/office/drawing/2014/main" id="{401FDB38-AA6E-B3A7-DCF2-0DEE25BFB013}"/>
                </a:ext>
              </a:extLst>
            </p:cNvPr>
            <p:cNvSpPr/>
            <p:nvPr/>
          </p:nvSpPr>
          <p:spPr>
            <a:xfrm>
              <a:off x="3617658" y="4352300"/>
              <a:ext cx="841504" cy="22876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a:t>Atrial</a:t>
              </a:r>
            </a:p>
          </p:txBody>
        </p:sp>
        <p:sp>
          <p:nvSpPr>
            <p:cNvPr id="19" name="Rettangolo con angoli arrotondati 18">
              <a:extLst>
                <a:ext uri="{FF2B5EF4-FFF2-40B4-BE49-F238E27FC236}">
                  <a16:creationId xmlns:a16="http://schemas.microsoft.com/office/drawing/2014/main" id="{A4D71D7F-3132-1D31-20A7-3C4204EAE130}"/>
                </a:ext>
              </a:extLst>
            </p:cNvPr>
            <p:cNvSpPr/>
            <p:nvPr/>
          </p:nvSpPr>
          <p:spPr>
            <a:xfrm>
              <a:off x="3623754" y="4666046"/>
              <a:ext cx="1137159" cy="228600"/>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Ventricular</a:t>
              </a:r>
            </a:p>
          </p:txBody>
        </p:sp>
        <p:sp>
          <p:nvSpPr>
            <p:cNvPr id="20" name="Rettangolo con angoli arrotondati 19">
              <a:extLst>
                <a:ext uri="{FF2B5EF4-FFF2-40B4-BE49-F238E27FC236}">
                  <a16:creationId xmlns:a16="http://schemas.microsoft.com/office/drawing/2014/main" id="{6AE99FFA-A762-3F9D-2C8A-CEE109EAEC8F}"/>
                </a:ext>
              </a:extLst>
            </p:cNvPr>
            <p:cNvSpPr/>
            <p:nvPr/>
          </p:nvSpPr>
          <p:spPr>
            <a:xfrm>
              <a:off x="3617658" y="4979789"/>
              <a:ext cx="1137159" cy="228600"/>
            </a:xfrm>
            <a:prstGeom prst="round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solidFill>
                    <a:schemeClr val="tx1"/>
                  </a:solidFill>
                </a:rPr>
                <a:t>His’ bundle</a:t>
              </a:r>
            </a:p>
          </p:txBody>
        </p:sp>
      </p:grpSp>
    </p:spTree>
    <p:extLst>
      <p:ext uri="{BB962C8B-B14F-4D97-AF65-F5344CB8AC3E}">
        <p14:creationId xmlns:p14="http://schemas.microsoft.com/office/powerpoint/2010/main" val="15432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ou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6" presetClass="entr" presetSubtype="32"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ou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6" presetClass="entr" presetSubtype="32"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out)">
                                      <p:cBhvr>
                                        <p:cTn id="29" dur="500"/>
                                        <p:tgtEl>
                                          <p:spTgt spid="10"/>
                                        </p:tgtEl>
                                      </p:cBhvr>
                                    </p:animEffect>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0" presetID="16" presetClass="entr" presetSubtype="21"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a:t>Conclusions</a:t>
            </a:r>
            <a:endParaRPr lang="en-US" sz="3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16</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2">
            <a:extLst>
              <a:ext uri="{FF2B5EF4-FFF2-40B4-BE49-F238E27FC236}">
                <a16:creationId xmlns:a16="http://schemas.microsoft.com/office/drawing/2014/main" id="{72216921-F32D-FCB8-56C5-732473CABB05}"/>
              </a:ext>
            </a:extLst>
          </p:cNvPr>
          <p:cNvSpPr>
            <a:spLocks noGrp="1" noChangeArrowheads="1"/>
          </p:cNvSpPr>
          <p:nvPr>
            <p:ph idx="1"/>
          </p:nvPr>
        </p:nvSpPr>
        <p:spPr bwMode="auto">
          <a:xfrm>
            <a:off x="496506" y="1696982"/>
            <a:ext cx="111989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GB" altLang="it-IT" sz="1400" dirty="0"/>
              <a:t>Previously studied methods leads to encouraging results:</a:t>
            </a:r>
          </a:p>
          <a:p>
            <a:pPr marL="0" indent="0" eaLnBrk="0" fontAlgn="base" hangingPunct="0">
              <a:lnSpc>
                <a:spcPct val="100000"/>
              </a:lnSpc>
              <a:spcBef>
                <a:spcPct val="0"/>
              </a:spcBef>
              <a:spcAft>
                <a:spcPct val="0"/>
              </a:spcAft>
              <a:buNone/>
            </a:pPr>
            <a:endParaRPr lang="en-GB" altLang="it-IT" sz="1400" dirty="0"/>
          </a:p>
          <a:p>
            <a:pPr eaLnBrk="0" fontAlgn="base" hangingPunct="0">
              <a:lnSpc>
                <a:spcPct val="100000"/>
              </a:lnSpc>
              <a:spcBef>
                <a:spcPct val="0"/>
              </a:spcBef>
              <a:spcAft>
                <a:spcPct val="0"/>
              </a:spcAft>
            </a:pPr>
            <a:r>
              <a:rPr lang="en-GB" altLang="it-IT" sz="1400" dirty="0"/>
              <a:t>Mixed </a:t>
            </a:r>
            <a:r>
              <a:rPr lang="en-GB" altLang="it-IT" sz="1400" b="1" dirty="0"/>
              <a:t>strategy</a:t>
            </a:r>
            <a:r>
              <a:rPr lang="en-GB" altLang="it-IT" sz="1400" dirty="0"/>
              <a:t> of </a:t>
            </a:r>
            <a:r>
              <a:rPr lang="en-GB" altLang="it-IT" sz="1400" b="1" dirty="0"/>
              <a:t>filtering</a:t>
            </a:r>
            <a:r>
              <a:rPr lang="en-GB" altLang="it-IT" sz="1400" dirty="0"/>
              <a:t>: with minor differences respect to the original pipeline, the performance are satisfactory.</a:t>
            </a:r>
          </a:p>
          <a:p>
            <a:pPr eaLnBrk="0" fontAlgn="base" hangingPunct="0">
              <a:lnSpc>
                <a:spcPct val="100000"/>
              </a:lnSpc>
              <a:spcBef>
                <a:spcPct val="0"/>
              </a:spcBef>
              <a:spcAft>
                <a:spcPct val="0"/>
              </a:spcAft>
            </a:pPr>
            <a:endParaRPr lang="en-GB" altLang="it-IT" sz="1400" dirty="0"/>
          </a:p>
          <a:p>
            <a:pPr eaLnBrk="0" fontAlgn="base" hangingPunct="0">
              <a:lnSpc>
                <a:spcPct val="100000"/>
              </a:lnSpc>
              <a:spcBef>
                <a:spcPct val="0"/>
              </a:spcBef>
              <a:spcAft>
                <a:spcPct val="0"/>
              </a:spcAft>
            </a:pPr>
            <a:r>
              <a:rPr lang="en-GB" altLang="it-IT" sz="1400" b="1" dirty="0"/>
              <a:t>Spectrum</a:t>
            </a:r>
            <a:r>
              <a:rPr lang="en-GB" altLang="it-IT" sz="1400" dirty="0"/>
              <a:t> </a:t>
            </a:r>
            <a:r>
              <a:rPr lang="en-GB" altLang="it-IT" sz="1400" b="1" dirty="0"/>
              <a:t>evaluation</a:t>
            </a:r>
            <a:r>
              <a:rPr lang="en-GB" altLang="it-IT" sz="1400" dirty="0"/>
              <a:t> </a:t>
            </a:r>
            <a:r>
              <a:rPr lang="en-GB" altLang="it-IT" sz="1400" b="1" dirty="0"/>
              <a:t>pipeline</a:t>
            </a:r>
            <a:r>
              <a:rPr lang="en-GB" altLang="it-IT" sz="1400" dirty="0"/>
              <a:t>: results on single beat comparable with didactical examples and good frequency resolution overall. It’s possible that further steps will require data rescaling.</a:t>
            </a:r>
          </a:p>
          <a:p>
            <a:pPr eaLnBrk="0" fontAlgn="base" hangingPunct="0">
              <a:lnSpc>
                <a:spcPct val="100000"/>
              </a:lnSpc>
              <a:spcBef>
                <a:spcPct val="0"/>
              </a:spcBef>
              <a:spcAft>
                <a:spcPct val="0"/>
              </a:spcAft>
            </a:pPr>
            <a:endParaRPr lang="en-GB" altLang="it-IT" sz="1400" dirty="0"/>
          </a:p>
          <a:p>
            <a:pPr marL="0" indent="0" eaLnBrk="0" fontAlgn="base" hangingPunct="0">
              <a:lnSpc>
                <a:spcPct val="100000"/>
              </a:lnSpc>
              <a:spcBef>
                <a:spcPct val="0"/>
              </a:spcBef>
              <a:spcAft>
                <a:spcPct val="0"/>
              </a:spcAft>
              <a:buNone/>
            </a:pPr>
            <a:r>
              <a:rPr lang="en-GB" altLang="it-IT" sz="1400" dirty="0"/>
              <a:t>Moreover, the </a:t>
            </a:r>
            <a:r>
              <a:rPr lang="en-GB" altLang="it-IT" sz="1400" b="1" dirty="0"/>
              <a:t>possibility</a:t>
            </a:r>
            <a:r>
              <a:rPr lang="en-GB" altLang="it-IT" sz="1400" dirty="0"/>
              <a:t> of </a:t>
            </a:r>
            <a:r>
              <a:rPr lang="en-GB" altLang="it-IT" sz="1400" b="1" dirty="0"/>
              <a:t>using</a:t>
            </a:r>
            <a:r>
              <a:rPr lang="en-GB" altLang="it-IT" sz="1400" dirty="0"/>
              <a:t> </a:t>
            </a:r>
            <a:r>
              <a:rPr lang="en-GB" altLang="it-IT" sz="1400" b="1" dirty="0"/>
              <a:t>scalogram</a:t>
            </a:r>
            <a:r>
              <a:rPr lang="en-GB" altLang="it-IT" sz="1400" dirty="0"/>
              <a:t> as time-frequency representations of AVNRT signals it has been explored. First results in this way are encouraging, with observable differences between maps, but more analysis should be done, even with data rescaling.</a:t>
            </a:r>
          </a:p>
          <a:p>
            <a:pPr marL="0" indent="0" eaLnBrk="0" fontAlgn="base" hangingPunct="0">
              <a:lnSpc>
                <a:spcPct val="100000"/>
              </a:lnSpc>
              <a:spcBef>
                <a:spcPct val="0"/>
              </a:spcBef>
              <a:spcAft>
                <a:spcPct val="0"/>
              </a:spcAft>
              <a:buNone/>
            </a:pPr>
            <a:endParaRPr lang="en-GB" altLang="it-IT" sz="1400" dirty="0"/>
          </a:p>
          <a:p>
            <a:pPr marL="0" indent="0" eaLnBrk="0" fontAlgn="base" hangingPunct="0">
              <a:lnSpc>
                <a:spcPct val="100000"/>
              </a:lnSpc>
              <a:spcBef>
                <a:spcPct val="0"/>
              </a:spcBef>
              <a:spcAft>
                <a:spcPct val="0"/>
              </a:spcAft>
              <a:buNone/>
            </a:pPr>
            <a:r>
              <a:rPr lang="en-GB" altLang="it-IT" sz="1400" dirty="0"/>
              <a:t>Next steps could be, in order:</a:t>
            </a:r>
          </a:p>
          <a:p>
            <a:pPr eaLnBrk="0" fontAlgn="base" hangingPunct="0">
              <a:lnSpc>
                <a:spcPct val="100000"/>
              </a:lnSpc>
              <a:spcBef>
                <a:spcPct val="0"/>
              </a:spcBef>
              <a:spcAft>
                <a:spcPct val="0"/>
              </a:spcAft>
            </a:pPr>
            <a:r>
              <a:rPr lang="en-GB" altLang="it-IT" sz="1400" dirty="0"/>
              <a:t>Building population dataset</a:t>
            </a:r>
          </a:p>
          <a:p>
            <a:pPr eaLnBrk="0" fontAlgn="base" hangingPunct="0">
              <a:lnSpc>
                <a:spcPct val="100000"/>
              </a:lnSpc>
              <a:spcBef>
                <a:spcPct val="0"/>
              </a:spcBef>
              <a:spcAft>
                <a:spcPct val="0"/>
              </a:spcAft>
            </a:pPr>
            <a:r>
              <a:rPr lang="en-GB" altLang="it-IT" sz="1400" dirty="0"/>
              <a:t>Remaking population analysis</a:t>
            </a:r>
          </a:p>
          <a:p>
            <a:pPr eaLnBrk="0" fontAlgn="base" hangingPunct="0">
              <a:lnSpc>
                <a:spcPct val="100000"/>
              </a:lnSpc>
              <a:spcBef>
                <a:spcPct val="0"/>
              </a:spcBef>
              <a:spcAft>
                <a:spcPct val="0"/>
              </a:spcAft>
            </a:pPr>
            <a:r>
              <a:rPr lang="en-GB" altLang="it-IT" sz="1400" dirty="0"/>
              <a:t>Deciding a pool of features to use on AVNRT data</a:t>
            </a:r>
          </a:p>
          <a:p>
            <a:pPr eaLnBrk="0" fontAlgn="base" hangingPunct="0">
              <a:lnSpc>
                <a:spcPct val="100000"/>
              </a:lnSpc>
              <a:spcBef>
                <a:spcPct val="0"/>
              </a:spcBef>
              <a:spcAft>
                <a:spcPct val="0"/>
              </a:spcAft>
            </a:pPr>
            <a:r>
              <a:rPr lang="en-GB" altLang="it-IT" sz="1400" dirty="0"/>
              <a:t>Extract features from AVNRT data</a:t>
            </a:r>
          </a:p>
          <a:p>
            <a:pPr eaLnBrk="0" fontAlgn="base" hangingPunct="0">
              <a:lnSpc>
                <a:spcPct val="100000"/>
              </a:lnSpc>
              <a:spcBef>
                <a:spcPct val="0"/>
              </a:spcBef>
              <a:spcAft>
                <a:spcPct val="0"/>
              </a:spcAft>
            </a:pPr>
            <a:r>
              <a:rPr lang="en-GB" altLang="it-IT" sz="1400" dirty="0"/>
              <a:t>Starting developing a ML model </a:t>
            </a:r>
          </a:p>
          <a:p>
            <a:pPr eaLnBrk="0" fontAlgn="base" hangingPunct="0">
              <a:lnSpc>
                <a:spcPct val="100000"/>
              </a:lnSpc>
              <a:spcBef>
                <a:spcPct val="0"/>
              </a:spcBef>
              <a:spcAft>
                <a:spcPct val="0"/>
              </a:spcAft>
            </a:pPr>
            <a:endParaRPr kumimoji="0" lang="en-GB" altLang="it-IT" sz="14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4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1580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dirty="0"/>
              <a:t>References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17</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2">
            <a:extLst>
              <a:ext uri="{FF2B5EF4-FFF2-40B4-BE49-F238E27FC236}">
                <a16:creationId xmlns:a16="http://schemas.microsoft.com/office/drawing/2014/main" id="{72216921-F32D-FCB8-56C5-732473CABB05}"/>
              </a:ext>
            </a:extLst>
          </p:cNvPr>
          <p:cNvSpPr>
            <a:spLocks noGrp="1" noChangeArrowheads="1"/>
          </p:cNvSpPr>
          <p:nvPr>
            <p:ph idx="1"/>
          </p:nvPr>
        </p:nvSpPr>
        <p:spPr bwMode="auto">
          <a:xfrm>
            <a:off x="697357" y="2147492"/>
            <a:ext cx="1065644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lnSpc>
                <a:spcPct val="100000"/>
              </a:lnSpc>
              <a:spcBef>
                <a:spcPct val="0"/>
              </a:spcBef>
              <a:spcAft>
                <a:spcPct val="0"/>
              </a:spcAft>
              <a:buFont typeface="+mj-lt"/>
              <a:buAutoNum type="arabicPeriod"/>
            </a:pPr>
            <a:r>
              <a:rPr lang="en-US" altLang="it-IT" sz="1600" dirty="0"/>
              <a:t>J. </a:t>
            </a:r>
            <a:r>
              <a:rPr lang="en-US" altLang="it-IT" sz="1600" dirty="0" err="1"/>
              <a:t>Bialasiewicz</a:t>
            </a:r>
            <a:r>
              <a:rPr lang="en-US" altLang="it-IT" sz="1600" dirty="0"/>
              <a:t>, "Application of Wavelet Scalogram and </a:t>
            </a:r>
            <a:r>
              <a:rPr lang="en-US" altLang="it-IT" sz="1600" dirty="0" err="1"/>
              <a:t>Coscalogram</a:t>
            </a:r>
            <a:r>
              <a:rPr lang="en-US" altLang="it-IT" sz="1600" dirty="0"/>
              <a:t> for Analysis of Biomedical Signals," Proceedings of the Conference, July 2015.</a:t>
            </a:r>
          </a:p>
          <a:p>
            <a:pPr marL="342900" indent="-342900" eaLnBrk="0" fontAlgn="base" hangingPunct="0">
              <a:lnSpc>
                <a:spcPct val="100000"/>
              </a:lnSpc>
              <a:spcBef>
                <a:spcPct val="0"/>
              </a:spcBef>
              <a:spcAft>
                <a:spcPct val="0"/>
              </a:spcAft>
              <a:buFont typeface="+mj-lt"/>
              <a:buAutoNum type="arabicPeriod"/>
            </a:pPr>
            <a:endParaRPr lang="en-US" altLang="it-IT" sz="1600" dirty="0"/>
          </a:p>
          <a:p>
            <a:pPr marL="342900" indent="-342900" eaLnBrk="0" fontAlgn="base" hangingPunct="0">
              <a:lnSpc>
                <a:spcPct val="100000"/>
              </a:lnSpc>
              <a:spcBef>
                <a:spcPct val="0"/>
              </a:spcBef>
              <a:spcAft>
                <a:spcPct val="0"/>
              </a:spcAft>
              <a:buFont typeface="+mj-lt"/>
              <a:buAutoNum type="arabicPeriod"/>
            </a:pPr>
            <a:r>
              <a:rPr lang="pt-BR" altLang="it-IT" sz="1600" dirty="0"/>
              <a:t>Daydulo, Y.D., Thamineni, B.L. &amp; Dawud, A.A. Cardiac arrhythmia detection using deep learning approach and time frequency representation of ECG signals. BMC Med Inform Decis Mak 23, 232 (2023).</a:t>
            </a:r>
          </a:p>
          <a:p>
            <a:pPr marL="342900" indent="-342900" eaLnBrk="0" fontAlgn="base" hangingPunct="0">
              <a:lnSpc>
                <a:spcPct val="100000"/>
              </a:lnSpc>
              <a:spcBef>
                <a:spcPct val="0"/>
              </a:spcBef>
              <a:spcAft>
                <a:spcPct val="0"/>
              </a:spcAft>
              <a:buFont typeface="+mj-lt"/>
              <a:buAutoNum type="arabicPeriod"/>
            </a:pPr>
            <a:endParaRPr lang="pt-BR" altLang="it-IT" sz="1600" dirty="0"/>
          </a:p>
          <a:p>
            <a:pPr marL="342900" indent="-342900" eaLnBrk="0" fontAlgn="base" hangingPunct="0">
              <a:lnSpc>
                <a:spcPct val="100000"/>
              </a:lnSpc>
              <a:spcBef>
                <a:spcPct val="0"/>
              </a:spcBef>
              <a:spcAft>
                <a:spcPct val="0"/>
              </a:spcAft>
              <a:buFont typeface="+mj-lt"/>
              <a:buAutoNum type="arabicPeriod"/>
            </a:pPr>
            <a:r>
              <a:rPr lang="pt-BR" altLang="it-IT" sz="1600" dirty="0"/>
              <a:t>S. C. Olhede and A. T. Walden, "Generalized Morse wavelets," in IEEE Transactions on Signal Processing, vol. 50, no. 11, pp. 2661-2670, Nov. 2002, doi: 10.1109/TSP.2002.804066.</a:t>
            </a: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180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10515600" cy="4722511"/>
          </a:xfrm>
        </p:spPr>
        <p:txBody>
          <a:bodyPr>
            <a:noAutofit/>
          </a:bodyPr>
          <a:lstStyle/>
          <a:p>
            <a:r>
              <a:rPr lang="en-US" sz="2000" dirty="0"/>
              <a:t>Recap of methods studied so far</a:t>
            </a:r>
          </a:p>
          <a:p>
            <a:r>
              <a:rPr lang="en-US" sz="2000" dirty="0"/>
              <a:t>Application on AVNRT data</a:t>
            </a:r>
          </a:p>
          <a:p>
            <a:pPr lvl="1"/>
            <a:r>
              <a:rPr lang="en-US" sz="1800" dirty="0"/>
              <a:t>ECG filtering</a:t>
            </a:r>
          </a:p>
          <a:p>
            <a:pPr lvl="1"/>
            <a:r>
              <a:rPr lang="en-US" sz="1800" dirty="0"/>
              <a:t>Spectrogram estimation</a:t>
            </a:r>
          </a:p>
          <a:p>
            <a:pPr lvl="1"/>
            <a:r>
              <a:rPr lang="en-US" sz="1800" dirty="0"/>
              <a:t>Alignment results</a:t>
            </a:r>
          </a:p>
          <a:p>
            <a:pPr lvl="1"/>
            <a:r>
              <a:rPr lang="en-US" sz="1800" dirty="0"/>
              <a:t>Further steps</a:t>
            </a:r>
          </a:p>
          <a:p>
            <a:r>
              <a:rPr lang="en-US" sz="2000" dirty="0"/>
              <a:t>Other possible routes: Scalogram</a:t>
            </a:r>
          </a:p>
          <a:p>
            <a:pPr lvl="1"/>
            <a:r>
              <a:rPr lang="en-US" sz="1800" dirty="0"/>
              <a:t>Theory</a:t>
            </a:r>
          </a:p>
          <a:p>
            <a:pPr lvl="1"/>
            <a:r>
              <a:rPr lang="en-US" sz="1800" dirty="0"/>
              <a:t>Application on didactical examples</a:t>
            </a:r>
          </a:p>
          <a:p>
            <a:pPr lvl="1"/>
            <a:r>
              <a:rPr lang="en-US" sz="1800" dirty="0"/>
              <a:t>Application on AVNRT data</a:t>
            </a:r>
          </a:p>
          <a:p>
            <a:r>
              <a:rPr lang="en-US" sz="2000" dirty="0"/>
              <a:t>Conclusions</a:t>
            </a:r>
          </a:p>
          <a:p>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56149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10515600" cy="4722511"/>
          </a:xfrm>
        </p:spPr>
        <p:txBody>
          <a:bodyPr>
            <a:noAutofit/>
          </a:bodyPr>
          <a:lstStyle/>
          <a:p>
            <a:r>
              <a:rPr lang="en-US" sz="2000" dirty="0"/>
              <a:t>Recap of methods studied so far</a:t>
            </a:r>
          </a:p>
          <a:p>
            <a:r>
              <a:rPr lang="en-US" sz="2000" dirty="0">
                <a:solidFill>
                  <a:schemeClr val="bg2">
                    <a:lumMod val="75000"/>
                  </a:schemeClr>
                </a:solidFill>
              </a:rPr>
              <a:t>Application on AVNRT data</a:t>
            </a:r>
          </a:p>
          <a:p>
            <a:pPr lvl="1"/>
            <a:r>
              <a:rPr lang="en-US" sz="1800" dirty="0">
                <a:solidFill>
                  <a:schemeClr val="bg2">
                    <a:lumMod val="75000"/>
                  </a:schemeClr>
                </a:solidFill>
              </a:rPr>
              <a:t>ECG filtering</a:t>
            </a:r>
          </a:p>
          <a:p>
            <a:pPr lvl="1"/>
            <a:r>
              <a:rPr lang="en-US" sz="1800" dirty="0">
                <a:solidFill>
                  <a:schemeClr val="bg2">
                    <a:lumMod val="75000"/>
                  </a:schemeClr>
                </a:solidFill>
              </a:rPr>
              <a:t>Spectrogram estimation</a:t>
            </a:r>
          </a:p>
          <a:p>
            <a:pPr lvl="1"/>
            <a:r>
              <a:rPr lang="en-US" sz="1800" dirty="0">
                <a:solidFill>
                  <a:schemeClr val="bg2">
                    <a:lumMod val="75000"/>
                  </a:schemeClr>
                </a:solidFill>
              </a:rPr>
              <a:t>Alignment results</a:t>
            </a:r>
          </a:p>
          <a:p>
            <a:pPr lvl="1"/>
            <a:r>
              <a:rPr lang="en-US" sz="1800" dirty="0">
                <a:solidFill>
                  <a:schemeClr val="bg2">
                    <a:lumMod val="75000"/>
                  </a:schemeClr>
                </a:solidFill>
              </a:rPr>
              <a:t>Further steps</a:t>
            </a:r>
          </a:p>
          <a:p>
            <a:r>
              <a:rPr lang="en-US" sz="2000" dirty="0">
                <a:solidFill>
                  <a:schemeClr val="bg2">
                    <a:lumMod val="75000"/>
                  </a:schemeClr>
                </a:solidFill>
              </a:rPr>
              <a:t>Other possible routes: Scalogram</a:t>
            </a:r>
          </a:p>
          <a:p>
            <a:pPr lvl="1"/>
            <a:r>
              <a:rPr lang="en-US" sz="1800" dirty="0">
                <a:solidFill>
                  <a:schemeClr val="bg2">
                    <a:lumMod val="75000"/>
                  </a:schemeClr>
                </a:solidFill>
              </a:rPr>
              <a:t>Theory</a:t>
            </a:r>
          </a:p>
          <a:p>
            <a:pPr lvl="1"/>
            <a:r>
              <a:rPr lang="en-US" sz="1800" dirty="0">
                <a:solidFill>
                  <a:schemeClr val="bg2">
                    <a:lumMod val="75000"/>
                  </a:schemeClr>
                </a:solidFill>
              </a:rPr>
              <a:t>Application on didactical examples</a:t>
            </a:r>
          </a:p>
          <a:p>
            <a:pPr lvl="1"/>
            <a:r>
              <a:rPr lang="en-US" sz="1800" dirty="0">
                <a:solidFill>
                  <a:schemeClr val="bg2">
                    <a:lumMod val="75000"/>
                  </a:schemeClr>
                </a:solidFill>
              </a:rPr>
              <a:t>Application on AVNRT data</a:t>
            </a:r>
          </a:p>
          <a:p>
            <a:r>
              <a:rPr lang="en-US" sz="2000" dirty="0">
                <a:solidFill>
                  <a:schemeClr val="bg2">
                    <a:lumMod val="75000"/>
                  </a:schemeClr>
                </a:solidFill>
              </a:rPr>
              <a:t>Conclusions</a:t>
            </a:r>
          </a:p>
          <a:p>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189947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Recap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435864" y="1518210"/>
            <a:ext cx="4044696" cy="4722511"/>
          </a:xfrm>
        </p:spPr>
        <p:txBody>
          <a:bodyPr>
            <a:noAutofit/>
          </a:bodyPr>
          <a:lstStyle/>
          <a:p>
            <a:pPr marL="0" indent="0">
              <a:buNone/>
            </a:pPr>
            <a:r>
              <a:rPr lang="en-US" sz="1800" dirty="0"/>
              <a:t>So far, different methods for different purposes was evaluated:</a:t>
            </a:r>
          </a:p>
          <a:p>
            <a:r>
              <a:rPr lang="en-US" sz="1800" dirty="0"/>
              <a:t>Filtering ECG signal in a robust way with wavelet thresholding and Band-pass zero-phase filters.</a:t>
            </a:r>
          </a:p>
          <a:p>
            <a:r>
              <a:rPr lang="en-US" sz="1800" dirty="0"/>
              <a:t>Evaluation of ECG spectrums using AR estimation with LS/Burg estimators</a:t>
            </a:r>
          </a:p>
          <a:p>
            <a:r>
              <a:rPr lang="en-US" sz="1800" dirty="0"/>
              <a:t> Alignment strategies using other signals (respect to the Rov trace) present into the AVNRT database</a:t>
            </a:r>
          </a:p>
          <a:p>
            <a:endParaRPr lang="en-US" sz="1800" dirty="0"/>
          </a:p>
          <a:p>
            <a:pPr marL="0" indent="0">
              <a:buNone/>
            </a:pPr>
            <a:r>
              <a:rPr lang="en-US" sz="1800" dirty="0"/>
              <a:t>Now all these methods will be presented while applied on AVNRT data systematically.</a:t>
            </a:r>
          </a:p>
          <a:p>
            <a:pPr marL="0" indent="0">
              <a:buNone/>
            </a:pPr>
            <a:endParaRPr lang="en-US" sz="1800" dirty="0"/>
          </a:p>
          <a:p>
            <a:endParaRPr lang="en-US" sz="1400" dirty="0"/>
          </a:p>
          <a:p>
            <a:pPr marL="0" indent="0">
              <a:buNone/>
            </a:pPr>
            <a:endParaRPr lang="en-US" sz="14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4</a:t>
            </a:fld>
            <a:endParaRPr lang="en-US" dirty="0"/>
          </a:p>
        </p:txBody>
      </p:sp>
      <p:grpSp>
        <p:nvGrpSpPr>
          <p:cNvPr id="11" name="Gruppo 10">
            <a:extLst>
              <a:ext uri="{FF2B5EF4-FFF2-40B4-BE49-F238E27FC236}">
                <a16:creationId xmlns:a16="http://schemas.microsoft.com/office/drawing/2014/main" id="{C8FD4B1E-BB29-7A3E-6C62-924A9FE9A1FA}"/>
              </a:ext>
            </a:extLst>
          </p:cNvPr>
          <p:cNvGrpSpPr/>
          <p:nvPr/>
        </p:nvGrpSpPr>
        <p:grpSpPr>
          <a:xfrm>
            <a:off x="4736331" y="1518210"/>
            <a:ext cx="7246189" cy="4529783"/>
            <a:chOff x="4736331" y="1518210"/>
            <a:chExt cx="7246189" cy="4529783"/>
          </a:xfrm>
        </p:grpSpPr>
        <p:pic>
          <p:nvPicPr>
            <p:cNvPr id="6" name="Immagine 5" descr="Immagine che contiene testo, linea, Diagramma, diagramma&#10;&#10;Descrizione generata automaticamente">
              <a:extLst>
                <a:ext uri="{FF2B5EF4-FFF2-40B4-BE49-F238E27FC236}">
                  <a16:creationId xmlns:a16="http://schemas.microsoft.com/office/drawing/2014/main" id="{BF099336-CE36-EAC1-F15D-A7AE5E744A52}"/>
                </a:ext>
              </a:extLst>
            </p:cNvPr>
            <p:cNvPicPr>
              <a:picLocks noChangeAspect="1"/>
            </p:cNvPicPr>
            <p:nvPr/>
          </p:nvPicPr>
          <p:blipFill>
            <a:blip r:embed="rId3">
              <a:extLst>
                <a:ext uri="{28A0092B-C50C-407E-A947-70E740481C1C}">
                  <a14:useLocalDpi xmlns:a14="http://schemas.microsoft.com/office/drawing/2010/main" val="0"/>
                </a:ext>
              </a:extLst>
            </a:blip>
            <a:srcRect l="10234" t="6523" r="8672" b="4665"/>
            <a:stretch/>
          </p:blipFill>
          <p:spPr>
            <a:xfrm>
              <a:off x="7970520" y="3791584"/>
              <a:ext cx="4012000" cy="2256409"/>
            </a:xfrm>
            <a:prstGeom prst="rect">
              <a:avLst/>
            </a:prstGeom>
          </p:spPr>
        </p:pic>
        <p:pic>
          <p:nvPicPr>
            <p:cNvPr id="10" name="Immagine 9">
              <a:extLst>
                <a:ext uri="{FF2B5EF4-FFF2-40B4-BE49-F238E27FC236}">
                  <a16:creationId xmlns:a16="http://schemas.microsoft.com/office/drawing/2014/main" id="{A531989C-F8B7-692B-666F-BE2B5CF644D0}"/>
                </a:ext>
              </a:extLst>
            </p:cNvPr>
            <p:cNvPicPr>
              <a:picLocks noChangeAspect="1"/>
            </p:cNvPicPr>
            <p:nvPr/>
          </p:nvPicPr>
          <p:blipFill>
            <a:blip r:embed="rId4"/>
            <a:stretch>
              <a:fillRect/>
            </a:stretch>
          </p:blipFill>
          <p:spPr>
            <a:xfrm>
              <a:off x="4736331" y="1518210"/>
              <a:ext cx="3234189" cy="2548293"/>
            </a:xfrm>
            <a:prstGeom prst="rect">
              <a:avLst/>
            </a:prstGeom>
          </p:spPr>
        </p:pic>
      </p:grpSp>
      <p:pic>
        <p:nvPicPr>
          <p:cNvPr id="13" name="Immagine 12" descr="Immagine che contiene testo, diagramma, Piano, linea&#10;&#10;Descrizione generata automaticamente">
            <a:extLst>
              <a:ext uri="{FF2B5EF4-FFF2-40B4-BE49-F238E27FC236}">
                <a16:creationId xmlns:a16="http://schemas.microsoft.com/office/drawing/2014/main" id="{9C2D1C66-4AC6-55E1-B8A9-20467C0D3768}"/>
              </a:ext>
            </a:extLst>
          </p:cNvPr>
          <p:cNvPicPr>
            <a:picLocks noChangeAspect="1"/>
          </p:cNvPicPr>
          <p:nvPr/>
        </p:nvPicPr>
        <p:blipFill>
          <a:blip r:embed="rId5">
            <a:extLst>
              <a:ext uri="{28A0092B-C50C-407E-A947-70E740481C1C}">
                <a14:useLocalDpi xmlns:a14="http://schemas.microsoft.com/office/drawing/2010/main" val="0"/>
              </a:ext>
            </a:extLst>
          </a:blip>
          <a:srcRect l="9975" t="2973" r="8425" b="5093"/>
          <a:stretch/>
        </p:blipFill>
        <p:spPr>
          <a:xfrm>
            <a:off x="4579549" y="1649983"/>
            <a:ext cx="7402971" cy="4283201"/>
          </a:xfrm>
          <a:prstGeom prst="rect">
            <a:avLst/>
          </a:prstGeom>
        </p:spPr>
      </p:pic>
      <p:grpSp>
        <p:nvGrpSpPr>
          <p:cNvPr id="16" name="Gruppo 15">
            <a:extLst>
              <a:ext uri="{FF2B5EF4-FFF2-40B4-BE49-F238E27FC236}">
                <a16:creationId xmlns:a16="http://schemas.microsoft.com/office/drawing/2014/main" id="{9A75970B-6264-1596-897A-F43AD611FF30}"/>
              </a:ext>
            </a:extLst>
          </p:cNvPr>
          <p:cNvGrpSpPr/>
          <p:nvPr/>
        </p:nvGrpSpPr>
        <p:grpSpPr>
          <a:xfrm>
            <a:off x="4798126" y="1784157"/>
            <a:ext cx="7184394" cy="4014851"/>
            <a:chOff x="4306245" y="1570843"/>
            <a:chExt cx="7184394" cy="4014851"/>
          </a:xfrm>
        </p:grpSpPr>
        <p:pic>
          <p:nvPicPr>
            <p:cNvPr id="17" name="Immagine 16" descr="Immagine che contiene testo, linea, diagramma, Parallelo&#10;&#10;Descrizione generata automaticamente">
              <a:extLst>
                <a:ext uri="{FF2B5EF4-FFF2-40B4-BE49-F238E27FC236}">
                  <a16:creationId xmlns:a16="http://schemas.microsoft.com/office/drawing/2014/main" id="{109267EF-DD5A-A6A2-0627-619E7DB3E6A6}"/>
                </a:ext>
              </a:extLst>
            </p:cNvPr>
            <p:cNvPicPr>
              <a:picLocks noChangeAspect="1"/>
            </p:cNvPicPr>
            <p:nvPr/>
          </p:nvPicPr>
          <p:blipFill>
            <a:blip r:embed="rId6">
              <a:extLst>
                <a:ext uri="{28A0092B-C50C-407E-A947-70E740481C1C}">
                  <a14:useLocalDpi xmlns:a14="http://schemas.microsoft.com/office/drawing/2010/main" val="0"/>
                </a:ext>
              </a:extLst>
            </a:blip>
            <a:srcRect r="8047"/>
            <a:stretch/>
          </p:blipFill>
          <p:spPr>
            <a:xfrm>
              <a:off x="4306245" y="1570843"/>
              <a:ext cx="7184394" cy="4014851"/>
            </a:xfrm>
            <a:prstGeom prst="rect">
              <a:avLst/>
            </a:prstGeom>
          </p:spPr>
        </p:pic>
        <p:sp>
          <p:nvSpPr>
            <p:cNvPr id="18" name="Rettangolo con angoli arrotondati 17">
              <a:extLst>
                <a:ext uri="{FF2B5EF4-FFF2-40B4-BE49-F238E27FC236}">
                  <a16:creationId xmlns:a16="http://schemas.microsoft.com/office/drawing/2014/main" id="{C40A8D34-47B6-C00D-39F8-7E92CF835F12}"/>
                </a:ext>
              </a:extLst>
            </p:cNvPr>
            <p:cNvSpPr/>
            <p:nvPr/>
          </p:nvSpPr>
          <p:spPr>
            <a:xfrm>
              <a:off x="8034533" y="2005689"/>
              <a:ext cx="399182" cy="289912"/>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dirty="0"/>
            </a:p>
          </p:txBody>
        </p:sp>
        <p:sp>
          <p:nvSpPr>
            <p:cNvPr id="19" name="Rettangolo con angoli arrotondati 18">
              <a:extLst>
                <a:ext uri="{FF2B5EF4-FFF2-40B4-BE49-F238E27FC236}">
                  <a16:creationId xmlns:a16="http://schemas.microsoft.com/office/drawing/2014/main" id="{47A7A9B0-788D-8AAF-7C7B-259FFE55344E}"/>
                </a:ext>
              </a:extLst>
            </p:cNvPr>
            <p:cNvSpPr/>
            <p:nvPr/>
          </p:nvSpPr>
          <p:spPr>
            <a:xfrm>
              <a:off x="8919451" y="1840484"/>
              <a:ext cx="485737" cy="532161"/>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20" name="Rettangolo con angoli arrotondati 19">
              <a:extLst>
                <a:ext uri="{FF2B5EF4-FFF2-40B4-BE49-F238E27FC236}">
                  <a16:creationId xmlns:a16="http://schemas.microsoft.com/office/drawing/2014/main" id="{2810D847-D97F-662B-B8C2-A608E9178723}"/>
                </a:ext>
              </a:extLst>
            </p:cNvPr>
            <p:cNvSpPr/>
            <p:nvPr/>
          </p:nvSpPr>
          <p:spPr>
            <a:xfrm>
              <a:off x="5409606" y="1940485"/>
              <a:ext cx="724446" cy="201752"/>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sz="1400" dirty="0"/>
                <a:t>MAP C</a:t>
              </a:r>
            </a:p>
          </p:txBody>
        </p:sp>
        <p:sp>
          <p:nvSpPr>
            <p:cNvPr id="21" name="Rettangolo con angoli arrotondati 20">
              <a:extLst>
                <a:ext uri="{FF2B5EF4-FFF2-40B4-BE49-F238E27FC236}">
                  <a16:creationId xmlns:a16="http://schemas.microsoft.com/office/drawing/2014/main" id="{F0B759D2-F323-9AE2-DB12-55FDD237B408}"/>
                </a:ext>
              </a:extLst>
            </p:cNvPr>
            <p:cNvSpPr/>
            <p:nvPr/>
          </p:nvSpPr>
          <p:spPr>
            <a:xfrm>
              <a:off x="8652380" y="2064804"/>
              <a:ext cx="164914" cy="173183"/>
            </a:xfrm>
            <a:prstGeom prst="roundRect">
              <a:avLst/>
            </a:prstGeom>
            <a:noFill/>
            <a:ln w="1905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dirty="0"/>
            </a:p>
          </p:txBody>
        </p:sp>
      </p:grpSp>
    </p:spTree>
    <p:extLst>
      <p:ext uri="{BB962C8B-B14F-4D97-AF65-F5344CB8AC3E}">
        <p14:creationId xmlns:p14="http://schemas.microsoft.com/office/powerpoint/2010/main" val="10674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ou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2" presetClass="exit" presetSubtype="4" fill="hold" nodeType="withEffect">
                                  <p:stCondLst>
                                    <p:cond delay="0"/>
                                  </p:stCondLst>
                                  <p:childTnLst>
                                    <p:animEffect transition="out" filter="wipe(down)">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6" presetClass="entr" presetSubtype="3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ou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10" presetClass="exit" presetSubtype="0" fill="hold"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6" presetClass="entr" presetSubtype="3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circle(ou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10515600" cy="4722511"/>
          </a:xfrm>
        </p:spPr>
        <p:txBody>
          <a:bodyPr>
            <a:noAutofit/>
          </a:bodyPr>
          <a:lstStyle/>
          <a:p>
            <a:r>
              <a:rPr lang="en-US" sz="2000" dirty="0">
                <a:solidFill>
                  <a:schemeClr val="bg2">
                    <a:lumMod val="75000"/>
                  </a:schemeClr>
                </a:solidFill>
              </a:rPr>
              <a:t>Recap of methods studied so far</a:t>
            </a:r>
          </a:p>
          <a:p>
            <a:r>
              <a:rPr lang="en-US" sz="2000" dirty="0"/>
              <a:t>Application on AVNRT data</a:t>
            </a:r>
          </a:p>
          <a:p>
            <a:pPr lvl="1"/>
            <a:r>
              <a:rPr lang="en-US" sz="1800" dirty="0"/>
              <a:t>ECG filtering</a:t>
            </a:r>
          </a:p>
          <a:p>
            <a:pPr lvl="1"/>
            <a:r>
              <a:rPr lang="en-US" sz="1800" dirty="0"/>
              <a:t>Spectrogram estimation</a:t>
            </a:r>
          </a:p>
          <a:p>
            <a:pPr lvl="1"/>
            <a:r>
              <a:rPr lang="en-US" sz="1800" dirty="0"/>
              <a:t>Alignment results</a:t>
            </a:r>
          </a:p>
          <a:p>
            <a:pPr lvl="1"/>
            <a:r>
              <a:rPr lang="en-US" sz="1800" dirty="0"/>
              <a:t>Further steps</a:t>
            </a:r>
          </a:p>
          <a:p>
            <a:r>
              <a:rPr lang="en-US" sz="2000" dirty="0">
                <a:solidFill>
                  <a:schemeClr val="bg2">
                    <a:lumMod val="75000"/>
                  </a:schemeClr>
                </a:solidFill>
              </a:rPr>
              <a:t>Other possible routes: Scalogram</a:t>
            </a:r>
          </a:p>
          <a:p>
            <a:pPr lvl="1"/>
            <a:r>
              <a:rPr lang="en-US" sz="1800" dirty="0">
                <a:solidFill>
                  <a:schemeClr val="bg2">
                    <a:lumMod val="75000"/>
                  </a:schemeClr>
                </a:solidFill>
              </a:rPr>
              <a:t>Theory</a:t>
            </a:r>
          </a:p>
          <a:p>
            <a:pPr lvl="1"/>
            <a:r>
              <a:rPr lang="en-US" sz="1800" dirty="0">
                <a:solidFill>
                  <a:schemeClr val="bg2">
                    <a:lumMod val="75000"/>
                  </a:schemeClr>
                </a:solidFill>
              </a:rPr>
              <a:t>Application on didactical examples</a:t>
            </a:r>
          </a:p>
          <a:p>
            <a:pPr lvl="1"/>
            <a:r>
              <a:rPr lang="en-US" sz="1800" dirty="0">
                <a:solidFill>
                  <a:schemeClr val="bg2">
                    <a:lumMod val="75000"/>
                  </a:schemeClr>
                </a:solidFill>
              </a:rPr>
              <a:t>Application on AVNRT data</a:t>
            </a:r>
          </a:p>
          <a:p>
            <a:r>
              <a:rPr lang="en-US" sz="2000" dirty="0">
                <a:solidFill>
                  <a:schemeClr val="bg2">
                    <a:lumMod val="75000"/>
                  </a:schemeClr>
                </a:solidFill>
              </a:rPr>
              <a:t>Conclusions</a:t>
            </a:r>
          </a:p>
          <a:p>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5</a:t>
            </a:fld>
            <a:endParaRPr lang="en-US" dirty="0"/>
          </a:p>
        </p:txBody>
      </p:sp>
    </p:spTree>
    <p:extLst>
      <p:ext uri="{BB962C8B-B14F-4D97-AF65-F5344CB8AC3E}">
        <p14:creationId xmlns:p14="http://schemas.microsoft.com/office/powerpoint/2010/main" val="28061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Filtering performance</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400" dirty="0"/>
              <a:t>First, the algorithm proposed was applied as it is.</a:t>
            </a:r>
          </a:p>
          <a:p>
            <a:r>
              <a:rPr lang="en-US" sz="1400" b="1" dirty="0"/>
              <a:t>Limited</a:t>
            </a:r>
            <a:r>
              <a:rPr lang="en-US" sz="1400" dirty="0"/>
              <a:t> </a:t>
            </a:r>
            <a:r>
              <a:rPr lang="en-US" sz="1400" b="1" dirty="0"/>
              <a:t>performances</a:t>
            </a:r>
            <a:r>
              <a:rPr lang="en-US" sz="1400" dirty="0"/>
              <a:t> on Rov signals and reference signals (when these are presumably CS signals)</a:t>
            </a:r>
          </a:p>
          <a:p>
            <a:pPr marL="0" indent="0">
              <a:buNone/>
            </a:pPr>
            <a:r>
              <a:rPr lang="en-US" sz="1400" dirty="0"/>
              <a:t>Then other </a:t>
            </a:r>
            <a:r>
              <a:rPr lang="en-US" sz="1400" b="1" dirty="0"/>
              <a:t>configurations</a:t>
            </a:r>
            <a:r>
              <a:rPr lang="en-US" sz="1400" dirty="0"/>
              <a:t> of the same algorithm has been tested:</a:t>
            </a:r>
          </a:p>
          <a:p>
            <a:r>
              <a:rPr lang="en-US" sz="1400" dirty="0"/>
              <a:t>LP </a:t>
            </a:r>
            <a:r>
              <a:rPr lang="en-US" sz="1400" b="1" dirty="0"/>
              <a:t>cut-off</a:t>
            </a:r>
            <a:r>
              <a:rPr lang="en-US" sz="1400" dirty="0"/>
              <a:t> frequency? </a:t>
            </a:r>
          </a:p>
          <a:p>
            <a:r>
              <a:rPr lang="en-US" sz="1400" b="1" dirty="0"/>
              <a:t>Padding</a:t>
            </a:r>
            <a:r>
              <a:rPr lang="en-US" sz="1400" dirty="0"/>
              <a:t> or not?</a:t>
            </a:r>
          </a:p>
          <a:p>
            <a:pPr lvl="1"/>
            <a:r>
              <a:rPr lang="en-US" sz="1200" dirty="0"/>
              <a:t>Little phase shift, not justified filtering performance improvements</a:t>
            </a:r>
          </a:p>
          <a:p>
            <a:pPr marL="0" indent="0">
              <a:buNone/>
            </a:pPr>
            <a:r>
              <a:rPr lang="en-US" sz="1400" dirty="0"/>
              <a:t>In conclusion, the </a:t>
            </a:r>
            <a:r>
              <a:rPr lang="en-US" sz="1400" b="1" dirty="0"/>
              <a:t>final</a:t>
            </a:r>
            <a:r>
              <a:rPr lang="en-US" sz="1400" dirty="0"/>
              <a:t> </a:t>
            </a:r>
            <a:r>
              <a:rPr lang="en-US" sz="1400" b="1" dirty="0"/>
              <a:t>configuration</a:t>
            </a:r>
            <a:r>
              <a:rPr lang="en-US" sz="1400" dirty="0"/>
              <a:t> used was:</a:t>
            </a:r>
          </a:p>
          <a:p>
            <a:r>
              <a:rPr lang="en-US" sz="1400" b="1" dirty="0"/>
              <a:t>No</a:t>
            </a:r>
            <a:r>
              <a:rPr lang="en-US" sz="1400" dirty="0"/>
              <a:t> </a:t>
            </a:r>
            <a:r>
              <a:rPr lang="en-US" sz="1400" b="1" dirty="0"/>
              <a:t>padding</a:t>
            </a:r>
          </a:p>
          <a:p>
            <a:r>
              <a:rPr lang="en-US" sz="1400" b="1" dirty="0"/>
              <a:t>Cut</a:t>
            </a:r>
            <a:r>
              <a:rPr lang="en-US" sz="1400" dirty="0"/>
              <a:t> </a:t>
            </a:r>
            <a:r>
              <a:rPr lang="en-US" sz="1400" b="1" dirty="0"/>
              <a:t>–off</a:t>
            </a:r>
            <a:r>
              <a:rPr lang="en-US" sz="1400" dirty="0"/>
              <a:t> (LP) at </a:t>
            </a:r>
            <a:r>
              <a:rPr lang="en-US" sz="1400" b="1" dirty="0"/>
              <a:t>70</a:t>
            </a:r>
            <a:r>
              <a:rPr lang="en-US" sz="1400" dirty="0"/>
              <a:t> </a:t>
            </a:r>
            <a:r>
              <a:rPr lang="en-US" sz="1400" b="1" dirty="0"/>
              <a:t>Hz</a:t>
            </a:r>
          </a:p>
          <a:p>
            <a:pPr marL="0" indent="0">
              <a:buNone/>
            </a:pPr>
            <a:r>
              <a:rPr lang="en-US" sz="1400" dirty="0"/>
              <a:t>Such configuration ensures the </a:t>
            </a:r>
            <a:r>
              <a:rPr lang="en-US" sz="1400" b="1" dirty="0"/>
              <a:t>best</a:t>
            </a:r>
            <a:r>
              <a:rPr lang="en-US" sz="1400" dirty="0"/>
              <a:t> </a:t>
            </a:r>
            <a:r>
              <a:rPr lang="en-US" sz="1400" b="1" dirty="0"/>
              <a:t>compromise</a:t>
            </a:r>
            <a:r>
              <a:rPr lang="en-US" sz="1400" dirty="0"/>
              <a:t> between </a:t>
            </a:r>
            <a:r>
              <a:rPr lang="en-US" sz="1400" b="1" dirty="0"/>
              <a:t>noise</a:t>
            </a:r>
            <a:r>
              <a:rPr lang="en-US" sz="1400" dirty="0"/>
              <a:t> </a:t>
            </a:r>
            <a:r>
              <a:rPr lang="en-US" sz="1400" b="1" dirty="0"/>
              <a:t>removal</a:t>
            </a:r>
            <a:r>
              <a:rPr lang="en-US" sz="1400" dirty="0"/>
              <a:t> and </a:t>
            </a:r>
            <a:r>
              <a:rPr lang="en-US" sz="1400" b="1" dirty="0"/>
              <a:t>signal</a:t>
            </a:r>
            <a:r>
              <a:rPr lang="en-US" sz="1400" dirty="0"/>
              <a:t> </a:t>
            </a:r>
            <a:r>
              <a:rPr lang="en-US" sz="1400" b="1" dirty="0"/>
              <a:t>preservation</a:t>
            </a:r>
            <a:r>
              <a:rPr lang="en-US" sz="1400" dirty="0"/>
              <a:t>.</a:t>
            </a:r>
          </a:p>
          <a:p>
            <a:endParaRPr lang="en-US" sz="1400" dirty="0"/>
          </a:p>
          <a:p>
            <a:endParaRPr lang="en-US" sz="1400" dirty="0"/>
          </a:p>
          <a:p>
            <a:pPr marL="0" indent="0">
              <a:buNone/>
            </a:pPr>
            <a:endParaRPr lang="en-US" sz="1400" dirty="0"/>
          </a:p>
          <a:p>
            <a:endParaRPr lang="en-US" sz="1100" dirty="0"/>
          </a:p>
          <a:p>
            <a:pPr marL="0" indent="0">
              <a:buNone/>
            </a:pPr>
            <a:endParaRPr lang="en-US" sz="11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6</a:t>
            </a:fld>
            <a:endParaRPr lang="en-US" dirty="0"/>
          </a:p>
        </p:txBody>
      </p:sp>
      <p:pic>
        <p:nvPicPr>
          <p:cNvPr id="7" name="Immagine 6" descr="Immagine che contiene testo, diagramma, linea, Parallelo&#10;&#10;Descrizione generata automaticamente">
            <a:extLst>
              <a:ext uri="{FF2B5EF4-FFF2-40B4-BE49-F238E27FC236}">
                <a16:creationId xmlns:a16="http://schemas.microsoft.com/office/drawing/2014/main" id="{64B7037E-F1D0-C3AA-C2B7-2E21F520A4CA}"/>
              </a:ext>
            </a:extLst>
          </p:cNvPr>
          <p:cNvPicPr>
            <a:picLocks noChangeAspect="1"/>
          </p:cNvPicPr>
          <p:nvPr/>
        </p:nvPicPr>
        <p:blipFill>
          <a:blip r:embed="rId3">
            <a:extLst>
              <a:ext uri="{28A0092B-C50C-407E-A947-70E740481C1C}">
                <a14:useLocalDpi xmlns:a14="http://schemas.microsoft.com/office/drawing/2010/main" val="0"/>
              </a:ext>
            </a:extLst>
          </a:blip>
          <a:srcRect l="9293" t="2694" r="8777" b="5794"/>
          <a:stretch/>
        </p:blipFill>
        <p:spPr>
          <a:xfrm>
            <a:off x="4854669" y="1516934"/>
            <a:ext cx="6666771" cy="3781526"/>
          </a:xfrm>
          <a:prstGeom prst="rect">
            <a:avLst/>
          </a:prstGeom>
        </p:spPr>
      </p:pic>
      <p:pic>
        <p:nvPicPr>
          <p:cNvPr id="14" name="Immagine 13" descr="Immagine che contiene testo, diagramma, Piano, Disegno tecnico&#10;&#10;Descrizione generata automaticamente">
            <a:extLst>
              <a:ext uri="{FF2B5EF4-FFF2-40B4-BE49-F238E27FC236}">
                <a16:creationId xmlns:a16="http://schemas.microsoft.com/office/drawing/2014/main" id="{FCB5B1D5-9620-63B0-47DF-DEAD0556C4CC}"/>
              </a:ext>
            </a:extLst>
          </p:cNvPr>
          <p:cNvPicPr>
            <a:picLocks noChangeAspect="1"/>
          </p:cNvPicPr>
          <p:nvPr/>
        </p:nvPicPr>
        <p:blipFill>
          <a:blip r:embed="rId4">
            <a:extLst>
              <a:ext uri="{28A0092B-C50C-407E-A947-70E740481C1C}">
                <a14:useLocalDpi xmlns:a14="http://schemas.microsoft.com/office/drawing/2010/main" val="0"/>
              </a:ext>
            </a:extLst>
          </a:blip>
          <a:srcRect l="9600" r="7975" b="33205"/>
          <a:stretch/>
        </p:blipFill>
        <p:spPr>
          <a:xfrm>
            <a:off x="4854668" y="1474327"/>
            <a:ext cx="6666771" cy="3824133"/>
          </a:xfrm>
          <a:prstGeom prst="rect">
            <a:avLst/>
          </a:prstGeom>
        </p:spPr>
      </p:pic>
      <p:pic>
        <p:nvPicPr>
          <p:cNvPr id="9" name="Immagine 8" descr="Immagine che contiene testo, diagramma, linea, Parallelo&#10;&#10;Descrizione generata automaticamente">
            <a:extLst>
              <a:ext uri="{FF2B5EF4-FFF2-40B4-BE49-F238E27FC236}">
                <a16:creationId xmlns:a16="http://schemas.microsoft.com/office/drawing/2014/main" id="{B632D62D-FACF-9AEF-65DD-3FD4C493A578}"/>
              </a:ext>
            </a:extLst>
          </p:cNvPr>
          <p:cNvPicPr>
            <a:picLocks noChangeAspect="1"/>
          </p:cNvPicPr>
          <p:nvPr/>
        </p:nvPicPr>
        <p:blipFill>
          <a:blip r:embed="rId5">
            <a:extLst>
              <a:ext uri="{28A0092B-C50C-407E-A947-70E740481C1C}">
                <a14:useLocalDpi xmlns:a14="http://schemas.microsoft.com/office/drawing/2010/main" val="0"/>
              </a:ext>
            </a:extLst>
          </a:blip>
          <a:srcRect l="9750" t="3850" r="8050" b="2566"/>
          <a:stretch/>
        </p:blipFill>
        <p:spPr>
          <a:xfrm>
            <a:off x="4854668" y="1474326"/>
            <a:ext cx="6666771" cy="3824133"/>
          </a:xfrm>
          <a:prstGeom prst="rect">
            <a:avLst/>
          </a:prstGeom>
        </p:spPr>
      </p:pic>
      <p:pic>
        <p:nvPicPr>
          <p:cNvPr id="22" name="Immagine 21" descr="Immagine che contiene testo, diagramma, linea, Parallelo&#10;&#10;Descrizione generata automaticamente">
            <a:extLst>
              <a:ext uri="{FF2B5EF4-FFF2-40B4-BE49-F238E27FC236}">
                <a16:creationId xmlns:a16="http://schemas.microsoft.com/office/drawing/2014/main" id="{22E8621E-C30F-338C-C38D-41E4210E5F94}"/>
              </a:ext>
            </a:extLst>
          </p:cNvPr>
          <p:cNvPicPr>
            <a:picLocks noChangeAspect="1"/>
          </p:cNvPicPr>
          <p:nvPr/>
        </p:nvPicPr>
        <p:blipFill>
          <a:blip r:embed="rId6">
            <a:extLst>
              <a:ext uri="{28A0092B-C50C-407E-A947-70E740481C1C}">
                <a14:useLocalDpi xmlns:a14="http://schemas.microsoft.com/office/drawing/2010/main" val="0"/>
              </a:ext>
            </a:extLst>
          </a:blip>
          <a:srcRect l="8775" t="1075" r="8425" b="3705"/>
          <a:stretch/>
        </p:blipFill>
        <p:spPr>
          <a:xfrm>
            <a:off x="4854666" y="1474324"/>
            <a:ext cx="6666771" cy="3975499"/>
          </a:xfrm>
          <a:prstGeom prst="rect">
            <a:avLst/>
          </a:prstGeom>
        </p:spPr>
      </p:pic>
    </p:spTree>
    <p:extLst>
      <p:ext uri="{BB962C8B-B14F-4D97-AF65-F5344CB8AC3E}">
        <p14:creationId xmlns:p14="http://schemas.microsoft.com/office/powerpoint/2010/main" val="327167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6"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6" presetClass="entr" presetSubtype="32"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ircle(ou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6" presetClass="entr" presetSubtype="32"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ircle(ou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500"/>
                                        <p:tgtEl>
                                          <p:spTgt spid="3">
                                            <p:txEl>
                                              <p:pRg st="7" end="7"/>
                                            </p:txEl>
                                          </p:spTgt>
                                        </p:tgtEl>
                                      </p:cBhvr>
                                    </p:animEffect>
                                    <p:anim calcmode="lin" valueType="num">
                                      <p:cBhvr>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anim calcmode="lin" valueType="num">
                                      <p:cBhvr>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500" fill="hold"/>
                                        <p:tgtEl>
                                          <p:spTgt spid="3">
                                            <p:txEl>
                                              <p:pRg st="8" end="8"/>
                                            </p:txEl>
                                          </p:spTgt>
                                        </p:tgtEl>
                                        <p:attrNameLst>
                                          <p:attrName>ppt_y</p:attrName>
                                        </p:attrNameLst>
                                      </p:cBhvr>
                                      <p:tavLst>
                                        <p:tav tm="0">
                                          <p:val>
                                            <p:strVal val="#ppt_y+.1"/>
                                          </p:val>
                                        </p:tav>
                                        <p:tav tm="100000">
                                          <p:val>
                                            <p:strVal val="#ppt_y"/>
                                          </p:val>
                                        </p:tav>
                                      </p:tavLst>
                                    </p:anim>
                                  </p:childTnLst>
                                </p:cTn>
                              </p:par>
                              <p:par>
                                <p:cTn id="62" presetID="6" presetClass="entr" presetSubtype="16"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circle(in)">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anim calcmode="lin" valueType="num">
                                      <p:cBhvr additive="base">
                                        <p:cTn id="6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Spectrum estimation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400" dirty="0"/>
              <a:t>Spectrum estimation is affected by filtering performances and estimation method. As know from previous steps:</a:t>
            </a:r>
          </a:p>
          <a:p>
            <a:r>
              <a:rPr lang="en-US" sz="1400" dirty="0"/>
              <a:t>LS estimation provides spectrums with high frequency resolution </a:t>
            </a:r>
          </a:p>
          <a:p>
            <a:r>
              <a:rPr lang="en-US" sz="1400" dirty="0"/>
              <a:t>Filters can be optimized (as done)</a:t>
            </a:r>
          </a:p>
          <a:p>
            <a:pPr marL="0" indent="0">
              <a:buNone/>
            </a:pPr>
            <a:r>
              <a:rPr lang="en-US" sz="1400" dirty="0"/>
              <a:t>So, spectrum </a:t>
            </a:r>
            <a:r>
              <a:rPr lang="en-US" sz="1400" b="1" dirty="0"/>
              <a:t>estimation</a:t>
            </a:r>
            <a:r>
              <a:rPr lang="en-US" sz="1400" dirty="0"/>
              <a:t> </a:t>
            </a:r>
            <a:r>
              <a:rPr lang="en-US" sz="1400" b="1" dirty="0"/>
              <a:t>pipeline</a:t>
            </a:r>
            <a:r>
              <a:rPr lang="en-US" sz="1400" dirty="0"/>
              <a:t> was </a:t>
            </a:r>
            <a:r>
              <a:rPr lang="en-US" sz="1400" b="1" dirty="0"/>
              <a:t>applied</a:t>
            </a:r>
            <a:r>
              <a:rPr lang="en-US" sz="1400" dirty="0"/>
              <a:t> on filtered signals. </a:t>
            </a:r>
          </a:p>
          <a:p>
            <a:r>
              <a:rPr lang="en-US" sz="1400" dirty="0"/>
              <a:t>First on a </a:t>
            </a:r>
            <a:r>
              <a:rPr lang="en-US" sz="1400" b="1" dirty="0"/>
              <a:t>single</a:t>
            </a:r>
            <a:r>
              <a:rPr lang="en-US" sz="1400" dirty="0"/>
              <a:t> </a:t>
            </a:r>
            <a:r>
              <a:rPr lang="en-US" sz="1400" b="1" dirty="0"/>
              <a:t>beat</a:t>
            </a:r>
            <a:r>
              <a:rPr lang="en-US" sz="1400" dirty="0"/>
              <a:t> </a:t>
            </a:r>
            <a:r>
              <a:rPr lang="en-US" sz="1400" b="1" dirty="0"/>
              <a:t>ECG</a:t>
            </a:r>
            <a:r>
              <a:rPr lang="en-US" sz="1400" dirty="0"/>
              <a:t> (compared with the previous obtained results)</a:t>
            </a:r>
          </a:p>
          <a:p>
            <a:r>
              <a:rPr lang="en-US" sz="1400" dirty="0"/>
              <a:t>Then on </a:t>
            </a:r>
            <a:r>
              <a:rPr lang="en-US" sz="1400" b="1" dirty="0"/>
              <a:t>records</a:t>
            </a:r>
            <a:r>
              <a:rPr lang="en-US" sz="1400" dirty="0"/>
              <a:t> </a:t>
            </a:r>
            <a:r>
              <a:rPr lang="en-US" sz="1400" b="1" dirty="0"/>
              <a:t>examples</a:t>
            </a:r>
            <a:r>
              <a:rPr lang="en-US" sz="1400" dirty="0"/>
              <a:t> (Rov, Ref…) </a:t>
            </a:r>
          </a:p>
          <a:p>
            <a:pPr marL="0" indent="0">
              <a:buNone/>
            </a:pPr>
            <a:r>
              <a:rPr lang="en-US" sz="1400" b="1" dirty="0"/>
              <a:t>Performance</a:t>
            </a:r>
            <a:r>
              <a:rPr lang="en-US" sz="1400" dirty="0"/>
              <a:t> </a:t>
            </a:r>
            <a:r>
              <a:rPr lang="en-US" sz="1400" b="1" dirty="0"/>
              <a:t>are</a:t>
            </a:r>
            <a:r>
              <a:rPr lang="en-US" sz="1400" dirty="0"/>
              <a:t> </a:t>
            </a:r>
            <a:r>
              <a:rPr lang="en-US" sz="1400" b="1" dirty="0"/>
              <a:t>satisfying</a:t>
            </a:r>
            <a:r>
              <a:rPr lang="en-US" sz="1400" dirty="0"/>
              <a:t>, but this is just one example. It’s </a:t>
            </a:r>
            <a:r>
              <a:rPr lang="en-US" sz="1400" b="1" dirty="0"/>
              <a:t>possible</a:t>
            </a:r>
            <a:r>
              <a:rPr lang="en-US" sz="1400" dirty="0"/>
              <a:t> that in the next steps data will </a:t>
            </a:r>
            <a:r>
              <a:rPr lang="en-US" sz="1400" b="1" dirty="0"/>
              <a:t>require</a:t>
            </a:r>
            <a:r>
              <a:rPr lang="en-US" sz="1400" dirty="0"/>
              <a:t> </a:t>
            </a:r>
            <a:r>
              <a:rPr lang="en-US" sz="1400" b="1" dirty="0"/>
              <a:t>scaling</a:t>
            </a:r>
            <a:r>
              <a:rPr lang="en-US" sz="1400" dirty="0"/>
              <a:t> (i.e., min-max scaling) to ensure comparable spectrums.</a:t>
            </a:r>
          </a:p>
          <a:p>
            <a:pPr marL="0" indent="0">
              <a:buNone/>
            </a:pPr>
            <a:r>
              <a:rPr lang="en-US" sz="1400" dirty="0"/>
              <a:t>Should be noted that these results allow to clearly distinguish signals (not only between Rov traces and others, but even between possibly different References).</a:t>
            </a:r>
            <a:endParaRPr lang="en-US" sz="1100" dirty="0"/>
          </a:p>
          <a:p>
            <a:pPr marL="0" indent="0">
              <a:buNone/>
            </a:pPr>
            <a:endParaRPr lang="en-US" sz="12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7</a:t>
            </a:fld>
            <a:endParaRPr lang="en-US" dirty="0"/>
          </a:p>
        </p:txBody>
      </p:sp>
      <p:grpSp>
        <p:nvGrpSpPr>
          <p:cNvPr id="19" name="Gruppo 18">
            <a:extLst>
              <a:ext uri="{FF2B5EF4-FFF2-40B4-BE49-F238E27FC236}">
                <a16:creationId xmlns:a16="http://schemas.microsoft.com/office/drawing/2014/main" id="{72AA4FE1-0B25-2BDC-69EB-B0CC5C345827}"/>
              </a:ext>
            </a:extLst>
          </p:cNvPr>
          <p:cNvGrpSpPr/>
          <p:nvPr/>
        </p:nvGrpSpPr>
        <p:grpSpPr>
          <a:xfrm>
            <a:off x="4939284" y="1633728"/>
            <a:ext cx="6160772" cy="688848"/>
            <a:chOff x="4939284" y="1633728"/>
            <a:chExt cx="6160772" cy="688848"/>
          </a:xfrm>
        </p:grpSpPr>
        <p:sp>
          <p:nvSpPr>
            <p:cNvPr id="6" name="Rettangolo con angoli arrotondati 5">
              <a:extLst>
                <a:ext uri="{FF2B5EF4-FFF2-40B4-BE49-F238E27FC236}">
                  <a16:creationId xmlns:a16="http://schemas.microsoft.com/office/drawing/2014/main" id="{58A81EF7-B86D-D6B5-4939-C64EE3A44809}"/>
                </a:ext>
              </a:extLst>
            </p:cNvPr>
            <p:cNvSpPr/>
            <p:nvPr/>
          </p:nvSpPr>
          <p:spPr>
            <a:xfrm>
              <a:off x="4939284" y="1862328"/>
              <a:ext cx="1024128" cy="2286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Signal</a:t>
              </a:r>
            </a:p>
          </p:txBody>
        </p:sp>
        <p:sp>
          <p:nvSpPr>
            <p:cNvPr id="8" name="Rettangolo con angoli arrotondati 7">
              <a:extLst>
                <a:ext uri="{FF2B5EF4-FFF2-40B4-BE49-F238E27FC236}">
                  <a16:creationId xmlns:a16="http://schemas.microsoft.com/office/drawing/2014/main" id="{A4F3CE00-C2DB-4A13-B1F8-8976811D6FA4}"/>
                </a:ext>
              </a:extLst>
            </p:cNvPr>
            <p:cNvSpPr/>
            <p:nvPr/>
          </p:nvSpPr>
          <p:spPr>
            <a:xfrm>
              <a:off x="6348984" y="1636776"/>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DWT thresholding and BP filter </a:t>
              </a:r>
            </a:p>
          </p:txBody>
        </p:sp>
        <p:sp>
          <p:nvSpPr>
            <p:cNvPr id="10" name="Rettangolo con angoli arrotondati 9">
              <a:extLst>
                <a:ext uri="{FF2B5EF4-FFF2-40B4-BE49-F238E27FC236}">
                  <a16:creationId xmlns:a16="http://schemas.microsoft.com/office/drawing/2014/main" id="{513A0C08-765B-493F-5F80-91A02432188B}"/>
                </a:ext>
              </a:extLst>
            </p:cNvPr>
            <p:cNvSpPr/>
            <p:nvPr/>
          </p:nvSpPr>
          <p:spPr>
            <a:xfrm>
              <a:off x="8079867" y="1633728"/>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AR order estimation using </a:t>
              </a:r>
              <a:r>
                <a:rPr lang="en-GB" sz="1200" dirty="0" err="1">
                  <a:solidFill>
                    <a:schemeClr val="tx1"/>
                  </a:solidFill>
                </a:rPr>
                <a:t>nAIC</a:t>
              </a:r>
              <a:r>
                <a:rPr lang="en-GB" sz="1200" dirty="0">
                  <a:solidFill>
                    <a:schemeClr val="tx1"/>
                  </a:solidFill>
                </a:rPr>
                <a:t> criterion</a:t>
              </a:r>
            </a:p>
          </p:txBody>
        </p:sp>
        <p:sp>
          <p:nvSpPr>
            <p:cNvPr id="11" name="Rettangolo con angoli arrotondati 10">
              <a:extLst>
                <a:ext uri="{FF2B5EF4-FFF2-40B4-BE49-F238E27FC236}">
                  <a16:creationId xmlns:a16="http://schemas.microsoft.com/office/drawing/2014/main" id="{90B866BE-265E-483B-2E38-F3D82DBD476F}"/>
                </a:ext>
              </a:extLst>
            </p:cNvPr>
            <p:cNvSpPr/>
            <p:nvPr/>
          </p:nvSpPr>
          <p:spPr>
            <a:xfrm>
              <a:off x="9810750" y="1633728"/>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AR spectrum estimation using LS estimator</a:t>
              </a:r>
            </a:p>
          </p:txBody>
        </p:sp>
        <p:cxnSp>
          <p:nvCxnSpPr>
            <p:cNvPr id="13" name="Connettore 2 12">
              <a:extLst>
                <a:ext uri="{FF2B5EF4-FFF2-40B4-BE49-F238E27FC236}">
                  <a16:creationId xmlns:a16="http://schemas.microsoft.com/office/drawing/2014/main" id="{80B932D8-DC38-CF03-7CD3-243195604756}"/>
                </a:ext>
              </a:extLst>
            </p:cNvPr>
            <p:cNvCxnSpPr>
              <a:stCxn id="6" idx="3"/>
              <a:endCxn id="8" idx="1"/>
            </p:cNvCxnSpPr>
            <p:nvPr/>
          </p:nvCxnSpPr>
          <p:spPr>
            <a:xfrm>
              <a:off x="5963412" y="1976628"/>
              <a:ext cx="385572" cy="304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nettore 2 15">
              <a:extLst>
                <a:ext uri="{FF2B5EF4-FFF2-40B4-BE49-F238E27FC236}">
                  <a16:creationId xmlns:a16="http://schemas.microsoft.com/office/drawing/2014/main" id="{F0DCF537-AEEB-F6D5-5E5F-BFB23718FCBE}"/>
                </a:ext>
              </a:extLst>
            </p:cNvPr>
            <p:cNvCxnSpPr>
              <a:stCxn id="8" idx="3"/>
              <a:endCxn id="10" idx="1"/>
            </p:cNvCxnSpPr>
            <p:nvPr/>
          </p:nvCxnSpPr>
          <p:spPr>
            <a:xfrm flipV="1">
              <a:off x="7638290" y="1976628"/>
              <a:ext cx="441577" cy="304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ttore 2 17">
              <a:extLst>
                <a:ext uri="{FF2B5EF4-FFF2-40B4-BE49-F238E27FC236}">
                  <a16:creationId xmlns:a16="http://schemas.microsoft.com/office/drawing/2014/main" id="{62E19173-7CA5-BF59-5116-C70545B9CF30}"/>
                </a:ext>
              </a:extLst>
            </p:cNvPr>
            <p:cNvCxnSpPr>
              <a:stCxn id="10" idx="3"/>
              <a:endCxn id="11" idx="1"/>
            </p:cNvCxnSpPr>
            <p:nvPr/>
          </p:nvCxnSpPr>
          <p:spPr>
            <a:xfrm>
              <a:off x="9369173" y="1976628"/>
              <a:ext cx="441577"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4" name="Gruppo 33">
            <a:extLst>
              <a:ext uri="{FF2B5EF4-FFF2-40B4-BE49-F238E27FC236}">
                <a16:creationId xmlns:a16="http://schemas.microsoft.com/office/drawing/2014/main" id="{66DEDD47-4FA4-3392-50B6-AD32C01D851A}"/>
              </a:ext>
            </a:extLst>
          </p:cNvPr>
          <p:cNvGrpSpPr/>
          <p:nvPr/>
        </p:nvGrpSpPr>
        <p:grpSpPr>
          <a:xfrm>
            <a:off x="4925719" y="2484897"/>
            <a:ext cx="6757265" cy="4062794"/>
            <a:chOff x="4925719" y="2484897"/>
            <a:chExt cx="6757265" cy="4062794"/>
          </a:xfrm>
        </p:grpSpPr>
        <p:pic>
          <p:nvPicPr>
            <p:cNvPr id="20" name="Immagine 19" descr="Immagine che contiene testo, diagramma, linea, Parallelo&#10;&#10;Descrizione generata automaticamente">
              <a:extLst>
                <a:ext uri="{FF2B5EF4-FFF2-40B4-BE49-F238E27FC236}">
                  <a16:creationId xmlns:a16="http://schemas.microsoft.com/office/drawing/2014/main" id="{6E378148-FB51-382B-D913-6CC90178559A}"/>
                </a:ext>
              </a:extLst>
            </p:cNvPr>
            <p:cNvPicPr>
              <a:picLocks noChangeAspect="1"/>
            </p:cNvPicPr>
            <p:nvPr/>
          </p:nvPicPr>
          <p:blipFill>
            <a:blip r:embed="rId3">
              <a:extLst>
                <a:ext uri="{28A0092B-C50C-407E-A947-70E740481C1C}">
                  <a14:useLocalDpi xmlns:a14="http://schemas.microsoft.com/office/drawing/2010/main" val="0"/>
                </a:ext>
              </a:extLst>
            </a:blip>
            <a:srcRect l="53931" t="11232" r="9132" b="60293"/>
            <a:stretch/>
          </p:blipFill>
          <p:spPr>
            <a:xfrm>
              <a:off x="4925719" y="2484897"/>
              <a:ext cx="3154148" cy="1260832"/>
            </a:xfrm>
            <a:prstGeom prst="rect">
              <a:avLst/>
            </a:prstGeom>
          </p:spPr>
        </p:pic>
        <p:grpSp>
          <p:nvGrpSpPr>
            <p:cNvPr id="25" name="Gruppo 24">
              <a:extLst>
                <a:ext uri="{FF2B5EF4-FFF2-40B4-BE49-F238E27FC236}">
                  <a16:creationId xmlns:a16="http://schemas.microsoft.com/office/drawing/2014/main" id="{5E34C38A-81FA-7763-70DD-8390E3B35530}"/>
                </a:ext>
              </a:extLst>
            </p:cNvPr>
            <p:cNvGrpSpPr/>
            <p:nvPr/>
          </p:nvGrpSpPr>
          <p:grpSpPr>
            <a:xfrm>
              <a:off x="4939284" y="4079252"/>
              <a:ext cx="3310126" cy="1883664"/>
              <a:chOff x="4939284" y="4079252"/>
              <a:chExt cx="3310126" cy="1883664"/>
            </a:xfrm>
          </p:grpSpPr>
          <p:pic>
            <p:nvPicPr>
              <p:cNvPr id="23" name="Immagine 22" descr="Immagine che contiene testo, diagramma, linea, Diagramma&#10;&#10;Descrizione generata automaticamente">
                <a:extLst>
                  <a:ext uri="{FF2B5EF4-FFF2-40B4-BE49-F238E27FC236}">
                    <a16:creationId xmlns:a16="http://schemas.microsoft.com/office/drawing/2014/main" id="{2138B344-8DA5-5196-C92A-363F11469ED9}"/>
                  </a:ext>
                </a:extLst>
              </p:cNvPr>
              <p:cNvPicPr>
                <a:picLocks noChangeAspect="1"/>
              </p:cNvPicPr>
              <p:nvPr/>
            </p:nvPicPr>
            <p:blipFill>
              <a:blip r:embed="rId4">
                <a:extLst>
                  <a:ext uri="{28A0092B-C50C-407E-A947-70E740481C1C}">
                    <a14:useLocalDpi xmlns:a14="http://schemas.microsoft.com/office/drawing/2010/main" val="0"/>
                  </a:ext>
                </a:extLst>
              </a:blip>
              <a:srcRect l="54375" t="7209" r="7900" b="62706"/>
              <a:stretch/>
            </p:blipFill>
            <p:spPr>
              <a:xfrm>
                <a:off x="4939284" y="4079252"/>
                <a:ext cx="3310126" cy="1883664"/>
              </a:xfrm>
              <a:prstGeom prst="rect">
                <a:avLst/>
              </a:prstGeom>
            </p:spPr>
          </p:pic>
          <p:sp>
            <p:nvSpPr>
              <p:cNvPr id="24" name="Rettangolo 23">
                <a:extLst>
                  <a:ext uri="{FF2B5EF4-FFF2-40B4-BE49-F238E27FC236}">
                    <a16:creationId xmlns:a16="http://schemas.microsoft.com/office/drawing/2014/main" id="{933A15E8-A65C-72D8-DCC1-E454179A7FCE}"/>
                  </a:ext>
                </a:extLst>
              </p:cNvPr>
              <p:cNvSpPr/>
              <p:nvPr/>
            </p:nvSpPr>
            <p:spPr>
              <a:xfrm>
                <a:off x="6812280" y="4079252"/>
                <a:ext cx="539496" cy="2915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6" name="Freccia in giù 25">
              <a:extLst>
                <a:ext uri="{FF2B5EF4-FFF2-40B4-BE49-F238E27FC236}">
                  <a16:creationId xmlns:a16="http://schemas.microsoft.com/office/drawing/2014/main" id="{B2D44D78-5EF8-CFAD-746B-508B4E623BA0}"/>
                </a:ext>
              </a:extLst>
            </p:cNvPr>
            <p:cNvSpPr/>
            <p:nvPr/>
          </p:nvSpPr>
          <p:spPr>
            <a:xfrm>
              <a:off x="6523482" y="3741288"/>
              <a:ext cx="192024" cy="333523"/>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pic>
          <p:nvPicPr>
            <p:cNvPr id="28" name="Immagine 27" descr="Immagine che contiene testo, linea, diagramma, Diagramma&#10;&#10;Descrizione generata automaticamente">
              <a:extLst>
                <a:ext uri="{FF2B5EF4-FFF2-40B4-BE49-F238E27FC236}">
                  <a16:creationId xmlns:a16="http://schemas.microsoft.com/office/drawing/2014/main" id="{F2BB24EC-68BD-39A1-185B-6833784BAA39}"/>
                </a:ext>
              </a:extLst>
            </p:cNvPr>
            <p:cNvPicPr>
              <a:picLocks noChangeAspect="1"/>
            </p:cNvPicPr>
            <p:nvPr/>
          </p:nvPicPr>
          <p:blipFill>
            <a:blip r:embed="rId5">
              <a:extLst>
                <a:ext uri="{28A0092B-C50C-407E-A947-70E740481C1C}">
                  <a14:useLocalDpi xmlns:a14="http://schemas.microsoft.com/office/drawing/2010/main" val="0"/>
                </a:ext>
              </a:extLst>
            </a:blip>
            <a:srcRect l="9900" t="5793" r="8956" b="54988"/>
            <a:stretch/>
          </p:blipFill>
          <p:spPr>
            <a:xfrm>
              <a:off x="8528836" y="2550818"/>
              <a:ext cx="3154148" cy="1128990"/>
            </a:xfrm>
            <a:prstGeom prst="rect">
              <a:avLst/>
            </a:prstGeom>
          </p:spPr>
        </p:pic>
        <p:pic>
          <p:nvPicPr>
            <p:cNvPr id="30" name="Immagine 29" descr="Immagine che contiene testo, diagramma, Piano, linea&#10;&#10;Descrizione generata automaticamente">
              <a:extLst>
                <a:ext uri="{FF2B5EF4-FFF2-40B4-BE49-F238E27FC236}">
                  <a16:creationId xmlns:a16="http://schemas.microsoft.com/office/drawing/2014/main" id="{85D8AC2B-0C72-C9E2-206E-A62FDB515E5B}"/>
                </a:ext>
              </a:extLst>
            </p:cNvPr>
            <p:cNvPicPr>
              <a:picLocks noChangeAspect="1"/>
            </p:cNvPicPr>
            <p:nvPr/>
          </p:nvPicPr>
          <p:blipFill>
            <a:blip r:embed="rId6">
              <a:extLst>
                <a:ext uri="{28A0092B-C50C-407E-A947-70E740481C1C}">
                  <a14:useLocalDpi xmlns:a14="http://schemas.microsoft.com/office/drawing/2010/main" val="0"/>
                </a:ext>
              </a:extLst>
            </a:blip>
            <a:srcRect l="10200" t="7063" r="70063" b="62560"/>
            <a:stretch/>
          </p:blipFill>
          <p:spPr>
            <a:xfrm>
              <a:off x="8978648" y="4088369"/>
              <a:ext cx="2406394" cy="1874547"/>
            </a:xfrm>
            <a:prstGeom prst="rect">
              <a:avLst/>
            </a:prstGeom>
          </p:spPr>
        </p:pic>
        <p:sp>
          <p:nvSpPr>
            <p:cNvPr id="31" name="Freccia in giù 30">
              <a:extLst>
                <a:ext uri="{FF2B5EF4-FFF2-40B4-BE49-F238E27FC236}">
                  <a16:creationId xmlns:a16="http://schemas.microsoft.com/office/drawing/2014/main" id="{581606EC-DCEA-95E7-1C02-A5E14F3033CA}"/>
                </a:ext>
              </a:extLst>
            </p:cNvPr>
            <p:cNvSpPr/>
            <p:nvPr/>
          </p:nvSpPr>
          <p:spPr>
            <a:xfrm>
              <a:off x="10218421" y="3781939"/>
              <a:ext cx="192024" cy="333523"/>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32" name="CasellaDiTesto 31">
              <a:extLst>
                <a:ext uri="{FF2B5EF4-FFF2-40B4-BE49-F238E27FC236}">
                  <a16:creationId xmlns:a16="http://schemas.microsoft.com/office/drawing/2014/main" id="{D264EAA1-E8D8-DFA7-2930-38C9234BBF62}"/>
                </a:ext>
              </a:extLst>
            </p:cNvPr>
            <p:cNvSpPr txBox="1"/>
            <p:nvPr/>
          </p:nvSpPr>
          <p:spPr>
            <a:xfrm>
              <a:off x="5928740" y="5962916"/>
              <a:ext cx="1331214" cy="584775"/>
            </a:xfrm>
            <a:prstGeom prst="rect">
              <a:avLst/>
            </a:prstGeom>
            <a:noFill/>
          </p:spPr>
          <p:txBody>
            <a:bodyPr wrap="square" rtlCol="0">
              <a:spAutoFit/>
            </a:bodyPr>
            <a:lstStyle/>
            <a:p>
              <a:r>
                <a:rPr lang="en-GB" sz="1600" i="1"/>
                <a:t>AVNRT record</a:t>
              </a:r>
            </a:p>
            <a:p>
              <a:endParaRPr lang="en-GB" sz="1600" i="1" dirty="0"/>
            </a:p>
          </p:txBody>
        </p:sp>
        <p:sp>
          <p:nvSpPr>
            <p:cNvPr id="33" name="CasellaDiTesto 32">
              <a:extLst>
                <a:ext uri="{FF2B5EF4-FFF2-40B4-BE49-F238E27FC236}">
                  <a16:creationId xmlns:a16="http://schemas.microsoft.com/office/drawing/2014/main" id="{2AB2FB11-9678-0076-5B93-63A74C7D3EFE}"/>
                </a:ext>
              </a:extLst>
            </p:cNvPr>
            <p:cNvSpPr txBox="1"/>
            <p:nvPr/>
          </p:nvSpPr>
          <p:spPr>
            <a:xfrm>
              <a:off x="9238866" y="5962915"/>
              <a:ext cx="2239902" cy="584775"/>
            </a:xfrm>
            <a:prstGeom prst="rect">
              <a:avLst/>
            </a:prstGeom>
            <a:noFill/>
          </p:spPr>
          <p:txBody>
            <a:bodyPr wrap="square" rtlCol="0">
              <a:spAutoFit/>
            </a:bodyPr>
            <a:lstStyle/>
            <a:p>
              <a:r>
                <a:rPr lang="en-GB" sz="1600" i="1" dirty="0"/>
                <a:t>Didactical HF example</a:t>
              </a:r>
            </a:p>
            <a:p>
              <a:endParaRPr lang="en-GB" sz="1600" i="1" dirty="0"/>
            </a:p>
          </p:txBody>
        </p:sp>
      </p:grpSp>
      <p:pic>
        <p:nvPicPr>
          <p:cNvPr id="36" name="Immagine 35">
            <a:extLst>
              <a:ext uri="{FF2B5EF4-FFF2-40B4-BE49-F238E27FC236}">
                <a16:creationId xmlns:a16="http://schemas.microsoft.com/office/drawing/2014/main" id="{C08305FB-48FE-884A-A091-858C96EB5C06}"/>
              </a:ext>
            </a:extLst>
          </p:cNvPr>
          <p:cNvPicPr>
            <a:picLocks noChangeAspect="1"/>
          </p:cNvPicPr>
          <p:nvPr/>
        </p:nvPicPr>
        <p:blipFill>
          <a:blip r:embed="rId7">
            <a:extLst>
              <a:ext uri="{28A0092B-C50C-407E-A947-70E740481C1C}">
                <a14:useLocalDpi xmlns:a14="http://schemas.microsoft.com/office/drawing/2010/main" val="0"/>
              </a:ext>
            </a:extLst>
          </a:blip>
          <a:srcRect l="4281" r="4281"/>
          <a:stretch/>
        </p:blipFill>
        <p:spPr>
          <a:xfrm>
            <a:off x="4870551" y="2446710"/>
            <a:ext cx="6812433" cy="3826074"/>
          </a:xfrm>
          <a:prstGeom prst="rect">
            <a:avLst/>
          </a:prstGeom>
        </p:spPr>
      </p:pic>
    </p:spTree>
    <p:extLst>
      <p:ext uri="{BB962C8B-B14F-4D97-AF65-F5344CB8AC3E}">
        <p14:creationId xmlns:p14="http://schemas.microsoft.com/office/powerpoint/2010/main" val="305112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circle(ou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8" presetID="6" presetClass="entr" presetSubtype="32"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circle(out)">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6" presetClass="entr" presetSubtype="32"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circle(out)">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Alignment results</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400" dirty="0"/>
              <a:t>As observed previously, the </a:t>
            </a:r>
            <a:r>
              <a:rPr lang="en-US" sz="1400" b="1" dirty="0"/>
              <a:t>best</a:t>
            </a:r>
            <a:r>
              <a:rPr lang="en-US" sz="1400" dirty="0"/>
              <a:t> </a:t>
            </a:r>
            <a:r>
              <a:rPr lang="en-US" sz="1400" b="1" dirty="0"/>
              <a:t>alignment</a:t>
            </a:r>
            <a:r>
              <a:rPr lang="en-US" sz="1400" dirty="0"/>
              <a:t> </a:t>
            </a:r>
            <a:r>
              <a:rPr lang="en-US" sz="1400" b="1" dirty="0"/>
              <a:t>strategy</a:t>
            </a:r>
            <a:r>
              <a:rPr lang="en-US" sz="1400" dirty="0"/>
              <a:t> (under strong assumptions) was:</a:t>
            </a:r>
          </a:p>
          <a:p>
            <a:r>
              <a:rPr lang="en-US" sz="1400" dirty="0"/>
              <a:t>Find </a:t>
            </a:r>
            <a:r>
              <a:rPr lang="en-US" sz="1400" b="1" dirty="0"/>
              <a:t>QRS</a:t>
            </a:r>
            <a:r>
              <a:rPr lang="en-US" sz="1400" dirty="0"/>
              <a:t> into </a:t>
            </a:r>
            <a:r>
              <a:rPr lang="en-US" sz="1400" b="1" dirty="0"/>
              <a:t>spare</a:t>
            </a:r>
            <a:r>
              <a:rPr lang="en-US" sz="1400" dirty="0"/>
              <a:t> </a:t>
            </a:r>
            <a:r>
              <a:rPr lang="en-US" sz="1400" b="1" dirty="0"/>
              <a:t>1</a:t>
            </a:r>
          </a:p>
          <a:p>
            <a:r>
              <a:rPr lang="en-US" sz="1400" b="1" dirty="0"/>
              <a:t>Define</a:t>
            </a:r>
            <a:r>
              <a:rPr lang="en-US" sz="1400" dirty="0"/>
              <a:t> the </a:t>
            </a:r>
            <a:r>
              <a:rPr lang="en-US" sz="1400" b="1" dirty="0"/>
              <a:t>neighborhood</a:t>
            </a:r>
            <a:r>
              <a:rPr lang="en-US" sz="1400" dirty="0"/>
              <a:t> into </a:t>
            </a:r>
            <a:r>
              <a:rPr lang="en-US" sz="1400" b="1" dirty="0"/>
              <a:t>Rov</a:t>
            </a:r>
            <a:r>
              <a:rPr lang="en-US" sz="1400" dirty="0"/>
              <a:t> trace around QRS point</a:t>
            </a:r>
          </a:p>
          <a:p>
            <a:r>
              <a:rPr lang="en-US" sz="1400" b="1" dirty="0"/>
              <a:t>Find</a:t>
            </a:r>
            <a:r>
              <a:rPr lang="en-US" sz="1400" dirty="0"/>
              <a:t> the </a:t>
            </a:r>
            <a:r>
              <a:rPr lang="en-US" sz="1400" b="1" dirty="0"/>
              <a:t>maximum</a:t>
            </a:r>
            <a:r>
              <a:rPr lang="en-US" sz="1400" dirty="0"/>
              <a:t> into Ref neighborhood: </a:t>
            </a:r>
            <a:r>
              <a:rPr lang="en-US" sz="1400" b="1" dirty="0"/>
              <a:t>Fiducial</a:t>
            </a:r>
            <a:r>
              <a:rPr lang="en-US" sz="1400" dirty="0"/>
              <a:t> </a:t>
            </a:r>
            <a:r>
              <a:rPr lang="en-US" sz="1400" b="1" dirty="0"/>
              <a:t>Point</a:t>
            </a:r>
            <a:r>
              <a:rPr lang="en-US" sz="1400" dirty="0"/>
              <a:t>.</a:t>
            </a:r>
          </a:p>
          <a:p>
            <a:r>
              <a:rPr lang="en-US" sz="1400" b="1" dirty="0"/>
              <a:t>Aling</a:t>
            </a:r>
            <a:r>
              <a:rPr lang="en-US" sz="1400" dirty="0"/>
              <a:t> the </a:t>
            </a:r>
            <a:r>
              <a:rPr lang="en-US" sz="1400" b="1" dirty="0"/>
              <a:t>FC</a:t>
            </a:r>
            <a:r>
              <a:rPr lang="en-US" sz="1400" dirty="0"/>
              <a:t> </a:t>
            </a:r>
            <a:r>
              <a:rPr lang="en-US" sz="1400" b="1" dirty="0"/>
              <a:t>respect</a:t>
            </a:r>
            <a:r>
              <a:rPr lang="en-US" sz="1400" dirty="0"/>
              <a:t> to the </a:t>
            </a:r>
            <a:r>
              <a:rPr lang="en-US" sz="1400" b="1" dirty="0"/>
              <a:t>QRS</a:t>
            </a:r>
            <a:r>
              <a:rPr lang="en-US" sz="1400" dirty="0"/>
              <a:t>.</a:t>
            </a:r>
          </a:p>
          <a:p>
            <a:pPr marL="0" indent="0">
              <a:buNone/>
            </a:pPr>
            <a:r>
              <a:rPr lang="en-US" sz="1400" dirty="0"/>
              <a:t>Such strategy performs well on single subjects, but what </a:t>
            </a:r>
            <a:r>
              <a:rPr lang="en-US" sz="1400" b="1" i="1" dirty="0"/>
              <a:t>if all Fiducial points found would be aligned respect to a common point</a:t>
            </a:r>
            <a:r>
              <a:rPr lang="en-US" sz="1400" dirty="0"/>
              <a:t>? (i.e., half trace, 0.5 seconds).</a:t>
            </a:r>
          </a:p>
          <a:p>
            <a:pPr marL="0" indent="0">
              <a:buNone/>
            </a:pPr>
            <a:r>
              <a:rPr lang="en-US" sz="1400" dirty="0"/>
              <a:t>The implemented strategy </a:t>
            </a:r>
            <a:r>
              <a:rPr lang="en-US" sz="1400" b="1" dirty="0"/>
              <a:t>allow</a:t>
            </a:r>
            <a:r>
              <a:rPr lang="en-US" sz="1400" dirty="0"/>
              <a:t> not only to </a:t>
            </a:r>
            <a:r>
              <a:rPr lang="en-US" sz="1400" b="1" dirty="0"/>
              <a:t>align</a:t>
            </a:r>
            <a:r>
              <a:rPr lang="en-US" sz="1400" dirty="0"/>
              <a:t> </a:t>
            </a:r>
            <a:r>
              <a:rPr lang="en-US" sz="1400" b="1" dirty="0"/>
              <a:t>traces</a:t>
            </a:r>
            <a:r>
              <a:rPr lang="en-US" sz="1400" dirty="0"/>
              <a:t>, but even </a:t>
            </a:r>
            <a:r>
              <a:rPr lang="en-US" sz="1400" b="1" dirty="0"/>
              <a:t>with</a:t>
            </a:r>
            <a:r>
              <a:rPr lang="en-US" sz="1400" dirty="0"/>
              <a:t> clear </a:t>
            </a:r>
            <a:r>
              <a:rPr lang="en-US" sz="1400" b="1" dirty="0"/>
              <a:t>interpretability</a:t>
            </a:r>
            <a:r>
              <a:rPr lang="en-US" sz="1400" dirty="0"/>
              <a:t> of traces </a:t>
            </a:r>
            <a:r>
              <a:rPr lang="en-US" sz="1400" b="1" dirty="0"/>
              <a:t>peaks</a:t>
            </a:r>
            <a:r>
              <a:rPr lang="en-US" sz="1400" dirty="0"/>
              <a:t>, leading to the </a:t>
            </a:r>
            <a:r>
              <a:rPr lang="en-US" sz="1400" b="1" dirty="0"/>
              <a:t>possibility</a:t>
            </a:r>
            <a:r>
              <a:rPr lang="en-US" sz="1400" dirty="0"/>
              <a:t> of </a:t>
            </a:r>
            <a:r>
              <a:rPr lang="en-US" sz="1400" b="1" dirty="0"/>
              <a:t>repeating</a:t>
            </a:r>
            <a:r>
              <a:rPr lang="en-US" sz="1400" dirty="0"/>
              <a:t> </a:t>
            </a:r>
            <a:r>
              <a:rPr lang="en-US" sz="1400" b="1" dirty="0"/>
              <a:t>population</a:t>
            </a:r>
            <a:r>
              <a:rPr lang="en-US" sz="1400" dirty="0"/>
              <a:t> </a:t>
            </a:r>
            <a:r>
              <a:rPr lang="en-US" sz="1400" b="1" dirty="0"/>
              <a:t>analysis</a:t>
            </a:r>
            <a:r>
              <a:rPr lang="en-US" sz="1400" dirty="0"/>
              <a:t>.</a:t>
            </a:r>
          </a:p>
          <a:p>
            <a:pPr marL="0" indent="0">
              <a:buNone/>
            </a:pPr>
            <a:endParaRPr lang="en-US" sz="1100" dirty="0"/>
          </a:p>
          <a:p>
            <a:pPr marL="0" indent="0">
              <a:buNone/>
            </a:pPr>
            <a:endParaRPr lang="en-US" sz="11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8</a:t>
            </a:fld>
            <a:endParaRPr lang="en-US" dirty="0"/>
          </a:p>
        </p:txBody>
      </p:sp>
      <p:pic>
        <p:nvPicPr>
          <p:cNvPr id="7" name="Immagine 6">
            <a:extLst>
              <a:ext uri="{FF2B5EF4-FFF2-40B4-BE49-F238E27FC236}">
                <a16:creationId xmlns:a16="http://schemas.microsoft.com/office/drawing/2014/main" id="{05A50B10-E153-8770-0F49-8963B56B2BC7}"/>
              </a:ext>
            </a:extLst>
          </p:cNvPr>
          <p:cNvPicPr>
            <a:picLocks noChangeAspect="1"/>
          </p:cNvPicPr>
          <p:nvPr/>
        </p:nvPicPr>
        <p:blipFill>
          <a:blip r:embed="rId3">
            <a:alphaModFix amt="70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084517" y="1747878"/>
            <a:ext cx="6598467" cy="3362244"/>
          </a:xfrm>
          <a:prstGeom prst="rect">
            <a:avLst/>
          </a:prstGeom>
          <a:effectLst>
            <a:softEdge rad="31750"/>
          </a:effectLst>
        </p:spPr>
      </p:pic>
      <p:pic>
        <p:nvPicPr>
          <p:cNvPr id="12" name="Immagine 11" descr="Immagine che contiene testo, diagramma, Parallelo, linea&#10;&#10;Descrizione generata automaticamente">
            <a:extLst>
              <a:ext uri="{FF2B5EF4-FFF2-40B4-BE49-F238E27FC236}">
                <a16:creationId xmlns:a16="http://schemas.microsoft.com/office/drawing/2014/main" id="{627B3F55-9918-7806-9C52-B8B86900E3BD}"/>
              </a:ext>
            </a:extLst>
          </p:cNvPr>
          <p:cNvPicPr>
            <a:picLocks noChangeAspect="1"/>
          </p:cNvPicPr>
          <p:nvPr/>
        </p:nvPicPr>
        <p:blipFill>
          <a:blip r:embed="rId5">
            <a:extLst>
              <a:ext uri="{28A0092B-C50C-407E-A947-70E740481C1C}">
                <a14:useLocalDpi xmlns:a14="http://schemas.microsoft.com/office/drawing/2010/main" val="0"/>
              </a:ext>
            </a:extLst>
          </a:blip>
          <a:srcRect l="10156" t="861" r="8594" b="7251"/>
          <a:stretch/>
        </p:blipFill>
        <p:spPr>
          <a:xfrm>
            <a:off x="4851376" y="1474327"/>
            <a:ext cx="7064748" cy="4102989"/>
          </a:xfrm>
          <a:prstGeom prst="rect">
            <a:avLst/>
          </a:prstGeom>
        </p:spPr>
      </p:pic>
    </p:spTree>
    <p:extLst>
      <p:ext uri="{BB962C8B-B14F-4D97-AF65-F5344CB8AC3E}">
        <p14:creationId xmlns:p14="http://schemas.microsoft.com/office/powerpoint/2010/main" val="222172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6" presetClass="entr" presetSubtype="32"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ou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6" presetClass="entr" presetSubtype="32"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ou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Further steps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8881872" cy="4722511"/>
          </a:xfrm>
        </p:spPr>
        <p:txBody>
          <a:bodyPr>
            <a:noAutofit/>
          </a:bodyPr>
          <a:lstStyle/>
          <a:p>
            <a:pPr marL="0" indent="0">
              <a:buNone/>
            </a:pPr>
            <a:r>
              <a:rPr lang="en-US" sz="1600" dirty="0"/>
              <a:t>Further steps from now on could be:</a:t>
            </a:r>
          </a:p>
          <a:p>
            <a:pPr marL="342900" indent="-342900">
              <a:buFont typeface="+mj-lt"/>
              <a:buAutoNum type="arabicPeriod"/>
            </a:pPr>
            <a:r>
              <a:rPr lang="en-US" sz="1600" dirty="0"/>
              <a:t>Remaking population analysis</a:t>
            </a:r>
          </a:p>
          <a:p>
            <a:pPr marL="800100" lvl="1" indent="-342900">
              <a:buFont typeface="+mj-lt"/>
              <a:buAutoNum type="arabicPeriod"/>
            </a:pPr>
            <a:r>
              <a:rPr lang="en-US" sz="1200" dirty="0"/>
              <a:t>Is it necessary to scale data?</a:t>
            </a:r>
          </a:p>
          <a:p>
            <a:pPr marL="800100" lvl="1" indent="-342900">
              <a:buFont typeface="+mj-lt"/>
              <a:buAutoNum type="arabicPeriod"/>
            </a:pPr>
            <a:r>
              <a:rPr lang="en-US" sz="1200" dirty="0"/>
              <a:t>Which are the common patterns?</a:t>
            </a:r>
          </a:p>
          <a:p>
            <a:pPr marL="800100" lvl="1" indent="-342900">
              <a:buFont typeface="+mj-lt"/>
              <a:buAutoNum type="arabicPeriod"/>
            </a:pPr>
            <a:r>
              <a:rPr lang="en-US" sz="1200" dirty="0"/>
              <a:t>Which are the differences, if observable, between maps?</a:t>
            </a:r>
          </a:p>
          <a:p>
            <a:pPr marL="342900" indent="-342900">
              <a:buFont typeface="+mj-lt"/>
              <a:buAutoNum type="arabicPeriod"/>
            </a:pPr>
            <a:r>
              <a:rPr lang="en-US" sz="1600" dirty="0"/>
              <a:t>Building a robust feature extraction pipeline </a:t>
            </a:r>
          </a:p>
          <a:p>
            <a:pPr marL="800100" lvl="1" indent="-342900">
              <a:buFont typeface="+mj-lt"/>
              <a:buAutoNum type="arabicPeriod"/>
            </a:pPr>
            <a:r>
              <a:rPr lang="en-US" sz="1200" dirty="0"/>
              <a:t>Which features are used in ECG single beat classification tasks?</a:t>
            </a:r>
          </a:p>
          <a:p>
            <a:pPr marL="800100" lvl="1" indent="-342900">
              <a:buFont typeface="+mj-lt"/>
              <a:buAutoNum type="arabicPeriod"/>
            </a:pPr>
            <a:r>
              <a:rPr lang="en-US" sz="1200" dirty="0"/>
              <a:t>Which of them could be used in our case?</a:t>
            </a:r>
          </a:p>
          <a:p>
            <a:pPr marL="342900" indent="-342900">
              <a:buFont typeface="+mj-lt"/>
              <a:buAutoNum type="arabicPeriod"/>
            </a:pPr>
            <a:r>
              <a:rPr lang="en-US" sz="1600" dirty="0"/>
              <a:t>Then proceeding with a supervised model evaluation </a:t>
            </a:r>
          </a:p>
          <a:p>
            <a:pPr marL="800100" lvl="1" indent="-342900">
              <a:buFont typeface="+mj-lt"/>
              <a:buAutoNum type="arabicPeriod"/>
            </a:pPr>
            <a:r>
              <a:rPr lang="en-US" sz="1200" dirty="0"/>
              <a:t>Which are the most common strategies used in similar tasks?</a:t>
            </a:r>
          </a:p>
          <a:p>
            <a:pPr marL="800100" lvl="1" indent="-342900">
              <a:buFont typeface="+mj-lt"/>
              <a:buAutoNum type="arabicPeriod"/>
            </a:pPr>
            <a:r>
              <a:rPr lang="en-US" sz="1200" dirty="0"/>
              <a:t>Supervised or unsupervised models? Other?</a:t>
            </a:r>
          </a:p>
          <a:p>
            <a:pPr marL="0" indent="0">
              <a:buNone/>
            </a:pPr>
            <a:endParaRPr lang="en-US" sz="11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9</a:t>
            </a:fld>
            <a:endParaRPr lang="en-US" dirty="0"/>
          </a:p>
        </p:txBody>
      </p:sp>
    </p:spTree>
    <p:extLst>
      <p:ext uri="{BB962C8B-B14F-4D97-AF65-F5344CB8AC3E}">
        <p14:creationId xmlns:p14="http://schemas.microsoft.com/office/powerpoint/2010/main" val="33057399"/>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2034</TotalTime>
  <Words>1713</Words>
  <Application>Microsoft Office PowerPoint</Application>
  <PresentationFormat>Widescreen</PresentationFormat>
  <Paragraphs>217</Paragraphs>
  <Slides>17</Slides>
  <Notes>16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Aptos</vt:lpstr>
      <vt:lpstr>Arial</vt:lpstr>
      <vt:lpstr>Calibri</vt:lpstr>
      <vt:lpstr>Cambria Math</vt:lpstr>
      <vt:lpstr>1_Tema di Office</vt:lpstr>
      <vt:lpstr>Presentazione standard di PowerPoint</vt:lpstr>
      <vt:lpstr>Outline </vt:lpstr>
      <vt:lpstr>Outline </vt:lpstr>
      <vt:lpstr>Recap  </vt:lpstr>
      <vt:lpstr>Outline </vt:lpstr>
      <vt:lpstr>Filtering performance</vt:lpstr>
      <vt:lpstr>Spectrum estimation </vt:lpstr>
      <vt:lpstr>Alignment results</vt:lpstr>
      <vt:lpstr>Further steps </vt:lpstr>
      <vt:lpstr>Outline </vt:lpstr>
      <vt:lpstr>Scalogram: theory</vt:lpstr>
      <vt:lpstr>Scalogram: theory</vt:lpstr>
      <vt:lpstr>Scalogram: theory</vt:lpstr>
      <vt:lpstr>Scalogram: application on external data</vt:lpstr>
      <vt:lpstr>Scalogram: application AVNRT data</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40</cp:revision>
  <dcterms:created xsi:type="dcterms:W3CDTF">2024-05-22T12:11:36Z</dcterms:created>
  <dcterms:modified xsi:type="dcterms:W3CDTF">2024-09-17T13:32:06Z</dcterms:modified>
</cp:coreProperties>
</file>