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573" r:id="rId2"/>
    <p:sldId id="746" r:id="rId3"/>
    <p:sldId id="745" r:id="rId4"/>
    <p:sldId id="632" r:id="rId5"/>
    <p:sldId id="726" r:id="rId6"/>
    <p:sldId id="652" r:id="rId7"/>
    <p:sldId id="727" r:id="rId8"/>
    <p:sldId id="744" r:id="rId9"/>
    <p:sldId id="718" r:id="rId10"/>
    <p:sldId id="723" r:id="rId11"/>
    <p:sldId id="743" r:id="rId12"/>
    <p:sldId id="725" r:id="rId13"/>
    <p:sldId id="742" r:id="rId14"/>
    <p:sldId id="731" r:id="rId15"/>
    <p:sldId id="728" r:id="rId16"/>
    <p:sldId id="741" r:id="rId17"/>
    <p:sldId id="677" r:id="rId18"/>
    <p:sldId id="678" r:id="rId19"/>
    <p:sldId id="740" r:id="rId20"/>
    <p:sldId id="719" r:id="rId21"/>
    <p:sldId id="720" r:id="rId22"/>
    <p:sldId id="721" r:id="rId23"/>
    <p:sldId id="734" r:id="rId24"/>
    <p:sldId id="748" r:id="rId25"/>
    <p:sldId id="733" r:id="rId26"/>
    <p:sldId id="729" r:id="rId27"/>
    <p:sldId id="724" r:id="rId28"/>
    <p:sldId id="730" r:id="rId29"/>
    <p:sldId id="747" r:id="rId30"/>
    <p:sldId id="638"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11/12/2024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34A10-940F-0753-A472-32A6A06BA9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A10A7F-BA2A-4FEC-20CE-8AE059CDCD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358831F-4A26-2C9C-EE2B-7DCE84482ED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76EE208-54AE-B066-C391-01379F700DDE}"/>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314675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4CA09-76F0-5712-E22C-250DF0E913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930BCA-A641-AD4A-F1AE-66FE08DF730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D544CF4-3AF7-01EC-094C-D38E0E39CA8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FD23A7C-7CC1-187D-086B-2676E63AEF90}"/>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48285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65DD6-694F-F2C8-088B-698AC65CCB9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D56DF42-B8AE-6FAA-BA2B-942164FCB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9EE1707-9E2D-4561-B92A-6DE72C1C538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617A47-D228-5BB7-8AF6-8860DB4CA2AD}"/>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3680779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B24C2-1750-97F9-50A8-D4E8DDDBD8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3D9827-AF85-B0B0-E92B-581B0F87B93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B29B89-0E4C-F3E9-7A9A-FB4AC74BD6A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28F9695-DD46-4628-785F-943355E32714}"/>
              </a:ext>
            </a:extLst>
          </p:cNvPr>
          <p:cNvSpPr>
            <a:spLocks noGrp="1"/>
          </p:cNvSpPr>
          <p:nvPr>
            <p:ph type="sldNum" sz="quarter" idx="5"/>
          </p:nvPr>
        </p:nvSpPr>
        <p:spPr/>
        <p:txBody>
          <a:bodyPr/>
          <a:lstStyle/>
          <a:p>
            <a:fld id="{802E5CB9-2BE2-4860-85EE-BBFABBF2603A}" type="slidenum">
              <a:rPr lang="en-US" smtClean="0"/>
              <a:t>14</a:t>
            </a:fld>
            <a:endParaRPr lang="en-US"/>
          </a:p>
        </p:txBody>
      </p:sp>
    </p:spTree>
    <p:extLst>
      <p:ext uri="{BB962C8B-B14F-4D97-AF65-F5344CB8AC3E}">
        <p14:creationId xmlns:p14="http://schemas.microsoft.com/office/powerpoint/2010/main" val="3733462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8DB84-5F9B-B4D4-A577-0F9864915E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9E01F5-82A5-0505-0BD7-3A6FADF9FB5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AE673F-F57B-1C26-EF1C-6F2D5B471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9514DC0-F700-9D08-780B-6689ECD48A7A}"/>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98675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F2C34-BA9E-EFB6-648A-4D5D6C7D248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1379A5-F65F-29BD-D3EF-B40D3FF39E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89D1377-507F-B934-A663-99FB2EB979B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4BE41FA-F317-04CB-CD15-C6090DA468F2}"/>
              </a:ext>
            </a:extLst>
          </p:cNvPr>
          <p:cNvSpPr>
            <a:spLocks noGrp="1"/>
          </p:cNvSpPr>
          <p:nvPr>
            <p:ph type="sldNum" sz="quarter" idx="5"/>
          </p:nvPr>
        </p:nvSpPr>
        <p:spPr/>
        <p:txBody>
          <a:bodyPr/>
          <a:lstStyle/>
          <a:p>
            <a:fld id="{802E5CB9-2BE2-4860-85EE-BBFABBF2603A}" type="slidenum">
              <a:rPr lang="en-US" smtClean="0"/>
              <a:t>19</a:t>
            </a:fld>
            <a:endParaRPr lang="en-US" dirty="0"/>
          </a:p>
        </p:txBody>
      </p:sp>
    </p:spTree>
    <p:extLst>
      <p:ext uri="{BB962C8B-B14F-4D97-AF65-F5344CB8AC3E}">
        <p14:creationId xmlns:p14="http://schemas.microsoft.com/office/powerpoint/2010/main" val="3268636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3CE5-0907-0B64-40F2-A152788957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AA3D5F-9B19-6FB9-1892-C29BDB80EC2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3DA1B63-F978-E705-50A8-8E14BA34003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8A072BB-9AFE-7304-A480-2C0295C31DEB}"/>
              </a:ext>
            </a:extLst>
          </p:cNvPr>
          <p:cNvSpPr>
            <a:spLocks noGrp="1"/>
          </p:cNvSpPr>
          <p:nvPr>
            <p:ph type="sldNum" sz="quarter" idx="5"/>
          </p:nvPr>
        </p:nvSpPr>
        <p:spPr/>
        <p:txBody>
          <a:bodyPr/>
          <a:lstStyle/>
          <a:p>
            <a:fld id="{802E5CB9-2BE2-4860-85EE-BBFABBF2603A}" type="slidenum">
              <a:rPr lang="en-US" smtClean="0"/>
              <a:t>20</a:t>
            </a:fld>
            <a:endParaRPr lang="en-US"/>
          </a:p>
        </p:txBody>
      </p:sp>
    </p:spTree>
    <p:extLst>
      <p:ext uri="{BB962C8B-B14F-4D97-AF65-F5344CB8AC3E}">
        <p14:creationId xmlns:p14="http://schemas.microsoft.com/office/powerpoint/2010/main" val="1662212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5A3C8-055A-CF67-6379-8E13287443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F77B21B-7C57-9D2C-E2E7-7D448CE5B5C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55D606-CE2A-677C-60EA-02E21B13BA3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B81F91-02AC-AD87-1726-2B5F5C58E461}"/>
              </a:ext>
            </a:extLst>
          </p:cNvPr>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282602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2962-590A-33B7-0DAF-391BAD6CDB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BDD1B7-31B0-6EF1-F88A-FB62F703CF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C48E4D-9E6C-32AB-02FB-8A81936C970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D0660CF-7CA9-3743-E7C7-088CDD8B59CC}"/>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767592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17DE-B19B-5228-367D-78CDED8E8E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EB5685-9CBD-EB21-92CF-83F9271777B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8EE34E-E501-A074-09D7-ED608FE59E8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A275CC6-1888-D90D-8928-45982AF32B28}"/>
              </a:ext>
            </a:extLst>
          </p:cNvPr>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418948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7F9D-A21E-E3EC-3B24-4F7219AFB6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4A7C6CB-8048-F592-1F97-95280361AB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2A22ED-4B48-055A-1163-5297D0C5BC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06F830F-EE8D-5C90-0364-873B49F0DB61}"/>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157377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BFF2B-03E0-1C33-C8E1-7743C90D1A6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ACB5754-D717-EF7F-0BA9-6347769BDC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1AC78A7-7B3C-4B97-5E30-4089D463334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704E56C-3C07-183C-E5CC-5607463C6134}"/>
              </a:ext>
            </a:extLst>
          </p:cNvPr>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1517417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45CD5-519A-F81D-AE4A-7A30BD1576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2FF3D5-FDC9-9B86-F63F-A62918B70FD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B21563-8F41-EA90-5FA1-3C356C19907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9683E7A-1172-8278-6EA3-B25336129388}"/>
              </a:ext>
            </a:extLst>
          </p:cNvPr>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778277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4824-9CA3-3982-05CD-C192BDE9B5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5667ED-D1BC-9116-BBF3-180C61B7FDF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11D0D2-1BC7-7417-9F90-05B0543EADF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0DE9B1A-FE82-5728-7805-D5C05A2D4791}"/>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1724725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7730-FF39-10DD-F836-9760E077F7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471F7E4-A567-5182-5EF3-4D8586F6D0A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2DD67D-C1EA-12CB-0E2B-EBCB4F02B3F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46AC038-FA9A-658D-7364-2784FC37784F}"/>
              </a:ext>
            </a:extLst>
          </p:cNvPr>
          <p:cNvSpPr>
            <a:spLocks noGrp="1"/>
          </p:cNvSpPr>
          <p:nvPr>
            <p:ph type="sldNum" sz="quarter" idx="5"/>
          </p:nvPr>
        </p:nvSpPr>
        <p:spPr/>
        <p:txBody>
          <a:bodyPr/>
          <a:lstStyle/>
          <a:p>
            <a:fld id="{802E5CB9-2BE2-4860-85EE-BBFABBF2603A}" type="slidenum">
              <a:rPr lang="en-US" smtClean="0"/>
              <a:t>27</a:t>
            </a:fld>
            <a:endParaRPr lang="en-US"/>
          </a:p>
        </p:txBody>
      </p:sp>
    </p:spTree>
    <p:extLst>
      <p:ext uri="{BB962C8B-B14F-4D97-AF65-F5344CB8AC3E}">
        <p14:creationId xmlns:p14="http://schemas.microsoft.com/office/powerpoint/2010/main" val="969914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30FF5-525E-61CA-80B2-ACEC20AE662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D8128D-267A-0107-C3D3-DB3E8D9F7B5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B13887-F2A5-671E-1EBA-2DD72D4DDCE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B9F99DB-A427-F202-1D1B-94E241B840A5}"/>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3286950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6B1E7-C9BE-8B7B-47B7-A0A446DCB4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BEC1341-A59E-D095-BF5B-5BF75635835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9337FD-A0FD-D82E-8CF5-47018EAC95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DA45637-3F94-0DC9-EAFA-3E598A60161E}"/>
              </a:ext>
            </a:extLst>
          </p:cNvPr>
          <p:cNvSpPr>
            <a:spLocks noGrp="1"/>
          </p:cNvSpPr>
          <p:nvPr>
            <p:ph type="sldNum" sz="quarter" idx="5"/>
          </p:nvPr>
        </p:nvSpPr>
        <p:spPr/>
        <p:txBody>
          <a:bodyPr/>
          <a:lstStyle/>
          <a:p>
            <a:fld id="{802E5CB9-2BE2-4860-85EE-BBFABBF2603A}" type="slidenum">
              <a:rPr lang="en-US" smtClean="0"/>
              <a:t>29</a:t>
            </a:fld>
            <a:endParaRPr lang="en-US" dirty="0"/>
          </a:p>
        </p:txBody>
      </p:sp>
    </p:spTree>
    <p:extLst>
      <p:ext uri="{BB962C8B-B14F-4D97-AF65-F5344CB8AC3E}">
        <p14:creationId xmlns:p14="http://schemas.microsoft.com/office/powerpoint/2010/main" val="3658992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51FFD-4006-EEC8-B5D4-D1EF13677E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D03AE2-A1D2-762F-C9ED-D8CAB237E16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444F83-3A1A-B15E-B114-1B2595918B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CFE2181-23B7-B367-8B3F-C65428FC8C46}"/>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67701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225038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606BE-7588-A359-7625-6E847542F1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47851B9-7E73-4BAF-8E26-FD3DB69C63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FCAAC5E-BC44-79A6-77D0-F07B35FDA9A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663A98E-28FF-C160-E16A-A9F71E5CAD6B}"/>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16464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9361-73A2-6B8E-9901-D667C8172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00B919-1E6B-B654-22FE-39BD0534B6B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B46E3B-56AE-E2F5-A52E-D02B9C368131}"/>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B04E423-B82F-12C6-ACC6-DCEA1BCD7A70}"/>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8939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259682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12/11/2024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12/11/2024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12/11/2024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12/11/2024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12/11/2024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12/11/2024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12/11/2024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12/11/2024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12/11/2024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12/11/2024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12/11/2024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Features extraction and classification</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 y="1528637"/>
            <a:ext cx="4241290"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5"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9" y="1528637"/>
            <a:ext cx="4241290" cy="3179755"/>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8BCD3-3D45-3932-10A0-8F8023E123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472ACF-A6A6-26C2-7BCA-0849ECCE534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F40CFC64-C334-37C2-ECE9-547A09ABDCB3}"/>
              </a:ext>
            </a:extLst>
          </p:cNvPr>
          <p:cNvSpPr>
            <a:spLocks noGrp="1"/>
          </p:cNvSpPr>
          <p:nvPr>
            <p:ph idx="1"/>
          </p:nvPr>
        </p:nvSpPr>
        <p:spPr>
          <a:xfrm>
            <a:off x="664464" y="2041496"/>
            <a:ext cx="10098024" cy="3851303"/>
          </a:xfrm>
        </p:spPr>
        <p:txBody>
          <a:bodyPr>
            <a:noAutofit/>
          </a:bodyPr>
          <a:lstStyle/>
          <a:p>
            <a:r>
              <a:rPr lang="en-US" sz="2000" dirty="0"/>
              <a:t>Feature extraction</a:t>
            </a:r>
            <a:r>
              <a:rPr lang="en-US" sz="2000" dirty="0">
                <a:solidFill>
                  <a:schemeClr val="bg2">
                    <a:lumMod val="75000"/>
                  </a:schemeClr>
                </a:solidFill>
              </a:rPr>
              <a:t>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68857090-2201-2914-731B-A55F6DF02D9C}"/>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184524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err="1">
                    <a:solidFill>
                      <a:schemeClr val="tx1"/>
                    </a:solidFill>
                  </a:rPr>
                  <a:t>c</a:t>
                </a:r>
                <a:r>
                  <a:rPr lang="en-GB" sz="1100" dirty="0" err="1"/>
                  <a:t>e</a:t>
                </a:r>
                <a:r>
                  <a:rPr lang="en-GB" sz="1100" dirty="0" err="1">
                    <a:solidFill>
                      <a:schemeClr val="tx1"/>
                    </a:solidFill>
                  </a:rPr>
                  <a:t>ntered</a:t>
                </a:r>
                <a:r>
                  <a:rPr lang="en-GB" sz="1100" dirty="0">
                    <a:solidFill>
                      <a:schemeClr val="tx1"/>
                    </a:solidFill>
                  </a:rPr>
                  <a:t>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08D1-B1C9-FF26-4586-54135563023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14D696B-BCD5-09A2-FD17-ECBFBC77189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96621C4-5B99-848B-F868-B42D5AAB455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CC916D89-B674-6357-87C6-8A0270A2BEB9}"/>
              </a:ext>
            </a:extLst>
          </p:cNvPr>
          <p:cNvSpPr>
            <a:spLocks noGrp="1"/>
          </p:cNvSpPr>
          <p:nvPr>
            <p:ph type="sldNum" sz="quarter" idx="12"/>
          </p:nvPr>
        </p:nvSpPr>
        <p:spPr/>
        <p:txBody>
          <a:bodyPr/>
          <a:lstStyle/>
          <a:p>
            <a:fld id="{2FA0223F-D95A-431D-9A71-EDA7FA0C2F5B}" type="slidenum">
              <a:rPr lang="en-US" smtClean="0"/>
              <a:t>13</a:t>
            </a:fld>
            <a:endParaRPr lang="en-US" dirty="0"/>
          </a:p>
        </p:txBody>
      </p:sp>
    </p:spTree>
    <p:extLst>
      <p:ext uri="{BB962C8B-B14F-4D97-AF65-F5344CB8AC3E}">
        <p14:creationId xmlns:p14="http://schemas.microsoft.com/office/powerpoint/2010/main" val="88555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C4D4A-9FCC-81BB-F334-292BA7FD6B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865016-788A-8057-8C81-5D36E941D9B2}"/>
              </a:ext>
            </a:extLst>
          </p:cNvPr>
          <p:cNvSpPr>
            <a:spLocks noGrp="1"/>
          </p:cNvSpPr>
          <p:nvPr>
            <p:ph type="title"/>
          </p:nvPr>
        </p:nvSpPr>
        <p:spPr>
          <a:xfrm>
            <a:off x="838200" y="209292"/>
            <a:ext cx="9905460" cy="971551"/>
          </a:xfrm>
        </p:spPr>
        <p:txBody>
          <a:bodyPr>
            <a:normAutofit/>
          </a:bodyPr>
          <a:lstStyle/>
          <a:p>
            <a:r>
              <a:rPr lang="en-US" sz="3600" dirty="0"/>
              <a:t>Knowledge based classifier: recap</a:t>
            </a:r>
          </a:p>
        </p:txBody>
      </p:sp>
      <p:sp>
        <p:nvSpPr>
          <p:cNvPr id="4" name="Segnaposto numero diapositiva 3">
            <a:extLst>
              <a:ext uri="{FF2B5EF4-FFF2-40B4-BE49-F238E27FC236}">
                <a16:creationId xmlns:a16="http://schemas.microsoft.com/office/drawing/2014/main" id="{1AE6C169-781B-5585-89A1-9CC8FBC9D170}"/>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ADA26767-B0BB-2D12-3EC8-0B3D642245B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Segnaposto contenuto 5">
            <a:extLst>
              <a:ext uri="{FF2B5EF4-FFF2-40B4-BE49-F238E27FC236}">
                <a16:creationId xmlns:a16="http://schemas.microsoft.com/office/drawing/2014/main" id="{3A1C1A6B-5BD5-4AA4-C3DA-B36FEBA4AAB4}"/>
              </a:ext>
            </a:extLst>
          </p:cNvPr>
          <p:cNvSpPr>
            <a:spLocks noGrp="1"/>
          </p:cNvSpPr>
          <p:nvPr>
            <p:ph idx="1"/>
          </p:nvPr>
        </p:nvSpPr>
        <p:spPr>
          <a:xfrm>
            <a:off x="533130" y="1402194"/>
            <a:ext cx="10515600" cy="380517"/>
          </a:xfrm>
        </p:spPr>
        <p:txBody>
          <a:bodyPr>
            <a:noAutofit/>
          </a:bodyPr>
          <a:lstStyle/>
          <a:p>
            <a:pPr marL="0" indent="0">
              <a:buNone/>
            </a:pPr>
            <a:r>
              <a:rPr lang="en-US" sz="1800" dirty="0"/>
              <a:t>For each roving trace:</a:t>
            </a:r>
          </a:p>
          <a:p>
            <a:pPr marL="514350" indent="-514350">
              <a:buFont typeface="+mj-lt"/>
              <a:buAutoNum type="arabicPeriod"/>
            </a:pPr>
            <a:r>
              <a:rPr lang="en-US" sz="1800" dirty="0"/>
              <a:t>Divide the trace in three regions (Atrial: t&lt;0.38s, His: 0.38&lt;t&lt;0.42 and Ventricular: 0.42&lt;t&lt;0.6);</a:t>
            </a:r>
          </a:p>
          <a:p>
            <a:pPr marL="514350" indent="-514350">
              <a:buFont typeface="+mj-lt"/>
              <a:buAutoNum type="arabicPeriod"/>
            </a:pPr>
            <a:r>
              <a:rPr lang="en-US" sz="1800" dirty="0"/>
              <a:t>Compute the absolute value of each region and find the maximum;</a:t>
            </a:r>
          </a:p>
          <a:p>
            <a:pPr marL="514350" indent="-514350">
              <a:buFont typeface="+mj-lt"/>
              <a:buAutoNum type="arabicPeriod"/>
            </a:pPr>
            <a:r>
              <a:rPr lang="en-US" sz="1800" dirty="0"/>
              <a:t>Then, apply the following rules:</a:t>
            </a:r>
          </a:p>
          <a:p>
            <a:pPr marL="0" indent="0">
              <a:buNone/>
            </a:pPr>
            <a:endParaRPr lang="en-US" sz="900" dirty="0"/>
          </a:p>
        </p:txBody>
      </p:sp>
      <p:cxnSp>
        <p:nvCxnSpPr>
          <p:cNvPr id="58" name="Connettore diritto 57">
            <a:extLst>
              <a:ext uri="{FF2B5EF4-FFF2-40B4-BE49-F238E27FC236}">
                <a16:creationId xmlns:a16="http://schemas.microsoft.com/office/drawing/2014/main" id="{D9FE49B5-66AB-7B8C-2754-F1CE77EA7BDD}"/>
              </a:ext>
            </a:extLst>
          </p:cNvPr>
          <p:cNvCxnSpPr>
            <a:cxnSpLocks/>
          </p:cNvCxnSpPr>
          <p:nvPr/>
        </p:nvCxnSpPr>
        <p:spPr>
          <a:xfrm>
            <a:off x="6096000" y="3429000"/>
            <a:ext cx="0" cy="265049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D8B86AF0-059D-3B07-C684-76BF0C0B2741}"/>
              </a:ext>
            </a:extLst>
          </p:cNvPr>
          <p:cNvSpPr/>
          <p:nvPr/>
        </p:nvSpPr>
        <p:spPr>
          <a:xfrm>
            <a:off x="602600"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thresholding</a:t>
            </a:r>
          </a:p>
        </p:txBody>
      </p:sp>
      <p:sp>
        <p:nvSpPr>
          <p:cNvPr id="60" name="Rettangolo con angoli arrotondati 59">
            <a:extLst>
              <a:ext uri="{FF2B5EF4-FFF2-40B4-BE49-F238E27FC236}">
                <a16:creationId xmlns:a16="http://schemas.microsoft.com/office/drawing/2014/main" id="{0BB9B898-C21C-00A0-9213-0C518A3D9D1D}"/>
              </a:ext>
            </a:extLst>
          </p:cNvPr>
          <p:cNvSpPr/>
          <p:nvPr/>
        </p:nvSpPr>
        <p:spPr>
          <a:xfrm>
            <a:off x="6621164"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(Th: 05)</a:t>
            </a:r>
          </a:p>
        </p:txBody>
      </p:sp>
      <p:grpSp>
        <p:nvGrpSpPr>
          <p:cNvPr id="47" name="Gruppo 46">
            <a:extLst>
              <a:ext uri="{FF2B5EF4-FFF2-40B4-BE49-F238E27FC236}">
                <a16:creationId xmlns:a16="http://schemas.microsoft.com/office/drawing/2014/main" id="{26F7CE8B-525F-C88D-7183-139FA154DF1F}"/>
              </a:ext>
            </a:extLst>
          </p:cNvPr>
          <p:cNvGrpSpPr/>
          <p:nvPr/>
        </p:nvGrpSpPr>
        <p:grpSpPr>
          <a:xfrm>
            <a:off x="626567" y="4268126"/>
            <a:ext cx="4920301" cy="1946074"/>
            <a:chOff x="797290" y="4256926"/>
            <a:chExt cx="4920301" cy="1946074"/>
          </a:xfrm>
        </p:grpSpPr>
        <p:sp>
          <p:nvSpPr>
            <p:cNvPr id="7" name="Rettangolo con angoli arrotondati 6">
              <a:extLst>
                <a:ext uri="{FF2B5EF4-FFF2-40B4-BE49-F238E27FC236}">
                  <a16:creationId xmlns:a16="http://schemas.microsoft.com/office/drawing/2014/main" id="{255A8C39-05E6-4F72-A0B8-AB2E7D4CD094}"/>
                </a:ext>
              </a:extLst>
            </p:cNvPr>
            <p:cNvSpPr/>
            <p:nvPr/>
          </p:nvSpPr>
          <p:spPr>
            <a:xfrm>
              <a:off x="797290" y="428239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10" name="Rettangolo 9">
              <a:extLst>
                <a:ext uri="{FF2B5EF4-FFF2-40B4-BE49-F238E27FC236}">
                  <a16:creationId xmlns:a16="http://schemas.microsoft.com/office/drawing/2014/main" id="{5982345C-1C54-40C2-9709-0982634E8A75}"/>
                </a:ext>
              </a:extLst>
            </p:cNvPr>
            <p:cNvSpPr/>
            <p:nvPr/>
          </p:nvSpPr>
          <p:spPr>
            <a:xfrm>
              <a:off x="1227058" y="5955062"/>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22" name="Rettangolo 21">
              <a:extLst>
                <a:ext uri="{FF2B5EF4-FFF2-40B4-BE49-F238E27FC236}">
                  <a16:creationId xmlns:a16="http://schemas.microsoft.com/office/drawing/2014/main" id="{36843872-790C-4944-A124-BB50C3D2ED41}"/>
                </a:ext>
              </a:extLst>
            </p:cNvPr>
            <p:cNvSpPr/>
            <p:nvPr/>
          </p:nvSpPr>
          <p:spPr>
            <a:xfrm>
              <a:off x="3268477" y="5955982"/>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23" name="Connettore 2 22">
              <a:extLst>
                <a:ext uri="{FF2B5EF4-FFF2-40B4-BE49-F238E27FC236}">
                  <a16:creationId xmlns:a16="http://schemas.microsoft.com/office/drawing/2014/main" id="{8B6CF39A-4CBD-4BAF-8BBE-5E6735C14A94}"/>
                </a:ext>
              </a:extLst>
            </p:cNvPr>
            <p:cNvCxnSpPr>
              <a:cxnSpLocks/>
              <a:stCxn id="7" idx="2"/>
              <a:endCxn id="10" idx="0"/>
            </p:cNvCxnSpPr>
            <p:nvPr/>
          </p:nvCxnSpPr>
          <p:spPr>
            <a:xfrm>
              <a:off x="1592818" y="4867611"/>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EEB25A14-5D0B-4B7D-96B6-290CB51D7FA7}"/>
                </a:ext>
              </a:extLst>
            </p:cNvPr>
            <p:cNvCxnSpPr>
              <a:cxnSpLocks/>
              <a:stCxn id="7" idx="3"/>
              <a:endCxn id="44" idx="1"/>
            </p:cNvCxnSpPr>
            <p:nvPr/>
          </p:nvCxnSpPr>
          <p:spPr>
            <a:xfrm>
              <a:off x="2388346" y="4575003"/>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9BDFCC9-AB57-44B6-8405-455640E4E8F0}"/>
                </a:ext>
              </a:extLst>
            </p:cNvPr>
            <p:cNvCxnSpPr>
              <a:cxnSpLocks/>
              <a:stCxn id="44" idx="2"/>
              <a:endCxn id="22" idx="0"/>
            </p:cNvCxnSpPr>
            <p:nvPr/>
          </p:nvCxnSpPr>
          <p:spPr>
            <a:xfrm flipH="1">
              <a:off x="3634237" y="4880075"/>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sellaDiTesto 25">
              <a:extLst>
                <a:ext uri="{FF2B5EF4-FFF2-40B4-BE49-F238E27FC236}">
                  <a16:creationId xmlns:a16="http://schemas.microsoft.com/office/drawing/2014/main" id="{65321ED9-BFFB-43D3-8E92-080E4A9586A8}"/>
                </a:ext>
              </a:extLst>
            </p:cNvPr>
            <p:cNvSpPr txBox="1"/>
            <p:nvPr/>
          </p:nvSpPr>
          <p:spPr>
            <a:xfrm>
              <a:off x="2410366" y="4256926"/>
              <a:ext cx="505968" cy="307777"/>
            </a:xfrm>
            <a:prstGeom prst="rect">
              <a:avLst/>
            </a:prstGeom>
            <a:noFill/>
          </p:spPr>
          <p:txBody>
            <a:bodyPr wrap="square" rtlCol="0">
              <a:spAutoFit/>
            </a:bodyPr>
            <a:lstStyle/>
            <a:p>
              <a:r>
                <a:rPr lang="it-IT" sz="1400" dirty="0"/>
                <a:t>No</a:t>
              </a:r>
            </a:p>
          </p:txBody>
        </p:sp>
        <p:sp>
          <p:nvSpPr>
            <p:cNvPr id="27" name="CasellaDiTesto 26">
              <a:extLst>
                <a:ext uri="{FF2B5EF4-FFF2-40B4-BE49-F238E27FC236}">
                  <a16:creationId xmlns:a16="http://schemas.microsoft.com/office/drawing/2014/main" id="{DF3FD0C7-E17C-4CA9-8DA4-410E7BBF3F37}"/>
                </a:ext>
              </a:extLst>
            </p:cNvPr>
            <p:cNvSpPr txBox="1"/>
            <p:nvPr/>
          </p:nvSpPr>
          <p:spPr>
            <a:xfrm>
              <a:off x="4429765" y="4282395"/>
              <a:ext cx="505968" cy="307777"/>
            </a:xfrm>
            <a:prstGeom prst="rect">
              <a:avLst/>
            </a:prstGeom>
            <a:noFill/>
          </p:spPr>
          <p:txBody>
            <a:bodyPr wrap="square" rtlCol="0">
              <a:spAutoFit/>
            </a:bodyPr>
            <a:lstStyle/>
            <a:p>
              <a:r>
                <a:rPr lang="it-IT" sz="1400" dirty="0"/>
                <a:t>No</a:t>
              </a:r>
            </a:p>
          </p:txBody>
        </p:sp>
        <p:sp>
          <p:nvSpPr>
            <p:cNvPr id="28" name="CasellaDiTesto 27">
              <a:extLst>
                <a:ext uri="{FF2B5EF4-FFF2-40B4-BE49-F238E27FC236}">
                  <a16:creationId xmlns:a16="http://schemas.microsoft.com/office/drawing/2014/main" id="{07BE7AC3-7EF0-450D-9DDF-9004DDFEE2BA}"/>
                </a:ext>
              </a:extLst>
            </p:cNvPr>
            <p:cNvSpPr txBox="1"/>
            <p:nvPr/>
          </p:nvSpPr>
          <p:spPr>
            <a:xfrm>
              <a:off x="3653434" y="5401187"/>
              <a:ext cx="505968" cy="307777"/>
            </a:xfrm>
            <a:prstGeom prst="rect">
              <a:avLst/>
            </a:prstGeom>
            <a:noFill/>
          </p:spPr>
          <p:txBody>
            <a:bodyPr wrap="square" rtlCol="0">
              <a:spAutoFit/>
            </a:bodyPr>
            <a:lstStyle/>
            <a:p>
              <a:r>
                <a:rPr lang="en-GB" sz="1400" dirty="0"/>
                <a:t>Yes</a:t>
              </a:r>
            </a:p>
          </p:txBody>
        </p:sp>
        <p:sp>
          <p:nvSpPr>
            <p:cNvPr id="43" name="CasellaDiTesto 42">
              <a:extLst>
                <a:ext uri="{FF2B5EF4-FFF2-40B4-BE49-F238E27FC236}">
                  <a16:creationId xmlns:a16="http://schemas.microsoft.com/office/drawing/2014/main" id="{7D0FFD26-E01B-4DDE-AD0B-C371931DB6B7}"/>
                </a:ext>
              </a:extLst>
            </p:cNvPr>
            <p:cNvSpPr txBox="1"/>
            <p:nvPr/>
          </p:nvSpPr>
          <p:spPr>
            <a:xfrm>
              <a:off x="1612016" y="5350431"/>
              <a:ext cx="505968" cy="307777"/>
            </a:xfrm>
            <a:prstGeom prst="rect">
              <a:avLst/>
            </a:prstGeom>
            <a:noFill/>
          </p:spPr>
          <p:txBody>
            <a:bodyPr wrap="square" rtlCol="0">
              <a:spAutoFit/>
            </a:bodyPr>
            <a:lstStyle/>
            <a:p>
              <a:r>
                <a:rPr lang="en-GB" sz="1400" dirty="0"/>
                <a:t>Yes</a:t>
              </a:r>
            </a:p>
          </p:txBody>
        </p:sp>
        <p:sp>
          <p:nvSpPr>
            <p:cNvPr id="44" name="Rettangolo con angoli arrotondati 43">
              <a:extLst>
                <a:ext uri="{FF2B5EF4-FFF2-40B4-BE49-F238E27FC236}">
                  <a16:creationId xmlns:a16="http://schemas.microsoft.com/office/drawing/2014/main" id="{AC4DC3E6-6830-43FB-816F-FE12ADCE38BD}"/>
                </a:ext>
              </a:extLst>
            </p:cNvPr>
            <p:cNvSpPr/>
            <p:nvPr/>
          </p:nvSpPr>
          <p:spPr>
            <a:xfrm>
              <a:off x="2867157" y="4282395"/>
              <a:ext cx="1534161"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 peak &gt; 0.5 mV?</a:t>
              </a:r>
            </a:p>
          </p:txBody>
        </p:sp>
        <p:cxnSp>
          <p:nvCxnSpPr>
            <p:cNvPr id="45" name="Connettore 2 44">
              <a:extLst>
                <a:ext uri="{FF2B5EF4-FFF2-40B4-BE49-F238E27FC236}">
                  <a16:creationId xmlns:a16="http://schemas.microsoft.com/office/drawing/2014/main" id="{F9539439-77AE-4BDC-AA15-F75BDCBE4043}"/>
                </a:ext>
              </a:extLst>
            </p:cNvPr>
            <p:cNvCxnSpPr>
              <a:cxnSpLocks/>
              <a:stCxn id="44" idx="3"/>
              <a:endCxn id="46" idx="1"/>
            </p:cNvCxnSpPr>
            <p:nvPr/>
          </p:nvCxnSpPr>
          <p:spPr>
            <a:xfrm>
              <a:off x="4401318" y="4581235"/>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ttangolo 45">
              <a:extLst>
                <a:ext uri="{FF2B5EF4-FFF2-40B4-BE49-F238E27FC236}">
                  <a16:creationId xmlns:a16="http://schemas.microsoft.com/office/drawing/2014/main" id="{708A123C-A442-44F1-A55C-4B3698528331}"/>
                </a:ext>
              </a:extLst>
            </p:cNvPr>
            <p:cNvSpPr/>
            <p:nvPr/>
          </p:nvSpPr>
          <p:spPr>
            <a:xfrm>
              <a:off x="4986071" y="4466663"/>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65" name="Gruppo 64">
            <a:extLst>
              <a:ext uri="{FF2B5EF4-FFF2-40B4-BE49-F238E27FC236}">
                <a16:creationId xmlns:a16="http://schemas.microsoft.com/office/drawing/2014/main" id="{CD83AF3B-B993-924F-9B58-0E7A9852C991}"/>
              </a:ext>
            </a:extLst>
          </p:cNvPr>
          <p:cNvGrpSpPr/>
          <p:nvPr/>
        </p:nvGrpSpPr>
        <p:grpSpPr>
          <a:xfrm>
            <a:off x="6526399" y="4268126"/>
            <a:ext cx="5335937" cy="1946074"/>
            <a:chOff x="3690299" y="4230889"/>
            <a:chExt cx="5335937" cy="1946074"/>
          </a:xfrm>
        </p:grpSpPr>
        <p:sp>
          <p:nvSpPr>
            <p:cNvPr id="48" name="Rettangolo con angoli arrotondati 47">
              <a:extLst>
                <a:ext uri="{FF2B5EF4-FFF2-40B4-BE49-F238E27FC236}">
                  <a16:creationId xmlns:a16="http://schemas.microsoft.com/office/drawing/2014/main" id="{255A8C39-05E6-4F72-A0B8-AB2E7D4CD094}"/>
                </a:ext>
              </a:extLst>
            </p:cNvPr>
            <p:cNvSpPr/>
            <p:nvPr/>
          </p:nvSpPr>
          <p:spPr>
            <a:xfrm>
              <a:off x="3690299" y="4256358"/>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49" name="Rettangolo 48">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50" name="Rettangolo 49">
              <a:extLst>
                <a:ext uri="{FF2B5EF4-FFF2-40B4-BE49-F238E27FC236}">
                  <a16:creationId xmlns:a16="http://schemas.microsoft.com/office/drawing/2014/main" id="{36843872-790C-4944-A124-BB50C3D2ED41}"/>
                </a:ext>
              </a:extLst>
            </p:cNvPr>
            <p:cNvSpPr/>
            <p:nvPr/>
          </p:nvSpPr>
          <p:spPr>
            <a:xfrm>
              <a:off x="6161486"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51" name="Connettore 2 50">
              <a:extLst>
                <a:ext uri="{FF2B5EF4-FFF2-40B4-BE49-F238E27FC236}">
                  <a16:creationId xmlns:a16="http://schemas.microsoft.com/office/drawing/2014/main" id="{8B6CF39A-4CBD-4BAF-8BBE-5E6735C14A94}"/>
                </a:ext>
              </a:extLst>
            </p:cNvPr>
            <p:cNvCxnSpPr>
              <a:cxnSpLocks/>
              <a:stCxn id="48" idx="2"/>
              <a:endCxn id="49"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EEB25A14-5D0B-4B7D-96B6-290CB51D7FA7}"/>
                </a:ext>
              </a:extLst>
            </p:cNvPr>
            <p:cNvCxnSpPr>
              <a:cxnSpLocks/>
              <a:stCxn id="48" idx="3"/>
            </p:cNvCxnSpPr>
            <p:nvPr/>
          </p:nvCxnSpPr>
          <p:spPr>
            <a:xfrm>
              <a:off x="5281355" y="4548966"/>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a:extLst>
                <a:ext uri="{FF2B5EF4-FFF2-40B4-BE49-F238E27FC236}">
                  <a16:creationId xmlns:a16="http://schemas.microsoft.com/office/drawing/2014/main" id="{89BDFCC9-AB57-44B6-8405-455640E4E8F0}"/>
                </a:ext>
              </a:extLst>
            </p:cNvPr>
            <p:cNvCxnSpPr>
              <a:cxnSpLocks/>
              <a:endCxn id="50" idx="0"/>
            </p:cNvCxnSpPr>
            <p:nvPr/>
          </p:nvCxnSpPr>
          <p:spPr>
            <a:xfrm flipH="1">
              <a:off x="6527246" y="4854038"/>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CasellaDiTesto 53">
              <a:extLst>
                <a:ext uri="{FF2B5EF4-FFF2-40B4-BE49-F238E27FC236}">
                  <a16:creationId xmlns:a16="http://schemas.microsoft.com/office/drawing/2014/main" id="{65321ED9-BFFB-43D3-8E92-080E4A9586A8}"/>
                </a:ext>
              </a:extLst>
            </p:cNvPr>
            <p:cNvSpPr txBox="1"/>
            <p:nvPr/>
          </p:nvSpPr>
          <p:spPr>
            <a:xfrm>
              <a:off x="5303375" y="4230889"/>
              <a:ext cx="505968" cy="307777"/>
            </a:xfrm>
            <a:prstGeom prst="rect">
              <a:avLst/>
            </a:prstGeom>
            <a:noFill/>
          </p:spPr>
          <p:txBody>
            <a:bodyPr wrap="square" rtlCol="0">
              <a:spAutoFit/>
            </a:bodyPr>
            <a:lstStyle/>
            <a:p>
              <a:r>
                <a:rPr lang="it-IT" sz="1400" dirty="0"/>
                <a:t>No</a:t>
              </a:r>
            </a:p>
          </p:txBody>
        </p:sp>
        <p:sp>
          <p:nvSpPr>
            <p:cNvPr id="56" name="CasellaDiTesto 55">
              <a:extLst>
                <a:ext uri="{FF2B5EF4-FFF2-40B4-BE49-F238E27FC236}">
                  <a16:creationId xmlns:a16="http://schemas.microsoft.com/office/drawing/2014/main" id="{DF3FD0C7-E17C-4CA9-8DA4-410E7BBF3F37}"/>
                </a:ext>
              </a:extLst>
            </p:cNvPr>
            <p:cNvSpPr txBox="1"/>
            <p:nvPr/>
          </p:nvSpPr>
          <p:spPr>
            <a:xfrm>
              <a:off x="7766117" y="4256358"/>
              <a:ext cx="505968" cy="307777"/>
            </a:xfrm>
            <a:prstGeom prst="rect">
              <a:avLst/>
            </a:prstGeom>
            <a:noFill/>
          </p:spPr>
          <p:txBody>
            <a:bodyPr wrap="square" rtlCol="0">
              <a:spAutoFit/>
            </a:bodyPr>
            <a:lstStyle/>
            <a:p>
              <a:r>
                <a:rPr lang="it-IT" sz="1400" dirty="0"/>
                <a:t>No</a:t>
              </a:r>
            </a:p>
          </p:txBody>
        </p:sp>
        <p:sp>
          <p:nvSpPr>
            <p:cNvPr id="57" name="CasellaDiTesto 56">
              <a:extLst>
                <a:ext uri="{FF2B5EF4-FFF2-40B4-BE49-F238E27FC236}">
                  <a16:creationId xmlns:a16="http://schemas.microsoft.com/office/drawing/2014/main" id="{07BE7AC3-7EF0-450D-9DDF-9004DDFEE2BA}"/>
                </a:ext>
              </a:extLst>
            </p:cNvPr>
            <p:cNvSpPr txBox="1"/>
            <p:nvPr/>
          </p:nvSpPr>
          <p:spPr>
            <a:xfrm>
              <a:off x="6546443" y="5375150"/>
              <a:ext cx="505968" cy="307777"/>
            </a:xfrm>
            <a:prstGeom prst="rect">
              <a:avLst/>
            </a:prstGeom>
            <a:noFill/>
          </p:spPr>
          <p:txBody>
            <a:bodyPr wrap="square" rtlCol="0">
              <a:spAutoFit/>
            </a:bodyPr>
            <a:lstStyle/>
            <a:p>
              <a:r>
                <a:rPr lang="en-GB" sz="1400" dirty="0"/>
                <a:t>Yes</a:t>
              </a:r>
            </a:p>
          </p:txBody>
        </p:sp>
        <p:sp>
          <p:nvSpPr>
            <p:cNvPr id="61" name="CasellaDiTesto 60">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cxnSp>
          <p:nvCxnSpPr>
            <p:cNvPr id="62" name="Connettore 2 61">
              <a:extLst>
                <a:ext uri="{FF2B5EF4-FFF2-40B4-BE49-F238E27FC236}">
                  <a16:creationId xmlns:a16="http://schemas.microsoft.com/office/drawing/2014/main" id="{F9539439-77AE-4BDC-AA15-F75BDCBE4043}"/>
                </a:ext>
              </a:extLst>
            </p:cNvPr>
            <p:cNvCxnSpPr>
              <a:cxnSpLocks/>
              <a:endCxn id="63" idx="1"/>
            </p:cNvCxnSpPr>
            <p:nvPr/>
          </p:nvCxnSpPr>
          <p:spPr>
            <a:xfrm>
              <a:off x="7709963" y="4555198"/>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ttangolo 62">
              <a:extLst>
                <a:ext uri="{FF2B5EF4-FFF2-40B4-BE49-F238E27FC236}">
                  <a16:creationId xmlns:a16="http://schemas.microsoft.com/office/drawing/2014/main" id="{708A123C-A442-44F1-A55C-4B3698528331}"/>
                </a:ext>
              </a:extLst>
            </p:cNvPr>
            <p:cNvSpPr/>
            <p:nvPr/>
          </p:nvSpPr>
          <p:spPr>
            <a:xfrm>
              <a:off x="8294716"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sp>
          <p:nvSpPr>
            <p:cNvPr id="64" name="Rettangolo con angoli arrotondati 63">
              <a:extLst>
                <a:ext uri="{FF2B5EF4-FFF2-40B4-BE49-F238E27FC236}">
                  <a16:creationId xmlns:a16="http://schemas.microsoft.com/office/drawing/2014/main" id="{89F15CA5-F98F-4ED2-A3EE-65E0D7C15C10}"/>
                </a:ext>
              </a:extLst>
            </p:cNvPr>
            <p:cNvSpPr/>
            <p:nvPr/>
          </p:nvSpPr>
          <p:spPr>
            <a:xfrm>
              <a:off x="5742008" y="4271012"/>
              <a:ext cx="1941044" cy="591941"/>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atrial/ventricular peak ratio &gt;</a:t>
              </a:r>
              <a:r>
                <a:rPr lang="en-GB" sz="1400" b="1" dirty="0">
                  <a:solidFill>
                    <a:schemeClr val="tx1"/>
                  </a:solidFill>
                </a:rPr>
                <a:t>threshold</a:t>
              </a:r>
              <a:r>
                <a:rPr lang="en-GB" sz="1400" dirty="0">
                  <a:solidFill>
                    <a:schemeClr val="tx1"/>
                  </a:solidFill>
                </a:rPr>
                <a:t>?</a:t>
              </a:r>
            </a:p>
          </p:txBody>
        </p:sp>
      </p:grpSp>
    </p:spTree>
    <p:extLst>
      <p:ext uri="{BB962C8B-B14F-4D97-AF65-F5344CB8AC3E}">
        <p14:creationId xmlns:p14="http://schemas.microsoft.com/office/powerpoint/2010/main" val="117981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1552A-02EB-48C3-BF96-B5DCBEBCEEA9}"/>
              </a:ext>
            </a:extLst>
          </p:cNvPr>
          <p:cNvSpPr>
            <a:spLocks noGrp="1"/>
          </p:cNvSpPr>
          <p:nvPr>
            <p:ph type="title"/>
          </p:nvPr>
        </p:nvSpPr>
        <p:spPr/>
        <p:txBody>
          <a:bodyPr>
            <a:normAutofit fontScale="90000"/>
          </a:bodyPr>
          <a:lstStyle/>
          <a:p>
            <a:r>
              <a:rPr lang="en-US" dirty="0"/>
              <a:t>KB classifier V0 and V1: previous results</a:t>
            </a:r>
          </a:p>
        </p:txBody>
      </p:sp>
      <p:sp>
        <p:nvSpPr>
          <p:cNvPr id="4" name="Segnaposto numero diapositiva 3">
            <a:extLst>
              <a:ext uri="{FF2B5EF4-FFF2-40B4-BE49-F238E27FC236}">
                <a16:creationId xmlns:a16="http://schemas.microsoft.com/office/drawing/2014/main" id="{4FFCB282-833B-4188-AB6D-5084D554F5F1}"/>
              </a:ext>
            </a:extLst>
          </p:cNvPr>
          <p:cNvSpPr>
            <a:spLocks noGrp="1"/>
          </p:cNvSpPr>
          <p:nvPr>
            <p:ph type="sldNum" sz="quarter" idx="12"/>
          </p:nvPr>
        </p:nvSpPr>
        <p:spPr/>
        <p:txBody>
          <a:bodyPr/>
          <a:lstStyle/>
          <a:p>
            <a:fld id="{2FA0223F-D95A-431D-9A71-EDA7FA0C2F5B}" type="slidenum">
              <a:rPr lang="en-US" smtClean="0"/>
              <a:t>15</a:t>
            </a:fld>
            <a:endParaRPr lang="en-US"/>
          </a:p>
        </p:txBody>
      </p:sp>
      <p:grpSp>
        <p:nvGrpSpPr>
          <p:cNvPr id="6" name="Gruppo 5">
            <a:extLst>
              <a:ext uri="{FF2B5EF4-FFF2-40B4-BE49-F238E27FC236}">
                <a16:creationId xmlns:a16="http://schemas.microsoft.com/office/drawing/2014/main" id="{6ABA46F6-CE9F-2FE0-70C6-F2F96E0C469C}"/>
              </a:ext>
            </a:extLst>
          </p:cNvPr>
          <p:cNvGrpSpPr/>
          <p:nvPr/>
        </p:nvGrpSpPr>
        <p:grpSpPr>
          <a:xfrm>
            <a:off x="670174" y="2129321"/>
            <a:ext cx="4505541" cy="3787852"/>
            <a:chOff x="927619" y="2338628"/>
            <a:chExt cx="3982141" cy="3419207"/>
          </a:xfrm>
        </p:grpSpPr>
        <p:pic>
          <p:nvPicPr>
            <p:cNvPr id="5" name="Immagine 4">
              <a:extLst>
                <a:ext uri="{FF2B5EF4-FFF2-40B4-BE49-F238E27FC236}">
                  <a16:creationId xmlns:a16="http://schemas.microsoft.com/office/drawing/2014/main" id="{A8B8F531-F4BF-496D-8BBF-95D178BA2B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7619" y="2338628"/>
              <a:ext cx="3982141" cy="3419207"/>
            </a:xfrm>
            <a:prstGeom prst="rect">
              <a:avLst/>
            </a:prstGeom>
          </p:spPr>
        </p:pic>
        <p:sp>
          <p:nvSpPr>
            <p:cNvPr id="3" name="Ovale 2">
              <a:extLst>
                <a:ext uri="{FF2B5EF4-FFF2-40B4-BE49-F238E27FC236}">
                  <a16:creationId xmlns:a16="http://schemas.microsoft.com/office/drawing/2014/main" id="{D33549DE-1B4E-4200-ACCB-3953D8FAE517}"/>
                </a:ext>
              </a:extLst>
            </p:cNvPr>
            <p:cNvSpPr/>
            <p:nvPr/>
          </p:nvSpPr>
          <p:spPr>
            <a:xfrm>
              <a:off x="2525046" y="2846431"/>
              <a:ext cx="787285" cy="650119"/>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e 13">
              <a:extLst>
                <a:ext uri="{FF2B5EF4-FFF2-40B4-BE49-F238E27FC236}">
                  <a16:creationId xmlns:a16="http://schemas.microsoft.com/office/drawing/2014/main" id="{0503C427-722D-4524-9C9F-8B923EC35AE3}"/>
                </a:ext>
              </a:extLst>
            </p:cNvPr>
            <p:cNvSpPr/>
            <p:nvPr/>
          </p:nvSpPr>
          <p:spPr>
            <a:xfrm>
              <a:off x="3451353" y="2952172"/>
              <a:ext cx="721588" cy="2205184"/>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uppo 6">
            <a:extLst>
              <a:ext uri="{FF2B5EF4-FFF2-40B4-BE49-F238E27FC236}">
                <a16:creationId xmlns:a16="http://schemas.microsoft.com/office/drawing/2014/main" id="{7A90F006-CBCF-D2DA-A9B8-FB3F7388CE60}"/>
              </a:ext>
            </a:extLst>
          </p:cNvPr>
          <p:cNvGrpSpPr/>
          <p:nvPr/>
        </p:nvGrpSpPr>
        <p:grpSpPr>
          <a:xfrm>
            <a:off x="7192592" y="2139287"/>
            <a:ext cx="4505541" cy="3787852"/>
            <a:chOff x="3572164" y="1884311"/>
            <a:chExt cx="5045361" cy="4332125"/>
          </a:xfrm>
        </p:grpSpPr>
        <p:pic>
          <p:nvPicPr>
            <p:cNvPr id="10" name="Immagine 9">
              <a:extLst>
                <a:ext uri="{FF2B5EF4-FFF2-40B4-BE49-F238E27FC236}">
                  <a16:creationId xmlns:a16="http://schemas.microsoft.com/office/drawing/2014/main" id="{803CCE5C-F1AF-4C6A-914B-F883E9DF8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2164" y="1884311"/>
              <a:ext cx="5045361" cy="4332125"/>
            </a:xfrm>
            <a:prstGeom prst="rect">
              <a:avLst/>
            </a:prstGeom>
          </p:spPr>
        </p:pic>
        <p:sp>
          <p:nvSpPr>
            <p:cNvPr id="23" name="Ovale 22">
              <a:extLst>
                <a:ext uri="{FF2B5EF4-FFF2-40B4-BE49-F238E27FC236}">
                  <a16:creationId xmlns:a16="http://schemas.microsoft.com/office/drawing/2014/main" id="{8363719D-724D-4936-860C-49A91E06B4A0}"/>
                </a:ext>
              </a:extLst>
            </p:cNvPr>
            <p:cNvSpPr/>
            <p:nvPr/>
          </p:nvSpPr>
          <p:spPr>
            <a:xfrm>
              <a:off x="4544824" y="2475345"/>
              <a:ext cx="2096653" cy="95365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ttangolo con angoli arrotondati 18">
            <a:extLst>
              <a:ext uri="{FF2B5EF4-FFF2-40B4-BE49-F238E27FC236}">
                <a16:creationId xmlns:a16="http://schemas.microsoft.com/office/drawing/2014/main" id="{2D99BCA6-AF3D-4C28-A3C7-B19B875D66BD}"/>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8" name="Rettangolo con angoli arrotondati 7">
            <a:extLst>
              <a:ext uri="{FF2B5EF4-FFF2-40B4-BE49-F238E27FC236}">
                <a16:creationId xmlns:a16="http://schemas.microsoft.com/office/drawing/2014/main" id="{DD3E4222-7A11-2F7E-A404-4D33C6354232}"/>
              </a:ext>
            </a:extLst>
          </p:cNvPr>
          <p:cNvSpPr/>
          <p:nvPr/>
        </p:nvSpPr>
        <p:spPr>
          <a:xfrm>
            <a:off x="670174" y="1544105"/>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a:t>
            </a:r>
          </a:p>
        </p:txBody>
      </p:sp>
      <p:sp>
        <p:nvSpPr>
          <p:cNvPr id="9" name="Rettangolo con angoli arrotondati 8">
            <a:extLst>
              <a:ext uri="{FF2B5EF4-FFF2-40B4-BE49-F238E27FC236}">
                <a16:creationId xmlns:a16="http://schemas.microsoft.com/office/drawing/2014/main" id="{096C0BDE-683A-D56F-D2D3-16A14F173089}"/>
              </a:ext>
            </a:extLst>
          </p:cNvPr>
          <p:cNvSpPr/>
          <p:nvPr/>
        </p:nvSpPr>
        <p:spPr>
          <a:xfrm>
            <a:off x="6729896" y="153815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cxnSp>
        <p:nvCxnSpPr>
          <p:cNvPr id="11" name="Connettore diritto 10">
            <a:extLst>
              <a:ext uri="{FF2B5EF4-FFF2-40B4-BE49-F238E27FC236}">
                <a16:creationId xmlns:a16="http://schemas.microsoft.com/office/drawing/2014/main" id="{4C83C06C-4118-43AF-46F2-0EEB2119DC28}"/>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ttangolo con angoli arrotondati 15">
            <a:extLst>
              <a:ext uri="{FF2B5EF4-FFF2-40B4-BE49-F238E27FC236}">
                <a16:creationId xmlns:a16="http://schemas.microsoft.com/office/drawing/2014/main" id="{22A9E053-6060-3411-92EF-391E323AB6D7}"/>
              </a:ext>
            </a:extLst>
          </p:cNvPr>
          <p:cNvSpPr/>
          <p:nvPr/>
        </p:nvSpPr>
        <p:spPr>
          <a:xfrm>
            <a:off x="6729896" y="1538159"/>
            <a:ext cx="4968237" cy="585216"/>
          </a:xfrm>
          <a:prstGeom prst="roundRect">
            <a:avLst/>
          </a:prstGeom>
          <a:solidFill>
            <a:schemeClr val="accent6">
              <a:lumMod val="60000"/>
              <a:lumOff val="4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spTree>
    <p:extLst>
      <p:ext uri="{BB962C8B-B14F-4D97-AF65-F5344CB8AC3E}">
        <p14:creationId xmlns:p14="http://schemas.microsoft.com/office/powerpoint/2010/main" val="358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435DF-B39C-AE4B-FE72-6FE5156297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D1ED537-CCE1-078A-9C33-BE319EFD0CB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D8E6A846-98BF-B3D9-D910-B6D560B33C07}"/>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3A9AE696-8B52-15A4-D5A8-B0F4FF75C6EF}"/>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273682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17</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 use the envelope to evaluate active areas. Then:</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18</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78"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096000" y="143510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7185" y="2339340"/>
            <a:ext cx="4376937" cy="3758192"/>
          </a:xfrm>
          <a:prstGeom prst="rect">
            <a:avLst/>
          </a:prstGeom>
        </p:spPr>
      </p:pic>
      <p:sp>
        <p:nvSpPr>
          <p:cNvPr id="3" name="Rettangolo con angoli arrotondati 2">
            <a:extLst>
              <a:ext uri="{FF2B5EF4-FFF2-40B4-BE49-F238E27FC236}">
                <a16:creationId xmlns:a16="http://schemas.microsoft.com/office/drawing/2014/main" id="{BF75BC95-DF52-787D-159E-A0A3F2DF34A6}"/>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9" name="Rettangolo con angoli arrotondati 8">
            <a:extLst>
              <a:ext uri="{FF2B5EF4-FFF2-40B4-BE49-F238E27FC236}">
                <a16:creationId xmlns:a16="http://schemas.microsoft.com/office/drawing/2014/main" id="{508A3FD5-95B7-A04E-CA9E-AD21B9013A1C}"/>
              </a:ext>
            </a:extLst>
          </p:cNvPr>
          <p:cNvSpPr/>
          <p:nvPr/>
        </p:nvSpPr>
        <p:spPr>
          <a:xfrm>
            <a:off x="592244" y="1584138"/>
            <a:ext cx="4968237" cy="585216"/>
          </a:xfrm>
          <a:prstGeom prst="roundRect">
            <a:avLst/>
          </a:prstGeom>
          <a:solidFill>
            <a:schemeClr val="accent6">
              <a:lumMod val="60000"/>
              <a:lumOff val="40000"/>
            </a:schemeClr>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V0: peaks thresholds and position</a:t>
            </a:r>
          </a:p>
        </p:txBody>
      </p:sp>
      <p:sp>
        <p:nvSpPr>
          <p:cNvPr id="11" name="Rettangolo con angoli arrotondati 10">
            <a:extLst>
              <a:ext uri="{FF2B5EF4-FFF2-40B4-BE49-F238E27FC236}">
                <a16:creationId xmlns:a16="http://schemas.microsoft.com/office/drawing/2014/main" id="{283D5A3F-13EF-B7AD-6180-565183FD5B1C}"/>
              </a:ext>
            </a:extLst>
          </p:cNvPr>
          <p:cNvSpPr/>
          <p:nvPr/>
        </p:nvSpPr>
        <p:spPr>
          <a:xfrm>
            <a:off x="5094731" y="3012948"/>
            <a:ext cx="2002535" cy="2029968"/>
          </a:xfrm>
          <a:prstGeom prst="roundRect">
            <a:avLst>
              <a:gd name="adj" fmla="val 6621"/>
            </a:avLst>
          </a:prstGeom>
          <a:solidFill>
            <a:schemeClr val="accent4">
              <a:lumMod val="60000"/>
              <a:lumOff val="40000"/>
            </a:schemeClr>
          </a:solidFill>
          <a:ln>
            <a:solidFill>
              <a:srgbClr val="FF9900"/>
            </a:solidFill>
          </a:ln>
        </p:spPr>
        <p:style>
          <a:lnRef idx="1">
            <a:schemeClr val="accent4"/>
          </a:lnRef>
          <a:fillRef idx="2">
            <a:schemeClr val="accent4"/>
          </a:fillRef>
          <a:effectRef idx="1">
            <a:schemeClr val="accent4"/>
          </a:effectRef>
          <a:fontRef idx="minor">
            <a:schemeClr val="dk1"/>
          </a:fontRef>
        </p:style>
        <p:txBody>
          <a:bodyPr rtlCol="0" anchor="t"/>
          <a:lstStyle/>
          <a:p>
            <a:r>
              <a:rPr lang="en-GB" sz="1100" dirty="0"/>
              <a:t>Respect to KB V1:</a:t>
            </a:r>
          </a:p>
          <a:p>
            <a:pPr marL="171450" indent="-171450">
              <a:buFont typeface="Arial" panose="020B0604020202020204" pitchFamily="34" charset="0"/>
              <a:buChar char="•"/>
            </a:pPr>
            <a:r>
              <a:rPr lang="en-GB" sz="1100" b="1" dirty="0">
                <a:solidFill>
                  <a:schemeClr val="accent6">
                    <a:lumMod val="75000"/>
                  </a:schemeClr>
                </a:solidFill>
              </a:rPr>
              <a:t>Higher precision for all maps</a:t>
            </a:r>
          </a:p>
          <a:p>
            <a:pPr marL="171450" indent="-171450">
              <a:buFont typeface="Arial" panose="020B0604020202020204" pitchFamily="34" charset="0"/>
              <a:buChar char="•"/>
            </a:pPr>
            <a:r>
              <a:rPr lang="en-GB" sz="1100" b="1" dirty="0">
                <a:solidFill>
                  <a:schemeClr val="accent6">
                    <a:lumMod val="75000"/>
                  </a:schemeClr>
                </a:solidFill>
              </a:rPr>
              <a:t>Less misclassified MAP C and MAP B signals </a:t>
            </a:r>
          </a:p>
          <a:p>
            <a:pPr marL="171450" indent="-171450">
              <a:buFont typeface="Arial" panose="020B0604020202020204" pitchFamily="34" charset="0"/>
              <a:buChar char="•"/>
            </a:pPr>
            <a:r>
              <a:rPr lang="en-GB" sz="1100" b="1" dirty="0">
                <a:solidFill>
                  <a:srgbClr val="C00000"/>
                </a:solidFill>
              </a:rPr>
              <a:t>Slightly increased number of misclassified signals from MAP C to MAP A and for MAP B to MAP A (left column, last 2 boxes) </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endParaRPr lang="en-GB" sz="1100" dirty="0"/>
          </a:p>
        </p:txBody>
      </p:sp>
    </p:spTree>
    <p:extLst>
      <p:ext uri="{BB962C8B-B14F-4D97-AF65-F5344CB8AC3E}">
        <p14:creationId xmlns:p14="http://schemas.microsoft.com/office/powerpoint/2010/main" val="3047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47DB9-BA81-14E4-C65B-C8F1683691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A1BAF6F-4DDB-62DD-3C65-DA990A443161}"/>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9CB3EF8-717A-0A5E-05FA-59551A59BDE5}"/>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037FCB25-296A-047E-BC16-D779D974D6EB}"/>
              </a:ext>
            </a:extLst>
          </p:cNvPr>
          <p:cNvSpPr>
            <a:spLocks noGrp="1"/>
          </p:cNvSpPr>
          <p:nvPr>
            <p:ph type="sldNum" sz="quarter" idx="12"/>
          </p:nvPr>
        </p:nvSpPr>
        <p:spPr/>
        <p:txBody>
          <a:bodyPr/>
          <a:lstStyle/>
          <a:p>
            <a:fld id="{2FA0223F-D95A-431D-9A71-EDA7FA0C2F5B}" type="slidenum">
              <a:rPr lang="en-US" smtClean="0"/>
              <a:t>19</a:t>
            </a:fld>
            <a:endParaRPr lang="en-US" dirty="0"/>
          </a:p>
        </p:txBody>
      </p:sp>
    </p:spTree>
    <p:extLst>
      <p:ext uri="{BB962C8B-B14F-4D97-AF65-F5344CB8AC3E}">
        <p14:creationId xmlns:p14="http://schemas.microsoft.com/office/powerpoint/2010/main" val="383240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1205-3F1C-4485-7618-5797F8D8F0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73F821-D3D7-CA70-AD76-B59828CF737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C2AFED0-89CB-536D-8DFE-48CFB425DC5F}"/>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t>Template matching features</a:t>
            </a:r>
          </a:p>
          <a:p>
            <a:pPr lvl="1"/>
            <a:r>
              <a:rPr lang="en-US" sz="2000" dirty="0"/>
              <a:t>Short time Fourier transformation definition and analysis</a:t>
            </a:r>
          </a:p>
          <a:p>
            <a:r>
              <a:rPr lang="en-US" sz="2000" dirty="0"/>
              <a:t>Classification</a:t>
            </a:r>
          </a:p>
          <a:p>
            <a:pPr lvl="1"/>
            <a:r>
              <a:rPr lang="en-US" sz="2000" dirty="0"/>
              <a:t>Knowledge based classifier: recap</a:t>
            </a:r>
          </a:p>
          <a:p>
            <a:pPr lvl="1"/>
            <a:r>
              <a:rPr lang="en-US" sz="2000" dirty="0"/>
              <a:t>Improved Knowledge based classifier</a:t>
            </a:r>
          </a:p>
          <a:p>
            <a:pPr lvl="1"/>
            <a:r>
              <a:rPr lang="en-US" sz="2000" dirty="0"/>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89923233-5CF4-F777-3B66-50499A5B019D}"/>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02567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6E7D0-288E-40A8-801A-6B290E172C2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4D4D4C-64F0-D6A7-3585-20090B3BA85D}"/>
              </a:ext>
            </a:extLst>
          </p:cNvPr>
          <p:cNvSpPr>
            <a:spLocks noGrp="1"/>
          </p:cNvSpPr>
          <p:nvPr>
            <p:ph type="title"/>
          </p:nvPr>
        </p:nvSpPr>
        <p:spPr>
          <a:xfrm>
            <a:off x="838200" y="209292"/>
            <a:ext cx="9905460" cy="971551"/>
          </a:xfrm>
        </p:spPr>
        <p:txBody>
          <a:bodyPr>
            <a:normAutofit/>
          </a:bodyPr>
          <a:lstStyle/>
          <a:p>
            <a:r>
              <a:rPr lang="en-US" sz="3600" dirty="0"/>
              <a:t>Machine learning approach: tree classifier</a:t>
            </a:r>
          </a:p>
        </p:txBody>
      </p:sp>
      <p:sp>
        <p:nvSpPr>
          <p:cNvPr id="4" name="Segnaposto numero diapositiva 3">
            <a:extLst>
              <a:ext uri="{FF2B5EF4-FFF2-40B4-BE49-F238E27FC236}">
                <a16:creationId xmlns:a16="http://schemas.microsoft.com/office/drawing/2014/main" id="{328A2219-92AC-A957-02CC-43646D0D7A95}"/>
              </a:ext>
            </a:extLst>
          </p:cNvPr>
          <p:cNvSpPr>
            <a:spLocks noGrp="1"/>
          </p:cNvSpPr>
          <p:nvPr>
            <p:ph type="sldNum" sz="quarter" idx="12"/>
          </p:nvPr>
        </p:nvSpPr>
        <p:spPr/>
        <p:txBody>
          <a:bodyPr/>
          <a:lstStyle/>
          <a:p>
            <a:fld id="{2FA0223F-D95A-431D-9A71-EDA7FA0C2F5B}" type="slidenum">
              <a:rPr lang="en-US" smtClean="0"/>
              <a:t>20</a:t>
            </a:fld>
            <a:endParaRPr lang="en-US" dirty="0"/>
          </a:p>
        </p:txBody>
      </p:sp>
      <p:sp>
        <p:nvSpPr>
          <p:cNvPr id="55" name="Segnaposto contenuto 5">
            <a:extLst>
              <a:ext uri="{FF2B5EF4-FFF2-40B4-BE49-F238E27FC236}">
                <a16:creationId xmlns:a16="http://schemas.microsoft.com/office/drawing/2014/main" id="{ACB75405-188B-58EA-965B-5584F214C97C}"/>
              </a:ext>
            </a:extLst>
          </p:cNvPr>
          <p:cNvSpPr>
            <a:spLocks noGrp="1"/>
          </p:cNvSpPr>
          <p:nvPr>
            <p:ph idx="1"/>
          </p:nvPr>
        </p:nvSpPr>
        <p:spPr>
          <a:xfrm>
            <a:off x="587878" y="1530210"/>
            <a:ext cx="4258442" cy="4550550"/>
          </a:xfrm>
        </p:spPr>
        <p:txBody>
          <a:bodyPr>
            <a:normAutofit lnSpcReduction="10000"/>
          </a:bodyPr>
          <a:lstStyle/>
          <a:p>
            <a:pPr marL="0" indent="0">
              <a:buNone/>
            </a:pPr>
            <a:r>
              <a:rPr lang="en-US" sz="1600" dirty="0"/>
              <a:t>Machine learning approaches allow to model data with statistical models trained on a set of features. </a:t>
            </a:r>
          </a:p>
          <a:p>
            <a:r>
              <a:rPr lang="en-US" sz="1600" dirty="0"/>
              <a:t>Rules and relationships are not a priori fixed</a:t>
            </a:r>
          </a:p>
          <a:p>
            <a:r>
              <a:rPr lang="en-US" sz="1600" dirty="0"/>
              <a:t>Possible deeper feature relationship evaluation</a:t>
            </a:r>
          </a:p>
          <a:p>
            <a:r>
              <a:rPr lang="en-US" sz="1600" dirty="0"/>
              <a:t>Possibility of finding new insights on data </a:t>
            </a:r>
          </a:p>
          <a:p>
            <a:r>
              <a:rPr lang="en-US" sz="1600" dirty="0"/>
              <a:t>…</a:t>
            </a:r>
          </a:p>
          <a:p>
            <a:pPr marL="0" indent="0">
              <a:buNone/>
            </a:pPr>
            <a:r>
              <a:rPr lang="en-US" sz="1600" dirty="0"/>
              <a:t>Tree models are among the most easily explained, therefore the choice felt on them.</a:t>
            </a:r>
          </a:p>
          <a:p>
            <a:r>
              <a:rPr lang="en-US" sz="1600" dirty="0"/>
              <a:t>Mathematical rules are defined into each node to minimize the impurity of the following level</a:t>
            </a:r>
          </a:p>
          <a:p>
            <a:r>
              <a:rPr lang="en-US" sz="1600" dirty="0"/>
              <a:t>An “impurity measure” is required</a:t>
            </a:r>
          </a:p>
          <a:p>
            <a:r>
              <a:rPr lang="en-US" sz="1600" dirty="0"/>
              <a:t>Tuning the depth of the three is required</a:t>
            </a:r>
          </a:p>
          <a:p>
            <a:r>
              <a:rPr lang="en-US" sz="1600" dirty="0"/>
              <a:t>LOPOCV is used as validation technique</a:t>
            </a:r>
          </a:p>
        </p:txBody>
      </p:sp>
      <p:grpSp>
        <p:nvGrpSpPr>
          <p:cNvPr id="47" name="Gruppo 46">
            <a:extLst>
              <a:ext uri="{FF2B5EF4-FFF2-40B4-BE49-F238E27FC236}">
                <a16:creationId xmlns:a16="http://schemas.microsoft.com/office/drawing/2014/main" id="{536A343C-C1AD-828D-FEE5-FFF45DBF3702}"/>
              </a:ext>
            </a:extLst>
          </p:cNvPr>
          <p:cNvGrpSpPr/>
          <p:nvPr/>
        </p:nvGrpSpPr>
        <p:grpSpPr>
          <a:xfrm>
            <a:off x="5468844" y="1719705"/>
            <a:ext cx="6456592" cy="4659650"/>
            <a:chOff x="5468844" y="1719705"/>
            <a:chExt cx="6456592" cy="4659650"/>
          </a:xfrm>
        </p:grpSpPr>
        <p:sp>
          <p:nvSpPr>
            <p:cNvPr id="12" name="Rettangolo 11">
              <a:extLst>
                <a:ext uri="{FF2B5EF4-FFF2-40B4-BE49-F238E27FC236}">
                  <a16:creationId xmlns:a16="http://schemas.microsoft.com/office/drawing/2014/main" id="{FB937D98-A081-B61F-37A9-C8D0B7DE184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Rettangolo con angoli arrotondati 4">
              <a:extLst>
                <a:ext uri="{FF2B5EF4-FFF2-40B4-BE49-F238E27FC236}">
                  <a16:creationId xmlns:a16="http://schemas.microsoft.com/office/drawing/2014/main" id="{765F46CF-F800-2478-3313-97871ABCE1B8}"/>
                </a:ext>
              </a:extLst>
            </p:cNvPr>
            <p:cNvSpPr/>
            <p:nvPr/>
          </p:nvSpPr>
          <p:spPr>
            <a:xfrm>
              <a:off x="7459981" y="1719705"/>
              <a:ext cx="2301237" cy="58521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classifiers</a:t>
              </a:r>
            </a:p>
          </p:txBody>
        </p:sp>
        <p:sp>
          <p:nvSpPr>
            <p:cNvPr id="7" name="Rettangolo con angoli arrotondati 6">
              <a:extLst>
                <a:ext uri="{FF2B5EF4-FFF2-40B4-BE49-F238E27FC236}">
                  <a16:creationId xmlns:a16="http://schemas.microsoft.com/office/drawing/2014/main" id="{EED91511-3996-B715-B877-B0B10001BAB0}"/>
                </a:ext>
              </a:extLst>
            </p:cNvPr>
            <p:cNvSpPr/>
            <p:nvPr/>
          </p:nvSpPr>
          <p:spPr>
            <a:xfrm>
              <a:off x="5891514" y="2843784"/>
              <a:ext cx="2301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10" name="Rettangolo con angoli arrotondati 9">
              <a:extLst>
                <a:ext uri="{FF2B5EF4-FFF2-40B4-BE49-F238E27FC236}">
                  <a16:creationId xmlns:a16="http://schemas.microsoft.com/office/drawing/2014/main" id="{FD6C890C-4400-7E88-04FE-BFFC6945374D}"/>
                </a:ext>
              </a:extLst>
            </p:cNvPr>
            <p:cNvSpPr/>
            <p:nvPr/>
          </p:nvSpPr>
          <p:spPr>
            <a:xfrm>
              <a:off x="9036777" y="2843784"/>
              <a:ext cx="2668521"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set</a:t>
              </a:r>
            </a:p>
          </p:txBody>
        </p:sp>
        <p:sp>
          <p:nvSpPr>
            <p:cNvPr id="22" name="Rettangolo con angoli arrotondati 21">
              <a:extLst>
                <a:ext uri="{FF2B5EF4-FFF2-40B4-BE49-F238E27FC236}">
                  <a16:creationId xmlns:a16="http://schemas.microsoft.com/office/drawing/2014/main" id="{B8BFB340-670F-C779-6ED6-B418A9C5A9C1}"/>
                </a:ext>
              </a:extLst>
            </p:cNvPr>
            <p:cNvSpPr/>
            <p:nvPr/>
          </p:nvSpPr>
          <p:spPr>
            <a:xfrm>
              <a:off x="6093341"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3" name="Rettangolo con angoli arrotondati 22">
              <a:extLst>
                <a:ext uri="{FF2B5EF4-FFF2-40B4-BE49-F238E27FC236}">
                  <a16:creationId xmlns:a16="http://schemas.microsoft.com/office/drawing/2014/main" id="{D89CEBBF-28D5-B8BA-A505-F06C8194CD6C}"/>
                </a:ext>
              </a:extLst>
            </p:cNvPr>
            <p:cNvSpPr/>
            <p:nvPr/>
          </p:nvSpPr>
          <p:spPr>
            <a:xfrm>
              <a:off x="6093341"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p:sp>
          <p:nvSpPr>
            <p:cNvPr id="24" name="Rettangolo con angoli arrotondati 23">
              <a:extLst>
                <a:ext uri="{FF2B5EF4-FFF2-40B4-BE49-F238E27FC236}">
                  <a16:creationId xmlns:a16="http://schemas.microsoft.com/office/drawing/2014/main" id="{E6FFA4B5-A5E9-F1C2-2CE1-23884614A619}"/>
                </a:ext>
              </a:extLst>
            </p:cNvPr>
            <p:cNvSpPr/>
            <p:nvPr/>
          </p:nvSpPr>
          <p:spPr>
            <a:xfrm>
              <a:off x="9238604"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5" name="Rettangolo con angoli arrotondati 24">
              <a:extLst>
                <a:ext uri="{FF2B5EF4-FFF2-40B4-BE49-F238E27FC236}">
                  <a16:creationId xmlns:a16="http://schemas.microsoft.com/office/drawing/2014/main" id="{DDAC2066-4659-2D6F-CB58-449EF21902A6}"/>
                </a:ext>
              </a:extLst>
            </p:cNvPr>
            <p:cNvSpPr/>
            <p:nvPr/>
          </p:nvSpPr>
          <p:spPr>
            <a:xfrm>
              <a:off x="9238604"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9D96C39F-B5EE-D992-8638-07899F07D7DC}"/>
                    </a:ext>
                  </a:extLst>
                </p:cNvPr>
                <p:cNvSpPr txBox="1"/>
                <p:nvPr/>
              </p:nvSpPr>
              <p:spPr>
                <a:xfrm>
                  <a:off x="5891514" y="5306048"/>
                  <a:ext cx="1879622" cy="888641"/>
                </a:xfrm>
                <a:prstGeom prst="rect">
                  <a:avLst/>
                </a:prstGeom>
                <a:noFill/>
              </p:spPr>
              <p:txBody>
                <a:bodyPr wrap="square" lIns="0" tIns="0" rIns="0" bIns="0" rtlCol="0">
                  <a:spAutoFit/>
                </a:bodyPr>
                <a:lstStyle/>
                <a:p>
                  <a:r>
                    <a:rPr lang="en-GB" sz="1200" b="0" i="1" dirty="0">
                      <a:latin typeface="Cambria Math" panose="02040503050406030204" pitchFamily="18" charset="0"/>
                    </a:rPr>
                    <a:t>Cross entropy definition</a:t>
                  </a:r>
                </a:p>
                <a:p>
                  <a:pPr/>
                  <a14:m>
                    <m:oMathPara xmlns:m="http://schemas.openxmlformats.org/officeDocument/2006/math">
                      <m:oMathParaPr>
                        <m:jc m:val="centerGroup"/>
                      </m:oMathParaPr>
                      <m:oMath xmlns:m="http://schemas.openxmlformats.org/officeDocument/2006/math">
                        <m:r>
                          <a:rPr lang="en-GB" sz="1200" b="0" i="1" smtClean="0">
                            <a:solidFill>
                              <a:srgbClr val="002060"/>
                            </a:solidFill>
                            <a:latin typeface="Cambria Math" panose="02040503050406030204" pitchFamily="18" charset="0"/>
                          </a:rPr>
                          <m:t>𝐻</m:t>
                        </m:r>
                        <m:d>
                          <m:dPr>
                            <m:ctrlPr>
                              <a:rPr lang="en-GB" sz="1200" b="0" i="1" smtClean="0">
                                <a:solidFill>
                                  <a:srgbClr val="002060"/>
                                </a:solidFill>
                                <a:latin typeface="Cambria Math" panose="02040503050406030204" pitchFamily="18" charset="0"/>
                              </a:rPr>
                            </m:ctrlPr>
                          </m:dPr>
                          <m:e>
                            <m:r>
                              <a:rPr lang="en-GB" sz="1200" b="0" i="1" smtClean="0">
                                <a:solidFill>
                                  <a:srgbClr val="002060"/>
                                </a:solidFill>
                                <a:latin typeface="Cambria Math" panose="02040503050406030204" pitchFamily="18" charset="0"/>
                              </a:rPr>
                              <m:t>𝑝</m:t>
                            </m:r>
                          </m:e>
                        </m:d>
                        <m:r>
                          <a:rPr lang="en-GB" sz="1200" b="0" i="1" smtClean="0">
                            <a:solidFill>
                              <a:srgbClr val="002060"/>
                            </a:solidFill>
                            <a:latin typeface="Cambria Math" panose="02040503050406030204" pitchFamily="18" charset="0"/>
                          </a:rPr>
                          <m:t>=−</m:t>
                        </m:r>
                        <m:nary>
                          <m:naryPr>
                            <m:chr m:val="∑"/>
                            <m:ctrlPr>
                              <a:rPr lang="en-GB" sz="1200" b="0" i="1" smtClean="0">
                                <a:solidFill>
                                  <a:srgbClr val="002060"/>
                                </a:solidFill>
                                <a:latin typeface="Cambria Math" panose="02040503050406030204" pitchFamily="18" charset="0"/>
                              </a:rPr>
                            </m:ctrlPr>
                          </m:naryPr>
                          <m:sub>
                            <m:r>
                              <a:rPr lang="en-GB" sz="1200" b="0" i="1" smtClean="0">
                                <a:solidFill>
                                  <a:srgbClr val="002060"/>
                                </a:solidFill>
                                <a:latin typeface="Cambria Math" panose="02040503050406030204" pitchFamily="18" charset="0"/>
                              </a:rPr>
                              <m:t>𝑖</m:t>
                            </m:r>
                            <m:r>
                              <a:rPr lang="en-GB" sz="1200" b="0" i="1" smtClean="0">
                                <a:solidFill>
                                  <a:srgbClr val="002060"/>
                                </a:solidFill>
                                <a:latin typeface="Cambria Math" panose="02040503050406030204" pitchFamily="18" charset="0"/>
                              </a:rPr>
                              <m:t>=1</m:t>
                            </m:r>
                          </m:sub>
                          <m:sup>
                            <m:sSub>
                              <m:sSubPr>
                                <m:ctrlPr>
                                  <a:rPr lang="en-GB" sz="1200" i="1" smtClean="0">
                                    <a:solidFill>
                                      <a:srgbClr val="002060"/>
                                    </a:solidFill>
                                    <a:latin typeface="Cambria Math" panose="02040503050406030204" pitchFamily="18" charset="0"/>
                                  </a:rPr>
                                </m:ctrlPr>
                              </m:sSubPr>
                              <m:e>
                                <m:r>
                                  <a:rPr lang="en-GB" sz="1200" i="1" smtClean="0">
                                    <a:solidFill>
                                      <a:srgbClr val="002060"/>
                                    </a:solidFill>
                                    <a:latin typeface="Cambria Math" panose="02040503050406030204" pitchFamily="18" charset="0"/>
                                  </a:rPr>
                                  <m:t>𝑁</m:t>
                                </m:r>
                              </m:e>
                              <m:sub>
                                <m:r>
                                  <a:rPr lang="en-GB" sz="1200" i="1" smtClean="0">
                                    <a:solidFill>
                                      <a:srgbClr val="002060"/>
                                    </a:solidFill>
                                    <a:latin typeface="Cambria Math" panose="02040503050406030204" pitchFamily="18" charset="0"/>
                                  </a:rPr>
                                  <m:t>𝑐𝑙𝑎𝑠𝑠</m:t>
                                </m:r>
                              </m:sub>
                            </m:sSub>
                          </m:sup>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func>
                              <m:funcPr>
                                <m:ctrlPr>
                                  <a:rPr lang="en-GB" sz="1200" b="0" i="1" smtClean="0">
                                    <a:solidFill>
                                      <a:srgbClr val="002060"/>
                                    </a:solidFill>
                                    <a:latin typeface="Cambria Math" panose="02040503050406030204" pitchFamily="18" charset="0"/>
                                  </a:rPr>
                                </m:ctrlPr>
                              </m:funcPr>
                              <m:fName>
                                <m:r>
                                  <m:rPr>
                                    <m:sty m:val="p"/>
                                  </m:rPr>
                                  <a:rPr lang="en-GB" sz="1200" b="0" i="0" smtClean="0">
                                    <a:solidFill>
                                      <a:srgbClr val="002060"/>
                                    </a:solidFill>
                                    <a:latin typeface="Cambria Math" panose="02040503050406030204" pitchFamily="18" charset="0"/>
                                  </a:rPr>
                                  <m:t>log</m:t>
                                </m:r>
                              </m:fName>
                              <m:e>
                                <m:d>
                                  <m:dPr>
                                    <m:ctrlPr>
                                      <a:rPr lang="en-GB" sz="1200" b="0" i="1" smtClean="0">
                                        <a:solidFill>
                                          <a:srgbClr val="002060"/>
                                        </a:solidFill>
                                        <a:latin typeface="Cambria Math" panose="02040503050406030204" pitchFamily="18" charset="0"/>
                                      </a:rPr>
                                    </m:ctrlPr>
                                  </m:dPr>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e>
                                </m:d>
                              </m:e>
                            </m:func>
                          </m:e>
                        </m:nary>
                      </m:oMath>
                    </m:oMathPara>
                  </a14:m>
                  <a:endParaRPr lang="en-GB" sz="1200" b="0" dirty="0"/>
                </a:p>
                <a:p>
                  <a:endParaRPr lang="en-GB" sz="1200" dirty="0"/>
                </a:p>
              </p:txBody>
            </p:sp>
          </mc:Choice>
          <mc:Fallback xmlns="">
            <p:sp>
              <p:nvSpPr>
                <p:cNvPr id="26" name="CasellaDiTesto 25">
                  <a:extLst>
                    <a:ext uri="{FF2B5EF4-FFF2-40B4-BE49-F238E27FC236}">
                      <a16:creationId xmlns:a16="http://schemas.microsoft.com/office/drawing/2014/main" id="{9D96C39F-B5EE-D992-8638-07899F07D7DC}"/>
                    </a:ext>
                  </a:extLst>
                </p:cNvPr>
                <p:cNvSpPr txBox="1">
                  <a:spLocks noRot="1" noChangeAspect="1" noMove="1" noResize="1" noEditPoints="1" noAdjustHandles="1" noChangeArrowheads="1" noChangeShapeType="1" noTextEdit="1"/>
                </p:cNvSpPr>
                <p:nvPr/>
              </p:nvSpPr>
              <p:spPr>
                <a:xfrm>
                  <a:off x="5891514" y="5306048"/>
                  <a:ext cx="1879622" cy="888641"/>
                </a:xfrm>
                <a:prstGeom prst="rect">
                  <a:avLst/>
                </a:prstGeom>
                <a:blipFill>
                  <a:blip r:embed="rId3"/>
                  <a:stretch>
                    <a:fillRect l="-4854" t="-54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4A964F3-98A5-B586-5F96-7B4A045DC18D}"/>
                    </a:ext>
                  </a:extLst>
                </p:cNvPr>
                <p:cNvSpPr txBox="1"/>
                <p:nvPr/>
              </p:nvSpPr>
              <p:spPr>
                <a:xfrm>
                  <a:off x="8038963" y="5306048"/>
                  <a:ext cx="3886473" cy="1073307"/>
                </a:xfrm>
                <a:prstGeom prst="rect">
                  <a:avLst/>
                </a:prstGeom>
                <a:noFill/>
              </p:spPr>
              <p:txBody>
                <a:bodyPr wrap="square" lIns="0" tIns="0" rIns="0" bIns="0" rtlCol="0">
                  <a:spAutoFit/>
                </a:bodyPr>
                <a:lstStyle/>
                <a:p>
                  <a:r>
                    <a:rPr lang="en-GB" sz="1200" b="0" i="1" dirty="0">
                      <a:latin typeface="Cambria Math" panose="02040503050406030204" pitchFamily="18" charset="0"/>
                    </a:rPr>
                    <a:t>Weighted F1 score definition </a:t>
                  </a:r>
                </a:p>
                <a:p>
                  <a:pPr/>
                  <a14:m>
                    <m:oMathPara xmlns:m="http://schemas.openxmlformats.org/officeDocument/2006/math">
                      <m:oMathParaPr>
                        <m:jc m:val="centerGroup"/>
                      </m:oMathParaPr>
                      <m:oMath xmlns:m="http://schemas.openxmlformats.org/officeDocument/2006/math">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1, </m:t>
                            </m:r>
                            <m:r>
                              <a:rPr lang="it-IT" sz="1200" b="0" i="1" smtClean="0">
                                <a:solidFill>
                                  <a:srgbClr val="002060"/>
                                </a:solidFill>
                                <a:latin typeface="Cambria Math" panose="02040503050406030204" pitchFamily="18" charset="0"/>
                              </a:rPr>
                              <m:t>𝑤𝑒𝑖𝑔h𝑡𝑒𝑑</m:t>
                            </m:r>
                          </m:sub>
                        </m:sSub>
                        <m:r>
                          <a:rPr lang="it-IT" sz="1200" b="0" i="1" smtClean="0">
                            <a:solidFill>
                              <a:srgbClr val="002060"/>
                            </a:solidFill>
                            <a:latin typeface="Cambria Math" panose="02040503050406030204" pitchFamily="18" charset="0"/>
                          </a:rPr>
                          <m:t>=</m:t>
                        </m:r>
                        <m:nary>
                          <m:naryPr>
                            <m:chr m:val="∑"/>
                            <m:ctrlPr>
                              <a:rPr lang="it-IT" sz="1200" b="0" i="1" smtClean="0">
                                <a:solidFill>
                                  <a:srgbClr val="002060"/>
                                </a:solidFill>
                                <a:latin typeface="Cambria Math" panose="02040503050406030204" pitchFamily="18" charset="0"/>
                              </a:rPr>
                            </m:ctrlPr>
                          </m:naryPr>
                          <m:sub>
                            <m:r>
                              <a:rPr lang="it-IT" sz="1200" b="0" i="1" smtClean="0">
                                <a:solidFill>
                                  <a:srgbClr val="002060"/>
                                </a:solidFill>
                                <a:latin typeface="Cambria Math" panose="02040503050406030204" pitchFamily="18" charset="0"/>
                              </a:rPr>
                              <m:t>𝑖</m:t>
                            </m:r>
                            <m:r>
                              <a:rPr lang="it-IT" sz="1200" b="0" i="1" smtClean="0">
                                <a:solidFill>
                                  <a:srgbClr val="002060"/>
                                </a:solidFill>
                                <a:latin typeface="Cambria Math" panose="02040503050406030204" pitchFamily="18" charset="0"/>
                              </a:rPr>
                              <m:t>=1</m:t>
                            </m:r>
                          </m:sub>
                          <m:sup>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𝑁</m:t>
                                </m:r>
                              </m:e>
                              <m:sub>
                                <m:r>
                                  <a:rPr lang="it-IT" sz="1200" b="0" i="1" smtClean="0">
                                    <a:solidFill>
                                      <a:srgbClr val="002060"/>
                                    </a:solidFill>
                                    <a:latin typeface="Cambria Math" panose="02040503050406030204" pitchFamily="18" charset="0"/>
                                  </a:rPr>
                                  <m:t>𝑐𝑙𝑎𝑠𝑠</m:t>
                                </m:r>
                              </m:sub>
                            </m:sSub>
                          </m:sup>
                          <m:e>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m:t>
                                </m:r>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 </m:t>
                            </m:r>
                          </m:e>
                        </m:nary>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𝑤h𝑒𝑟𝑒</m:t>
                        </m:r>
                        <m:r>
                          <a:rPr lang="it-IT" sz="1200" b="0" i="1" smtClean="0">
                            <a:solidFill>
                              <a:srgbClr val="002060"/>
                            </a:solidFill>
                            <a:latin typeface="Cambria Math" panose="02040503050406030204" pitchFamily="18" charset="0"/>
                          </a:rPr>
                          <m:t> </m:t>
                        </m:r>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m:t>
                        </m:r>
                        <m:f>
                          <m:fPr>
                            <m:ctrlPr>
                              <a:rPr lang="it-IT" sz="1200" b="0" i="1" smtClean="0">
                                <a:solidFill>
                                  <a:srgbClr val="002060"/>
                                </a:solidFill>
                                <a:latin typeface="Cambria Math" panose="02040503050406030204" pitchFamily="18" charset="0"/>
                              </a:rPr>
                            </m:ctrlPr>
                          </m:fPr>
                          <m:num>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𝑐𝑙𝑎𝑠𝑠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𝑖</m:t>
                            </m:r>
                          </m:num>
                          <m:den>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𝑡𝑜𝑡𝑎𝑙</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den>
                        </m:f>
                      </m:oMath>
                    </m:oMathPara>
                  </a14:m>
                  <a:endParaRPr lang="it-IT" sz="1200" b="0" dirty="0">
                    <a:solidFill>
                      <a:srgbClr val="002060"/>
                    </a:solidFill>
                  </a:endParaRPr>
                </a:p>
                <a:p>
                  <a:endParaRPr lang="en-GB" sz="1200" b="0" dirty="0"/>
                </a:p>
                <a:p>
                  <a:endParaRPr lang="en-GB" sz="1200" dirty="0"/>
                </a:p>
              </p:txBody>
            </p:sp>
          </mc:Choice>
          <mc:Fallback xmlns="">
            <p:sp>
              <p:nvSpPr>
                <p:cNvPr id="27" name="CasellaDiTesto 26">
                  <a:extLst>
                    <a:ext uri="{FF2B5EF4-FFF2-40B4-BE49-F238E27FC236}">
                      <a16:creationId xmlns:a16="http://schemas.microsoft.com/office/drawing/2014/main" id="{F4A964F3-98A5-B586-5F96-7B4A045DC18D}"/>
                    </a:ext>
                  </a:extLst>
                </p:cNvPr>
                <p:cNvSpPr txBox="1">
                  <a:spLocks noRot="1" noChangeAspect="1" noMove="1" noResize="1" noEditPoints="1" noAdjustHandles="1" noChangeArrowheads="1" noChangeShapeType="1" noTextEdit="1"/>
                </p:cNvSpPr>
                <p:nvPr/>
              </p:nvSpPr>
              <p:spPr>
                <a:xfrm>
                  <a:off x="8038963" y="5306048"/>
                  <a:ext cx="3886473" cy="1073307"/>
                </a:xfrm>
                <a:prstGeom prst="rect">
                  <a:avLst/>
                </a:prstGeom>
                <a:blipFill>
                  <a:blip r:embed="rId4"/>
                  <a:stretch>
                    <a:fillRect l="-2512" t="-4545"/>
                  </a:stretch>
                </a:blipFill>
              </p:spPr>
              <p:txBody>
                <a:bodyPr/>
                <a:lstStyle/>
                <a:p>
                  <a:r>
                    <a:rPr lang="it-IT">
                      <a:noFill/>
                    </a:rPr>
                    <a:t> </a:t>
                  </a:r>
                </a:p>
              </p:txBody>
            </p:sp>
          </mc:Fallback>
        </mc:AlternateContent>
        <p:cxnSp>
          <p:nvCxnSpPr>
            <p:cNvPr id="43" name="Connettore 2 42">
              <a:extLst>
                <a:ext uri="{FF2B5EF4-FFF2-40B4-BE49-F238E27FC236}">
                  <a16:creationId xmlns:a16="http://schemas.microsoft.com/office/drawing/2014/main" id="{D77AAAED-19B7-A3AD-E001-BE2E17642C42}"/>
                </a:ext>
              </a:extLst>
            </p:cNvPr>
            <p:cNvCxnSpPr>
              <a:stCxn id="5" idx="2"/>
              <a:endCxn id="7" idx="0"/>
            </p:cNvCxnSpPr>
            <p:nvPr/>
          </p:nvCxnSpPr>
          <p:spPr>
            <a:xfrm flipH="1">
              <a:off x="7042133" y="2304921"/>
              <a:ext cx="1568467"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ttore 2 43">
              <a:extLst>
                <a:ext uri="{FF2B5EF4-FFF2-40B4-BE49-F238E27FC236}">
                  <a16:creationId xmlns:a16="http://schemas.microsoft.com/office/drawing/2014/main" id="{554B165B-213A-7294-05F8-3EF8C3373818}"/>
                </a:ext>
              </a:extLst>
            </p:cNvPr>
            <p:cNvCxnSpPr>
              <a:cxnSpLocks/>
              <a:stCxn id="5" idx="2"/>
              <a:endCxn id="10" idx="0"/>
            </p:cNvCxnSpPr>
            <p:nvPr/>
          </p:nvCxnSpPr>
          <p:spPr>
            <a:xfrm>
              <a:off x="8610600" y="2304921"/>
              <a:ext cx="1760438"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18279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xEl>
                                              <p:pRg st="5" end="5"/>
                                            </p:txEl>
                                          </p:spTgt>
                                        </p:tgtEl>
                                        <p:attrNameLst>
                                          <p:attrName>style.visibility</p:attrName>
                                        </p:attrNameLst>
                                      </p:cBhvr>
                                      <p:to>
                                        <p:strVal val="visible"/>
                                      </p:to>
                                    </p:set>
                                    <p:anim calcmode="lin" valueType="num">
                                      <p:cBhvr additive="base">
                                        <p:cTn id="7" dur="500" fill="hold"/>
                                        <p:tgtEl>
                                          <p:spTgt spid="5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xEl>
                                              <p:pRg st="6" end="6"/>
                                            </p:txEl>
                                          </p:spTgt>
                                        </p:tgtEl>
                                        <p:attrNameLst>
                                          <p:attrName>style.visibility</p:attrName>
                                        </p:attrNameLst>
                                      </p:cBhvr>
                                      <p:to>
                                        <p:strVal val="visible"/>
                                      </p:to>
                                    </p:set>
                                    <p:anim calcmode="lin" valueType="num">
                                      <p:cBhvr additive="base">
                                        <p:cTn id="11" dur="500" fill="hold"/>
                                        <p:tgtEl>
                                          <p:spTgt spid="5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
                                            <p:txEl>
                                              <p:pRg st="7" end="7"/>
                                            </p:txEl>
                                          </p:spTgt>
                                        </p:tgtEl>
                                        <p:attrNameLst>
                                          <p:attrName>style.visibility</p:attrName>
                                        </p:attrNameLst>
                                      </p:cBhvr>
                                      <p:to>
                                        <p:strVal val="visible"/>
                                      </p:to>
                                    </p:set>
                                    <p:anim calcmode="lin" valueType="num">
                                      <p:cBhvr additive="base">
                                        <p:cTn id="15" dur="500" fill="hold"/>
                                        <p:tgtEl>
                                          <p:spTgt spid="5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
                                            <p:txEl>
                                              <p:pRg st="8" end="8"/>
                                            </p:txEl>
                                          </p:spTgt>
                                        </p:tgtEl>
                                        <p:attrNameLst>
                                          <p:attrName>style.visibility</p:attrName>
                                        </p:attrNameLst>
                                      </p:cBhvr>
                                      <p:to>
                                        <p:strVal val="visible"/>
                                      </p:to>
                                    </p:set>
                                    <p:anim calcmode="lin" valueType="num">
                                      <p:cBhvr additive="base">
                                        <p:cTn id="19" dur="500" fill="hold"/>
                                        <p:tgtEl>
                                          <p:spTgt spid="5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
                                            <p:txEl>
                                              <p:pRg st="9" end="9"/>
                                            </p:txEl>
                                          </p:spTgt>
                                        </p:tgtEl>
                                        <p:attrNameLst>
                                          <p:attrName>style.visibility</p:attrName>
                                        </p:attrNameLst>
                                      </p:cBhvr>
                                      <p:to>
                                        <p:strVal val="visible"/>
                                      </p:to>
                                    </p:set>
                                    <p:anim calcmode="lin" valueType="num">
                                      <p:cBhvr additive="base">
                                        <p:cTn id="23" dur="500" fill="hold"/>
                                        <p:tgtEl>
                                          <p:spTgt spid="5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
                                            <p:txEl>
                                              <p:pRg st="9" end="9"/>
                                            </p:txEl>
                                          </p:spTgt>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372E-9BBF-7B73-24F5-EB96EF779F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40762C-EEC2-62D6-4EEB-E9500308CB6E}"/>
              </a:ext>
            </a:extLst>
          </p:cNvPr>
          <p:cNvSpPr>
            <a:spLocks noGrp="1"/>
          </p:cNvSpPr>
          <p:nvPr>
            <p:ph type="title"/>
          </p:nvPr>
        </p:nvSpPr>
        <p:spPr>
          <a:xfrm>
            <a:off x="838200" y="209292"/>
            <a:ext cx="9905460" cy="971551"/>
          </a:xfrm>
        </p:spPr>
        <p:txBody>
          <a:bodyPr>
            <a:normAutofit/>
          </a:bodyPr>
          <a:lstStyle/>
          <a:p>
            <a:r>
              <a:rPr lang="en-US" sz="3600" dirty="0"/>
              <a:t>Feature selection: correlation matrix</a:t>
            </a:r>
          </a:p>
        </p:txBody>
      </p:sp>
      <p:sp>
        <p:nvSpPr>
          <p:cNvPr id="4" name="Segnaposto numero diapositiva 3">
            <a:extLst>
              <a:ext uri="{FF2B5EF4-FFF2-40B4-BE49-F238E27FC236}">
                <a16:creationId xmlns:a16="http://schemas.microsoft.com/office/drawing/2014/main" id="{116520EA-DEC8-FDB6-D955-49B22F0750C5}"/>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55" name="Segnaposto contenuto 5">
            <a:extLst>
              <a:ext uri="{FF2B5EF4-FFF2-40B4-BE49-F238E27FC236}">
                <a16:creationId xmlns:a16="http://schemas.microsoft.com/office/drawing/2014/main" id="{7922FAAE-3F98-BE5F-A2B4-1CD4D2E9B9B1}"/>
              </a:ext>
            </a:extLst>
          </p:cNvPr>
          <p:cNvSpPr>
            <a:spLocks noGrp="1"/>
          </p:cNvSpPr>
          <p:nvPr>
            <p:ph idx="1"/>
          </p:nvPr>
        </p:nvSpPr>
        <p:spPr>
          <a:xfrm>
            <a:off x="587877" y="1530210"/>
            <a:ext cx="4421003" cy="4550550"/>
          </a:xfrm>
        </p:spPr>
        <p:txBody>
          <a:bodyPr>
            <a:normAutofit/>
          </a:bodyPr>
          <a:lstStyle/>
          <a:p>
            <a:pPr marL="0" indent="0">
              <a:buNone/>
            </a:pPr>
            <a:r>
              <a:rPr lang="en-US" sz="1600" dirty="0"/>
              <a:t>To avoid the usage of features correlated between each other, correlation matrix has been computed. </a:t>
            </a:r>
          </a:p>
          <a:p>
            <a:pPr marL="0" indent="0">
              <a:buNone/>
            </a:pPr>
            <a:endParaRPr lang="en-US" sz="1600" dirty="0"/>
          </a:p>
          <a:p>
            <a:pPr marL="0" indent="0">
              <a:buNone/>
            </a:pPr>
            <a:r>
              <a:rPr lang="en-US" sz="1600" dirty="0"/>
              <a:t>Prior to classification, some features have been re moved according to the correlation matrix:</a:t>
            </a:r>
          </a:p>
          <a:p>
            <a:r>
              <a:rPr lang="en-US" sz="1600" dirty="0"/>
              <a:t>Envelope peaks values and time</a:t>
            </a:r>
          </a:p>
          <a:p>
            <a:r>
              <a:rPr lang="en-US" sz="1600" dirty="0" err="1"/>
              <a:t>silent_rateo</a:t>
            </a:r>
            <a:endParaRPr lang="en-US" sz="1600" dirty="0"/>
          </a:p>
          <a:p>
            <a:r>
              <a:rPr lang="en-US" sz="1600" dirty="0" err="1"/>
              <a:t>cross_energy</a:t>
            </a:r>
            <a:endParaRPr lang="en-US" sz="1600" dirty="0"/>
          </a:p>
        </p:txBody>
      </p:sp>
      <p:pic>
        <p:nvPicPr>
          <p:cNvPr id="6" name="Immagine 5">
            <a:extLst>
              <a:ext uri="{FF2B5EF4-FFF2-40B4-BE49-F238E27FC236}">
                <a16:creationId xmlns:a16="http://schemas.microsoft.com/office/drawing/2014/main" id="{3DE9E777-1C9C-FBA7-8DE6-10BF52D131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2945" y="1492806"/>
            <a:ext cx="5135310" cy="4625357"/>
          </a:xfrm>
          <a:prstGeom prst="rect">
            <a:avLst/>
          </a:prstGeom>
        </p:spPr>
      </p:pic>
    </p:spTree>
    <p:extLst>
      <p:ext uri="{BB962C8B-B14F-4D97-AF65-F5344CB8AC3E}">
        <p14:creationId xmlns:p14="http://schemas.microsoft.com/office/powerpoint/2010/main" val="12975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DF94E-9D59-6F31-E1E2-217EF18289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C72E598-2C89-C336-A9CC-980C1148F953}"/>
              </a:ext>
            </a:extLst>
          </p:cNvPr>
          <p:cNvSpPr>
            <a:spLocks noGrp="1"/>
          </p:cNvSpPr>
          <p:nvPr>
            <p:ph type="title"/>
          </p:nvPr>
        </p:nvSpPr>
        <p:spPr>
          <a:xfrm>
            <a:off x="838200" y="209292"/>
            <a:ext cx="9905460" cy="971551"/>
          </a:xfrm>
        </p:spPr>
        <p:txBody>
          <a:bodyPr>
            <a:normAutofit/>
          </a:bodyPr>
          <a:lstStyle/>
          <a:p>
            <a:r>
              <a:rPr lang="en-US" sz="3600" dirty="0"/>
              <a:t>Tree classifier V1: results </a:t>
            </a:r>
          </a:p>
        </p:txBody>
      </p:sp>
      <p:sp>
        <p:nvSpPr>
          <p:cNvPr id="4" name="Segnaposto numero diapositiva 3">
            <a:extLst>
              <a:ext uri="{FF2B5EF4-FFF2-40B4-BE49-F238E27FC236}">
                <a16:creationId xmlns:a16="http://schemas.microsoft.com/office/drawing/2014/main" id="{31287B88-8898-1732-70A5-28B6F530F71E}"/>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6" name="Rettangolo con angoli arrotondati 5">
            <a:extLst>
              <a:ext uri="{FF2B5EF4-FFF2-40B4-BE49-F238E27FC236}">
                <a16:creationId xmlns:a16="http://schemas.microsoft.com/office/drawing/2014/main" id="{4A52841A-9108-5078-6E66-F0B177FE6050}"/>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pic>
        <p:nvPicPr>
          <p:cNvPr id="7" name="Immagine 6">
            <a:extLst>
              <a:ext uri="{FF2B5EF4-FFF2-40B4-BE49-F238E27FC236}">
                <a16:creationId xmlns:a16="http://schemas.microsoft.com/office/drawing/2014/main" id="{4CF15090-6DE5-E4B5-8BFD-671B15B21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9971" y="2233334"/>
            <a:ext cx="4233573" cy="3635094"/>
          </a:xfrm>
          <a:prstGeom prst="rect">
            <a:avLst/>
          </a:prstGeom>
        </p:spPr>
      </p:pic>
      <p:grpSp>
        <p:nvGrpSpPr>
          <p:cNvPr id="13" name="Gruppo 12">
            <a:extLst>
              <a:ext uri="{FF2B5EF4-FFF2-40B4-BE49-F238E27FC236}">
                <a16:creationId xmlns:a16="http://schemas.microsoft.com/office/drawing/2014/main" id="{ABE3EA69-1222-A3B5-E9DD-E0624CEEE06B}"/>
              </a:ext>
            </a:extLst>
          </p:cNvPr>
          <p:cNvGrpSpPr/>
          <p:nvPr/>
        </p:nvGrpSpPr>
        <p:grpSpPr>
          <a:xfrm>
            <a:off x="6647089" y="2357585"/>
            <a:ext cx="5202832" cy="3189403"/>
            <a:chOff x="6647089" y="2357585"/>
            <a:chExt cx="5202832" cy="3189403"/>
          </a:xfrm>
        </p:grpSpPr>
        <p:pic>
          <p:nvPicPr>
            <p:cNvPr id="10" name="Immagine 9">
              <a:extLst>
                <a:ext uri="{FF2B5EF4-FFF2-40B4-BE49-F238E27FC236}">
                  <a16:creationId xmlns:a16="http://schemas.microsoft.com/office/drawing/2014/main" id="{2F961168-C896-7AF0-F96F-1FB08AE848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47089" y="2357585"/>
              <a:ext cx="5202832" cy="3189403"/>
            </a:xfrm>
            <a:prstGeom prst="rect">
              <a:avLst/>
            </a:prstGeom>
          </p:spPr>
        </p:pic>
        <p:cxnSp>
          <p:nvCxnSpPr>
            <p:cNvPr id="12" name="Connettore diritto 11">
              <a:extLst>
                <a:ext uri="{FF2B5EF4-FFF2-40B4-BE49-F238E27FC236}">
                  <a16:creationId xmlns:a16="http://schemas.microsoft.com/office/drawing/2014/main" id="{7DE97BEE-0A76-63D1-DA2C-1560C04C6268}"/>
                </a:ext>
              </a:extLst>
            </p:cNvPr>
            <p:cNvCxnSpPr/>
            <p:nvPr/>
          </p:nvCxnSpPr>
          <p:spPr>
            <a:xfrm>
              <a:off x="8257032" y="2642616"/>
              <a:ext cx="0" cy="257860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Rettangolo con angoli arrotondati 8">
            <a:extLst>
              <a:ext uri="{FF2B5EF4-FFF2-40B4-BE49-F238E27FC236}">
                <a16:creationId xmlns:a16="http://schemas.microsoft.com/office/drawing/2014/main" id="{853F85AC-C2A6-F70C-4A6C-5C163FEDD349}"/>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1881440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C963-6336-E532-1C72-A0812CA65C5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A9845C0-ADE7-FAF5-E066-56640B57C263}"/>
              </a:ext>
            </a:extLst>
          </p:cNvPr>
          <p:cNvSpPr>
            <a:spLocks noGrp="1"/>
          </p:cNvSpPr>
          <p:nvPr>
            <p:ph type="title"/>
          </p:nvPr>
        </p:nvSpPr>
        <p:spPr>
          <a:xfrm>
            <a:off x="838200" y="209292"/>
            <a:ext cx="9905460" cy="971551"/>
          </a:xfrm>
        </p:spPr>
        <p:txBody>
          <a:bodyPr>
            <a:normAutofit/>
          </a:bodyPr>
          <a:lstStyle/>
          <a:p>
            <a:r>
              <a:rPr lang="en-US" sz="3600" dirty="0"/>
              <a:t>Tree classifier V2 – subset of features: results </a:t>
            </a:r>
          </a:p>
        </p:txBody>
      </p:sp>
      <p:sp>
        <p:nvSpPr>
          <p:cNvPr id="4" name="Segnaposto numero diapositiva 3">
            <a:extLst>
              <a:ext uri="{FF2B5EF4-FFF2-40B4-BE49-F238E27FC236}">
                <a16:creationId xmlns:a16="http://schemas.microsoft.com/office/drawing/2014/main" id="{5E6F7071-6E7E-73FA-3B38-91EE34015C12}"/>
              </a:ext>
            </a:extLst>
          </p:cNvPr>
          <p:cNvSpPr>
            <a:spLocks noGrp="1"/>
          </p:cNvSpPr>
          <p:nvPr>
            <p:ph type="sldNum" sz="quarter" idx="12"/>
          </p:nvPr>
        </p:nvSpPr>
        <p:spPr/>
        <p:txBody>
          <a:bodyPr/>
          <a:lstStyle/>
          <a:p>
            <a:fld id="{2FA0223F-D95A-431D-9A71-EDA7FA0C2F5B}" type="slidenum">
              <a:rPr lang="en-US" smtClean="0"/>
              <a:t>23</a:t>
            </a:fld>
            <a:endParaRPr lang="en-US" dirty="0"/>
          </a:p>
        </p:txBody>
      </p:sp>
      <p:pic>
        <p:nvPicPr>
          <p:cNvPr id="10" name="Immagine 9">
            <a:extLst>
              <a:ext uri="{FF2B5EF4-FFF2-40B4-BE49-F238E27FC236}">
                <a16:creationId xmlns:a16="http://schemas.microsoft.com/office/drawing/2014/main" id="{4E1A9492-2BAC-9F45-7C76-D5BC83BC0F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7828" y="2360930"/>
            <a:ext cx="5361355" cy="3182712"/>
          </a:xfrm>
          <a:prstGeom prst="rect">
            <a:avLst/>
          </a:prstGeom>
        </p:spPr>
      </p:pic>
      <p:sp>
        <p:nvSpPr>
          <p:cNvPr id="6" name="Rettangolo con angoli arrotondati 5">
            <a:extLst>
              <a:ext uri="{FF2B5EF4-FFF2-40B4-BE49-F238E27FC236}">
                <a16:creationId xmlns:a16="http://schemas.microsoft.com/office/drawing/2014/main" id="{CF06B6C2-9D8D-5305-6AF3-FE5865C88ECE}"/>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features set</a:t>
            </a:r>
          </a:p>
        </p:txBody>
      </p:sp>
      <p:pic>
        <p:nvPicPr>
          <p:cNvPr id="3" name="Immagine 2">
            <a:extLst>
              <a:ext uri="{FF2B5EF4-FFF2-40B4-BE49-F238E27FC236}">
                <a16:creationId xmlns:a16="http://schemas.microsoft.com/office/drawing/2014/main" id="{B2FBAF92-DEBD-EB54-8CC7-965286DC49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4333" y="2213025"/>
            <a:ext cx="4537252" cy="3675712"/>
          </a:xfrm>
          <a:prstGeom prst="rect">
            <a:avLst/>
          </a:prstGeom>
        </p:spPr>
      </p:pic>
      <p:sp>
        <p:nvSpPr>
          <p:cNvPr id="9" name="Rettangolo con angoli arrotondati 8">
            <a:extLst>
              <a:ext uri="{FF2B5EF4-FFF2-40B4-BE49-F238E27FC236}">
                <a16:creationId xmlns:a16="http://schemas.microsoft.com/office/drawing/2014/main" id="{6A9B7A48-84EE-D2BD-C112-9BFED4B83C9E}"/>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84464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16037-6B01-1779-FA4C-CE412322059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DB32CD-6AFA-7D4E-216B-25A781A2F065}"/>
              </a:ext>
            </a:extLst>
          </p:cNvPr>
          <p:cNvSpPr>
            <a:spLocks noGrp="1"/>
          </p:cNvSpPr>
          <p:nvPr>
            <p:ph type="title"/>
          </p:nvPr>
        </p:nvSpPr>
        <p:spPr>
          <a:xfrm>
            <a:off x="838200" y="209292"/>
            <a:ext cx="9905460" cy="971551"/>
          </a:xfrm>
        </p:spPr>
        <p:txBody>
          <a:bodyPr>
            <a:normAutofit/>
          </a:bodyPr>
          <a:lstStyle/>
          <a:p>
            <a:r>
              <a:rPr lang="en-US" sz="3600" dirty="0"/>
              <a:t>SHAP analysis on feature subset</a:t>
            </a:r>
          </a:p>
        </p:txBody>
      </p:sp>
      <p:sp>
        <p:nvSpPr>
          <p:cNvPr id="4" name="Segnaposto numero diapositiva 3">
            <a:extLst>
              <a:ext uri="{FF2B5EF4-FFF2-40B4-BE49-F238E27FC236}">
                <a16:creationId xmlns:a16="http://schemas.microsoft.com/office/drawing/2014/main" id="{C42B6020-4D00-9FA6-B56C-0DD473EDDDA3}"/>
              </a:ext>
            </a:extLst>
          </p:cNvPr>
          <p:cNvSpPr>
            <a:spLocks noGrp="1"/>
          </p:cNvSpPr>
          <p:nvPr>
            <p:ph type="sldNum" sz="quarter" idx="12"/>
          </p:nvPr>
        </p:nvSpPr>
        <p:spPr/>
        <p:txBody>
          <a:bodyPr/>
          <a:lstStyle/>
          <a:p>
            <a:fld id="{2FA0223F-D95A-431D-9A71-EDA7FA0C2F5B}" type="slidenum">
              <a:rPr lang="en-US" smtClean="0"/>
              <a:t>24</a:t>
            </a:fld>
            <a:endParaRPr lang="en-US" dirty="0"/>
          </a:p>
        </p:txBody>
      </p:sp>
      <p:pic>
        <p:nvPicPr>
          <p:cNvPr id="7" name="Immagine 6" descr="Immagine che contiene testo, schermata, Carattere, numero&#10;&#10;Descrizione generata automaticamente">
            <a:extLst>
              <a:ext uri="{FF2B5EF4-FFF2-40B4-BE49-F238E27FC236}">
                <a16:creationId xmlns:a16="http://schemas.microsoft.com/office/drawing/2014/main" id="{BB4CA2A5-FEA4-8D79-1C75-0FDCB1354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36" y="1499992"/>
            <a:ext cx="4820781" cy="2471084"/>
          </a:xfrm>
          <a:prstGeom prst="rect">
            <a:avLst/>
          </a:prstGeom>
        </p:spPr>
      </p:pic>
      <p:pic>
        <p:nvPicPr>
          <p:cNvPr id="11" name="Immagine 10" descr="Immagine che contiene testo, schermata, Carattere, numero&#10;&#10;Descrizione generata automaticamente">
            <a:extLst>
              <a:ext uri="{FF2B5EF4-FFF2-40B4-BE49-F238E27FC236}">
                <a16:creationId xmlns:a16="http://schemas.microsoft.com/office/drawing/2014/main" id="{9044941C-0623-148C-9178-1F258B88D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991" y="3971076"/>
            <a:ext cx="4668017" cy="2311106"/>
          </a:xfrm>
          <a:prstGeom prst="rect">
            <a:avLst/>
          </a:prstGeom>
        </p:spPr>
      </p:pic>
      <p:pic>
        <p:nvPicPr>
          <p:cNvPr id="13" name="Immagine 12" descr="Immagine che contiene testo, schermata, Carattere, diagramma&#10;&#10;Descrizione generata automaticamente">
            <a:extLst>
              <a:ext uri="{FF2B5EF4-FFF2-40B4-BE49-F238E27FC236}">
                <a16:creationId xmlns:a16="http://schemas.microsoft.com/office/drawing/2014/main" id="{ED988B9D-C5F7-60CE-BC05-B6D1C624EF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785" y="1499992"/>
            <a:ext cx="4508685" cy="2311106"/>
          </a:xfrm>
          <a:prstGeom prst="rect">
            <a:avLst/>
          </a:prstGeom>
        </p:spPr>
      </p:pic>
    </p:spTree>
    <p:extLst>
      <p:ext uri="{BB962C8B-B14F-4D97-AF65-F5344CB8AC3E}">
        <p14:creationId xmlns:p14="http://schemas.microsoft.com/office/powerpoint/2010/main" val="242194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79ADA-E384-1FEC-DFC6-02D6FB1B2B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F3C7A5-FD58-5DA3-CFAF-0036A757AD9D}"/>
              </a:ext>
            </a:extLst>
          </p:cNvPr>
          <p:cNvSpPr>
            <a:spLocks noGrp="1"/>
          </p:cNvSpPr>
          <p:nvPr>
            <p:ph type="title"/>
          </p:nvPr>
        </p:nvSpPr>
        <p:spPr>
          <a:xfrm>
            <a:off x="838200" y="209292"/>
            <a:ext cx="9905460" cy="971551"/>
          </a:xfrm>
        </p:spPr>
        <p:txBody>
          <a:bodyPr>
            <a:normAutofit fontScale="90000"/>
          </a:bodyPr>
          <a:lstStyle/>
          <a:p>
            <a:r>
              <a:rPr lang="en-US" sz="3600" dirty="0"/>
              <a:t>Tree classifiers: LOPOCV confusion matrix comparison</a:t>
            </a:r>
          </a:p>
        </p:txBody>
      </p:sp>
      <p:sp>
        <p:nvSpPr>
          <p:cNvPr id="4" name="Segnaposto numero diapositiva 3">
            <a:extLst>
              <a:ext uri="{FF2B5EF4-FFF2-40B4-BE49-F238E27FC236}">
                <a16:creationId xmlns:a16="http://schemas.microsoft.com/office/drawing/2014/main" id="{E12911E9-BB99-05AC-DF06-CCD8EBF5A5C1}"/>
              </a:ext>
            </a:extLst>
          </p:cNvPr>
          <p:cNvSpPr>
            <a:spLocks noGrp="1"/>
          </p:cNvSpPr>
          <p:nvPr>
            <p:ph type="sldNum" sz="quarter" idx="12"/>
          </p:nvPr>
        </p:nvSpPr>
        <p:spPr/>
        <p:txBody>
          <a:bodyPr/>
          <a:lstStyle/>
          <a:p>
            <a:fld id="{2FA0223F-D95A-431D-9A71-EDA7FA0C2F5B}" type="slidenum">
              <a:rPr lang="en-US" smtClean="0"/>
              <a:t>25</a:t>
            </a:fld>
            <a:endParaRPr lang="en-US" dirty="0"/>
          </a:p>
        </p:txBody>
      </p:sp>
      <p:sp>
        <p:nvSpPr>
          <p:cNvPr id="3" name="Rettangolo con angoli arrotondati 2">
            <a:extLst>
              <a:ext uri="{FF2B5EF4-FFF2-40B4-BE49-F238E27FC236}">
                <a16:creationId xmlns:a16="http://schemas.microsoft.com/office/drawing/2014/main" id="{755038B1-C101-352C-2767-F2F3270DBAAE}"/>
              </a:ext>
            </a:extLst>
          </p:cNvPr>
          <p:cNvSpPr/>
          <p:nvPr/>
        </p:nvSpPr>
        <p:spPr>
          <a:xfrm>
            <a:off x="60358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5" name="Rettangolo con angoli arrotondati 4">
            <a:extLst>
              <a:ext uri="{FF2B5EF4-FFF2-40B4-BE49-F238E27FC236}">
                <a16:creationId xmlns:a16="http://schemas.microsoft.com/office/drawing/2014/main" id="{BEEB8946-6FEE-434B-F3CE-D92412FE131E}"/>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B448E930-FA80-489D-FB77-9020E6C564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8918" y="2406328"/>
            <a:ext cx="4414882" cy="3635094"/>
          </a:xfrm>
          <a:prstGeom prst="rect">
            <a:avLst/>
          </a:prstGeom>
        </p:spPr>
      </p:pic>
      <p:pic>
        <p:nvPicPr>
          <p:cNvPr id="10" name="Immagine 9">
            <a:extLst>
              <a:ext uri="{FF2B5EF4-FFF2-40B4-BE49-F238E27FC236}">
                <a16:creationId xmlns:a16="http://schemas.microsoft.com/office/drawing/2014/main" id="{739C88D2-8906-284A-F73C-B15B67951B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6070" y="2406328"/>
            <a:ext cx="4233573" cy="3635094"/>
          </a:xfrm>
          <a:prstGeom prst="rect">
            <a:avLst/>
          </a:prstGeom>
        </p:spPr>
      </p:pic>
      <p:sp>
        <p:nvSpPr>
          <p:cNvPr id="9" name="Rettangolo con angoli arrotondati 8">
            <a:extLst>
              <a:ext uri="{FF2B5EF4-FFF2-40B4-BE49-F238E27FC236}">
                <a16:creationId xmlns:a16="http://schemas.microsoft.com/office/drawing/2014/main" id="{A4FED21B-FF4E-324C-1257-1C483E51F712}"/>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cxnSp>
        <p:nvCxnSpPr>
          <p:cNvPr id="11" name="Connettore diritto 10">
            <a:extLst>
              <a:ext uri="{FF2B5EF4-FFF2-40B4-BE49-F238E27FC236}">
                <a16:creationId xmlns:a16="http://schemas.microsoft.com/office/drawing/2014/main" id="{DDECE86E-4E98-C874-8E2D-BF2B76EC8A2C}"/>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8384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A16BB-92A2-5392-B7A9-4674F35900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5CE55B-71F4-B60B-6D5F-E7D65F4C8244}"/>
              </a:ext>
            </a:extLst>
          </p:cNvPr>
          <p:cNvSpPr>
            <a:spLocks noGrp="1"/>
          </p:cNvSpPr>
          <p:nvPr>
            <p:ph type="title"/>
          </p:nvPr>
        </p:nvSpPr>
        <p:spPr>
          <a:xfrm>
            <a:off x="838200" y="209292"/>
            <a:ext cx="9905460" cy="971551"/>
          </a:xfrm>
        </p:spPr>
        <p:txBody>
          <a:bodyPr>
            <a:normAutofit/>
          </a:bodyPr>
          <a:lstStyle/>
          <a:p>
            <a:r>
              <a:rPr lang="en-US" sz="3600" dirty="0"/>
              <a:t>Knowledge based or tree?</a:t>
            </a:r>
          </a:p>
        </p:txBody>
      </p:sp>
      <p:sp>
        <p:nvSpPr>
          <p:cNvPr id="4" name="Segnaposto numero diapositiva 3">
            <a:extLst>
              <a:ext uri="{FF2B5EF4-FFF2-40B4-BE49-F238E27FC236}">
                <a16:creationId xmlns:a16="http://schemas.microsoft.com/office/drawing/2014/main" id="{94D22A82-12B6-8CD7-9E8C-E4133A75ADF2}"/>
              </a:ext>
            </a:extLst>
          </p:cNvPr>
          <p:cNvSpPr>
            <a:spLocks noGrp="1"/>
          </p:cNvSpPr>
          <p:nvPr>
            <p:ph type="sldNum" sz="quarter" idx="12"/>
          </p:nvPr>
        </p:nvSpPr>
        <p:spPr/>
        <p:txBody>
          <a:bodyPr/>
          <a:lstStyle/>
          <a:p>
            <a:fld id="{2FA0223F-D95A-431D-9A71-EDA7FA0C2F5B}" type="slidenum">
              <a:rPr lang="en-US" smtClean="0"/>
              <a:t>26</a:t>
            </a:fld>
            <a:endParaRPr lang="en-US" dirty="0"/>
          </a:p>
        </p:txBody>
      </p:sp>
      <p:sp>
        <p:nvSpPr>
          <p:cNvPr id="5" name="Rettangolo con angoli arrotondati 4">
            <a:extLst>
              <a:ext uri="{FF2B5EF4-FFF2-40B4-BE49-F238E27FC236}">
                <a16:creationId xmlns:a16="http://schemas.microsoft.com/office/drawing/2014/main" id="{BCA24102-5284-4364-199F-11EA41CE35E0}"/>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AF6E9734-559B-A14F-DE07-C613E6D9C3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4456" y="2338450"/>
            <a:ext cx="4487674" cy="3758192"/>
          </a:xfrm>
          <a:prstGeom prst="rect">
            <a:avLst/>
          </a:prstGeom>
        </p:spPr>
      </p:pic>
      <p:pic>
        <p:nvPicPr>
          <p:cNvPr id="6" name="Immagine 5" descr="Immagine che contiene testo, schermata, numero, diagramma&#10;&#10;Descrizione generata automaticamente">
            <a:extLst>
              <a:ext uri="{FF2B5EF4-FFF2-40B4-BE49-F238E27FC236}">
                <a16:creationId xmlns:a16="http://schemas.microsoft.com/office/drawing/2014/main" id="{57C68058-B45E-25A4-BE49-1A7B4492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70" y="2338450"/>
            <a:ext cx="4376937" cy="3758192"/>
          </a:xfrm>
          <a:prstGeom prst="rect">
            <a:avLst/>
          </a:prstGeom>
        </p:spPr>
      </p:pic>
      <p:sp>
        <p:nvSpPr>
          <p:cNvPr id="7" name="Rettangolo con angoli arrotondati 6">
            <a:extLst>
              <a:ext uri="{FF2B5EF4-FFF2-40B4-BE49-F238E27FC236}">
                <a16:creationId xmlns:a16="http://schemas.microsoft.com/office/drawing/2014/main" id="{A1D1E99D-DA40-6B4C-9AAA-3443FDC2D74F}"/>
              </a:ext>
            </a:extLst>
          </p:cNvPr>
          <p:cNvSpPr/>
          <p:nvPr/>
        </p:nvSpPr>
        <p:spPr>
          <a:xfrm>
            <a:off x="5878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13" name="Rettangolo con angoli arrotondati 12">
            <a:extLst>
              <a:ext uri="{FF2B5EF4-FFF2-40B4-BE49-F238E27FC236}">
                <a16:creationId xmlns:a16="http://schemas.microsoft.com/office/drawing/2014/main" id="{C832247C-0B01-3EFD-B64F-387CC2FE934A}"/>
              </a:ext>
            </a:extLst>
          </p:cNvPr>
          <p:cNvSpPr/>
          <p:nvPr/>
        </p:nvSpPr>
        <p:spPr>
          <a:xfrm>
            <a:off x="2741722" y="3861054"/>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06C793A8-3F46-AB75-0121-3506A08A3F59}"/>
              </a:ext>
            </a:extLst>
          </p:cNvPr>
          <p:cNvSpPr/>
          <p:nvPr/>
        </p:nvSpPr>
        <p:spPr>
          <a:xfrm>
            <a:off x="3675888" y="4799838"/>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FCE0A9FC-9D81-216B-896B-A73A61F9A8F1}"/>
              </a:ext>
            </a:extLst>
          </p:cNvPr>
          <p:cNvSpPr/>
          <p:nvPr/>
        </p:nvSpPr>
        <p:spPr>
          <a:xfrm>
            <a:off x="7702850" y="2947416"/>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E2CFBF53-9DED-129A-0815-97FFF335C1A3}"/>
              </a:ext>
            </a:extLst>
          </p:cNvPr>
          <p:cNvSpPr/>
          <p:nvPr/>
        </p:nvSpPr>
        <p:spPr>
          <a:xfrm>
            <a:off x="8610600" y="3861054"/>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0703D6FC-947B-BA2B-1835-4A004E5E162C}"/>
              </a:ext>
            </a:extLst>
          </p:cNvPr>
          <p:cNvSpPr/>
          <p:nvPr/>
        </p:nvSpPr>
        <p:spPr>
          <a:xfrm>
            <a:off x="9463578" y="482447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CA283D07-E911-EA28-9220-F7B4CD1DC309}"/>
              </a:ext>
            </a:extLst>
          </p:cNvPr>
          <p:cNvSpPr/>
          <p:nvPr/>
        </p:nvSpPr>
        <p:spPr>
          <a:xfrm>
            <a:off x="7702850" y="3861054"/>
            <a:ext cx="713232" cy="1656080"/>
          </a:xfrm>
          <a:prstGeom prst="round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solidFill>
                <a:srgbClr val="FFC000"/>
              </a:solidFill>
            </a:endParaRPr>
          </a:p>
        </p:txBody>
      </p:sp>
      <p:sp>
        <p:nvSpPr>
          <p:cNvPr id="19" name="Rettangolo con angoli arrotondati 18">
            <a:extLst>
              <a:ext uri="{FF2B5EF4-FFF2-40B4-BE49-F238E27FC236}">
                <a16:creationId xmlns:a16="http://schemas.microsoft.com/office/drawing/2014/main" id="{26A8CD54-CCF5-2CCD-7D27-C979CB3B919B}"/>
              </a:ext>
            </a:extLst>
          </p:cNvPr>
          <p:cNvSpPr/>
          <p:nvPr/>
        </p:nvSpPr>
        <p:spPr>
          <a:xfrm>
            <a:off x="1832864" y="294741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AEAD6153-A602-B412-A8B9-43C09CA481ED}"/>
              </a:ext>
            </a:extLst>
          </p:cNvPr>
          <p:cNvSpPr/>
          <p:nvPr/>
        </p:nvSpPr>
        <p:spPr>
          <a:xfrm>
            <a:off x="9463578" y="2947416"/>
            <a:ext cx="713232" cy="1544574"/>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Tree>
    <p:extLst>
      <p:ext uri="{BB962C8B-B14F-4D97-AF65-F5344CB8AC3E}">
        <p14:creationId xmlns:p14="http://schemas.microsoft.com/office/powerpoint/2010/main" val="363252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C646EBA-BA62-704B-D4FC-3CB414728F2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FFE6B63-FDDC-416A-5734-E7CCEC1EE4F9}"/>
              </a:ext>
            </a:extLst>
          </p:cNvPr>
          <p:cNvSpPr>
            <a:spLocks noGrp="1"/>
          </p:cNvSpPr>
          <p:nvPr>
            <p:ph type="title"/>
          </p:nvPr>
        </p:nvSpPr>
        <p:spPr>
          <a:xfrm>
            <a:off x="838200" y="209292"/>
            <a:ext cx="9905460" cy="971551"/>
          </a:xfrm>
        </p:spPr>
        <p:txBody>
          <a:bodyPr>
            <a:normAutofit/>
          </a:bodyPr>
          <a:lstStyle/>
          <a:p>
            <a:r>
              <a:rPr lang="en-US" sz="3600" dirty="0"/>
              <a:t>Is the model learning wrong?</a:t>
            </a:r>
          </a:p>
        </p:txBody>
      </p:sp>
      <p:sp>
        <p:nvSpPr>
          <p:cNvPr id="4" name="Segnaposto numero diapositiva 3">
            <a:extLst>
              <a:ext uri="{FF2B5EF4-FFF2-40B4-BE49-F238E27FC236}">
                <a16:creationId xmlns:a16="http://schemas.microsoft.com/office/drawing/2014/main" id="{E1DBC766-5498-C31B-C24D-4CF36CB793C5}"/>
              </a:ext>
            </a:extLst>
          </p:cNvPr>
          <p:cNvSpPr>
            <a:spLocks noGrp="1"/>
          </p:cNvSpPr>
          <p:nvPr>
            <p:ph type="sldNum" sz="quarter" idx="12"/>
          </p:nvPr>
        </p:nvSpPr>
        <p:spPr/>
        <p:txBody>
          <a:bodyPr/>
          <a:lstStyle/>
          <a:p>
            <a:fld id="{2FA0223F-D95A-431D-9A71-EDA7FA0C2F5B}" type="slidenum">
              <a:rPr lang="en-US" smtClean="0"/>
              <a:t>27</a:t>
            </a:fld>
            <a:endParaRPr lang="en-US" dirty="0"/>
          </a:p>
        </p:txBody>
      </p:sp>
      <p:pic>
        <p:nvPicPr>
          <p:cNvPr id="9" name="Immagine 8">
            <a:extLst>
              <a:ext uri="{FF2B5EF4-FFF2-40B4-BE49-F238E27FC236}">
                <a16:creationId xmlns:a16="http://schemas.microsoft.com/office/drawing/2014/main" id="{84B2F79B-8314-87A8-15AF-0A174CAAB6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5662" y="1458464"/>
            <a:ext cx="9820676" cy="4160528"/>
          </a:xfrm>
          <a:prstGeom prst="rect">
            <a:avLst/>
          </a:prstGeom>
        </p:spPr>
      </p:pic>
      <p:grpSp>
        <p:nvGrpSpPr>
          <p:cNvPr id="26" name="Gruppo 25">
            <a:extLst>
              <a:ext uri="{FF2B5EF4-FFF2-40B4-BE49-F238E27FC236}">
                <a16:creationId xmlns:a16="http://schemas.microsoft.com/office/drawing/2014/main" id="{757D260F-5FCE-401C-09CA-5D6F2899E8C2}"/>
              </a:ext>
            </a:extLst>
          </p:cNvPr>
          <p:cNvGrpSpPr/>
          <p:nvPr/>
        </p:nvGrpSpPr>
        <p:grpSpPr>
          <a:xfrm>
            <a:off x="2562860" y="2047031"/>
            <a:ext cx="1520952" cy="1546561"/>
            <a:chOff x="2562860" y="2031075"/>
            <a:chExt cx="1520952" cy="1546561"/>
          </a:xfrm>
        </p:grpSpPr>
        <p:sp>
          <p:nvSpPr>
            <p:cNvPr id="11" name="Rettangolo con angoli arrotondati 10">
              <a:extLst>
                <a:ext uri="{FF2B5EF4-FFF2-40B4-BE49-F238E27FC236}">
                  <a16:creationId xmlns:a16="http://schemas.microsoft.com/office/drawing/2014/main" id="{0E47A475-9776-5660-5547-4622AE2AFA9E}"/>
                </a:ext>
              </a:extLst>
            </p:cNvPr>
            <p:cNvSpPr/>
            <p:nvPr/>
          </p:nvSpPr>
          <p:spPr>
            <a:xfrm>
              <a:off x="2966720" y="2627376"/>
              <a:ext cx="713232" cy="950260"/>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2BF40CC9-C6DB-894F-BE57-6A3C6632A231}"/>
                </a:ext>
              </a:extLst>
            </p:cNvPr>
            <p:cNvSpPr/>
            <p:nvPr/>
          </p:nvSpPr>
          <p:spPr>
            <a:xfrm>
              <a:off x="2562860" y="2031075"/>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What is learned here…</a:t>
              </a:r>
            </a:p>
          </p:txBody>
        </p:sp>
      </p:grpSp>
      <p:grpSp>
        <p:nvGrpSpPr>
          <p:cNvPr id="27" name="Gruppo 26">
            <a:extLst>
              <a:ext uri="{FF2B5EF4-FFF2-40B4-BE49-F238E27FC236}">
                <a16:creationId xmlns:a16="http://schemas.microsoft.com/office/drawing/2014/main" id="{CBBA988D-E30E-1FED-A0CF-62A512ED30F4}"/>
              </a:ext>
            </a:extLst>
          </p:cNvPr>
          <p:cNvGrpSpPr/>
          <p:nvPr/>
        </p:nvGrpSpPr>
        <p:grpSpPr>
          <a:xfrm>
            <a:off x="5335524" y="2022790"/>
            <a:ext cx="1520952" cy="3192338"/>
            <a:chOff x="5335524" y="2022790"/>
            <a:chExt cx="1520952" cy="3192338"/>
          </a:xfrm>
        </p:grpSpPr>
        <p:sp>
          <p:nvSpPr>
            <p:cNvPr id="12" name="Rettangolo con angoli arrotondati 11">
              <a:extLst>
                <a:ext uri="{FF2B5EF4-FFF2-40B4-BE49-F238E27FC236}">
                  <a16:creationId xmlns:a16="http://schemas.microsoft.com/office/drawing/2014/main" id="{C17F68FC-23AB-899C-EC4D-B009A68851A7}"/>
                </a:ext>
              </a:extLst>
            </p:cNvPr>
            <p:cNvSpPr/>
            <p:nvPr/>
          </p:nvSpPr>
          <p:spPr>
            <a:xfrm>
              <a:off x="5739384" y="2862072"/>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1" name="Rettangolo con angoli arrotondati 20">
              <a:extLst>
                <a:ext uri="{FF2B5EF4-FFF2-40B4-BE49-F238E27FC236}">
                  <a16:creationId xmlns:a16="http://schemas.microsoft.com/office/drawing/2014/main" id="{921839A0-359C-1C13-3DFE-06F6154ADE69}"/>
                </a:ext>
              </a:extLst>
            </p:cNvPr>
            <p:cNvSpPr/>
            <p:nvPr/>
          </p:nvSpPr>
          <p:spPr>
            <a:xfrm>
              <a:off x="5739384" y="4413504"/>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A8220B04-FB23-AA45-4008-840851279597}"/>
                </a:ext>
              </a:extLst>
            </p:cNvPr>
            <p:cNvSpPr/>
            <p:nvPr/>
          </p:nvSpPr>
          <p:spPr>
            <a:xfrm>
              <a:off x="5335524" y="2022790"/>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Has an impact here…</a:t>
              </a:r>
            </a:p>
          </p:txBody>
        </p:sp>
      </p:grpSp>
      <p:grpSp>
        <p:nvGrpSpPr>
          <p:cNvPr id="28" name="Gruppo 27">
            <a:extLst>
              <a:ext uri="{FF2B5EF4-FFF2-40B4-BE49-F238E27FC236}">
                <a16:creationId xmlns:a16="http://schemas.microsoft.com/office/drawing/2014/main" id="{0269D2F6-471F-2236-B27F-5B2FF3E1E015}"/>
              </a:ext>
            </a:extLst>
          </p:cNvPr>
          <p:cNvGrpSpPr/>
          <p:nvPr/>
        </p:nvGrpSpPr>
        <p:grpSpPr>
          <a:xfrm>
            <a:off x="8108188" y="2037887"/>
            <a:ext cx="1520952" cy="1625809"/>
            <a:chOff x="8108188" y="2037887"/>
            <a:chExt cx="1520952" cy="1625809"/>
          </a:xfrm>
        </p:grpSpPr>
        <p:sp>
          <p:nvSpPr>
            <p:cNvPr id="22" name="Rettangolo con angoli arrotondati 21">
              <a:extLst>
                <a:ext uri="{FF2B5EF4-FFF2-40B4-BE49-F238E27FC236}">
                  <a16:creationId xmlns:a16="http://schemas.microsoft.com/office/drawing/2014/main" id="{D0012224-E60A-D5DC-595D-D95C6C5C3A0C}"/>
                </a:ext>
              </a:extLst>
            </p:cNvPr>
            <p:cNvSpPr/>
            <p:nvPr/>
          </p:nvSpPr>
          <p:spPr>
            <a:xfrm>
              <a:off x="8512048" y="2862072"/>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5" name="Rettangolo con angoli arrotondati 24">
              <a:extLst>
                <a:ext uri="{FF2B5EF4-FFF2-40B4-BE49-F238E27FC236}">
                  <a16:creationId xmlns:a16="http://schemas.microsoft.com/office/drawing/2014/main" id="{C75FBB2B-182F-3E50-E34F-774AE7836EEB}"/>
                </a:ext>
              </a:extLst>
            </p:cNvPr>
            <p:cNvSpPr/>
            <p:nvPr/>
          </p:nvSpPr>
          <p:spPr>
            <a:xfrm>
              <a:off x="8108188" y="2037887"/>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…and here</a:t>
              </a:r>
            </a:p>
          </p:txBody>
        </p:sp>
      </p:grpSp>
    </p:spTree>
    <p:extLst>
      <p:ext uri="{BB962C8B-B14F-4D97-AF65-F5344CB8AC3E}">
        <p14:creationId xmlns:p14="http://schemas.microsoft.com/office/powerpoint/2010/main" val="13265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E7F7EDE-8B5E-7B7A-1BDE-C61D79F91DF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15305EB-FAE7-6CC8-2DBA-0142AFA2ADC2}"/>
              </a:ext>
            </a:extLst>
          </p:cNvPr>
          <p:cNvSpPr>
            <a:spLocks noGrp="1"/>
          </p:cNvSpPr>
          <p:nvPr>
            <p:ph type="title"/>
          </p:nvPr>
        </p:nvSpPr>
        <p:spPr>
          <a:xfrm>
            <a:off x="838200" y="209292"/>
            <a:ext cx="9905460" cy="971551"/>
          </a:xfrm>
        </p:spPr>
        <p:txBody>
          <a:bodyPr>
            <a:normAutofit/>
          </a:bodyPr>
          <a:lstStyle/>
          <a:p>
            <a:r>
              <a:rPr lang="en-US" sz="3600" dirty="0"/>
              <a:t>How to improve learning?</a:t>
            </a:r>
          </a:p>
        </p:txBody>
      </p:sp>
      <p:sp>
        <p:nvSpPr>
          <p:cNvPr id="4" name="Segnaposto numero diapositiva 3">
            <a:extLst>
              <a:ext uri="{FF2B5EF4-FFF2-40B4-BE49-F238E27FC236}">
                <a16:creationId xmlns:a16="http://schemas.microsoft.com/office/drawing/2014/main" id="{0D8920DC-B005-3AED-D881-1531BD3DD069}"/>
              </a:ext>
            </a:extLst>
          </p:cNvPr>
          <p:cNvSpPr>
            <a:spLocks noGrp="1"/>
          </p:cNvSpPr>
          <p:nvPr>
            <p:ph type="sldNum" sz="quarter" idx="12"/>
          </p:nvPr>
        </p:nvSpPr>
        <p:spPr/>
        <p:txBody>
          <a:bodyPr/>
          <a:lstStyle/>
          <a:p>
            <a:fld id="{2FA0223F-D95A-431D-9A71-EDA7FA0C2F5B}" type="slidenum">
              <a:rPr lang="en-US" smtClean="0"/>
              <a:t>28</a:t>
            </a:fld>
            <a:endParaRPr lang="en-US" dirty="0"/>
          </a:p>
        </p:txBody>
      </p:sp>
      <p:sp>
        <p:nvSpPr>
          <p:cNvPr id="5" name="Rettangolo con angoli arrotondati 4">
            <a:extLst>
              <a:ext uri="{FF2B5EF4-FFF2-40B4-BE49-F238E27FC236}">
                <a16:creationId xmlns:a16="http://schemas.microsoft.com/office/drawing/2014/main" id="{C8C81AC8-7D66-BB6F-73D7-A3A697FC3A48}"/>
              </a:ext>
            </a:extLst>
          </p:cNvPr>
          <p:cNvSpPr/>
          <p:nvPr/>
        </p:nvSpPr>
        <p:spPr>
          <a:xfrm>
            <a:off x="3611881" y="143908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on subs 7-&gt;12 and LOPOCV (relevant feature set)</a:t>
            </a:r>
          </a:p>
        </p:txBody>
      </p:sp>
      <p:pic>
        <p:nvPicPr>
          <p:cNvPr id="8" name="Immagine 7">
            <a:extLst>
              <a:ext uri="{FF2B5EF4-FFF2-40B4-BE49-F238E27FC236}">
                <a16:creationId xmlns:a16="http://schemas.microsoft.com/office/drawing/2014/main" id="{601165D9-8B0E-D926-41E2-4A6D42162E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90545" y="2113274"/>
            <a:ext cx="5099207" cy="3305637"/>
          </a:xfrm>
          <a:prstGeom prst="rect">
            <a:avLst/>
          </a:prstGeom>
        </p:spPr>
      </p:pic>
      <p:sp>
        <p:nvSpPr>
          <p:cNvPr id="3" name="Rettangolo con angoli arrotondati 2">
            <a:extLst>
              <a:ext uri="{FF2B5EF4-FFF2-40B4-BE49-F238E27FC236}">
                <a16:creationId xmlns:a16="http://schemas.microsoft.com/office/drawing/2014/main" id="{44CEE730-0148-9036-9E37-4B143CA294CC}"/>
              </a:ext>
            </a:extLst>
          </p:cNvPr>
          <p:cNvSpPr/>
          <p:nvPr/>
        </p:nvSpPr>
        <p:spPr>
          <a:xfrm>
            <a:off x="4843271" y="5507880"/>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148 signals: </a:t>
            </a:r>
          </a:p>
          <a:p>
            <a:pPr marL="171450" indent="-171450">
              <a:buFont typeface="Arial" panose="020B0604020202020204" pitchFamily="34" charset="0"/>
              <a:buChar char="•"/>
            </a:pPr>
            <a:r>
              <a:rPr lang="en-US" sz="1050" dirty="0"/>
              <a:t>70 are ineffective (</a:t>
            </a:r>
            <a:r>
              <a:rPr lang="en-US" sz="1050" dirty="0">
                <a:solidFill>
                  <a:srgbClr val="0070C0"/>
                </a:solidFill>
              </a:rPr>
              <a:t>MAP A</a:t>
            </a:r>
            <a:r>
              <a:rPr lang="en-US" sz="1050" dirty="0"/>
              <a:t>); </a:t>
            </a:r>
          </a:p>
          <a:p>
            <a:pPr marL="171450" indent="-171450">
              <a:buFont typeface="Arial" panose="020B0604020202020204" pitchFamily="34" charset="0"/>
              <a:buChar char="•"/>
            </a:pPr>
            <a:r>
              <a:rPr lang="en-US" sz="1050" dirty="0"/>
              <a:t>38 are effective (</a:t>
            </a:r>
            <a:r>
              <a:rPr lang="en-US" sz="1050" dirty="0">
                <a:solidFill>
                  <a:srgbClr val="00B050"/>
                </a:solidFill>
              </a:rPr>
              <a:t>MAP B</a:t>
            </a:r>
            <a:r>
              <a:rPr lang="en-US" sz="1050" dirty="0"/>
              <a:t>); </a:t>
            </a:r>
          </a:p>
          <a:p>
            <a:pPr marL="171450" indent="-171450">
              <a:buFont typeface="Arial" panose="020B0604020202020204" pitchFamily="34" charset="0"/>
              <a:buChar char="•"/>
            </a:pPr>
            <a:r>
              <a:rPr lang="en-US" sz="1050" dirty="0"/>
              <a:t>40 are dangerous (</a:t>
            </a:r>
            <a:r>
              <a:rPr lang="en-US" sz="1050" dirty="0">
                <a:solidFill>
                  <a:srgbClr val="C00000"/>
                </a:solidFill>
              </a:rPr>
              <a:t>MAP C</a:t>
            </a:r>
            <a:r>
              <a:rPr lang="en-US" sz="1050" dirty="0"/>
              <a:t>);</a:t>
            </a:r>
          </a:p>
        </p:txBody>
      </p:sp>
    </p:spTree>
    <p:extLst>
      <p:ext uri="{BB962C8B-B14F-4D97-AF65-F5344CB8AC3E}">
        <p14:creationId xmlns:p14="http://schemas.microsoft.com/office/powerpoint/2010/main" val="2265301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6DC3D-B57D-72DF-04EF-75C068264BA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8656AF-ED11-297D-9B1F-98A1D45D3056}"/>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4DC0A74-E71C-36B2-4385-CAF00EE325D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C4F9B7E5-95AE-9A46-E7CA-005112DD7912}"/>
              </a:ext>
            </a:extLst>
          </p:cNvPr>
          <p:cNvSpPr>
            <a:spLocks noGrp="1"/>
          </p:cNvSpPr>
          <p:nvPr>
            <p:ph type="sldNum" sz="quarter" idx="12"/>
          </p:nvPr>
        </p:nvSpPr>
        <p:spPr/>
        <p:txBody>
          <a:bodyPr/>
          <a:lstStyle/>
          <a:p>
            <a:fld id="{2FA0223F-D95A-431D-9A71-EDA7FA0C2F5B}" type="slidenum">
              <a:rPr lang="en-US" smtClean="0"/>
              <a:t>29</a:t>
            </a:fld>
            <a:endParaRPr lang="en-US" dirty="0"/>
          </a:p>
        </p:txBody>
      </p:sp>
    </p:spTree>
    <p:extLst>
      <p:ext uri="{BB962C8B-B14F-4D97-AF65-F5344CB8AC3E}">
        <p14:creationId xmlns:p14="http://schemas.microsoft.com/office/powerpoint/2010/main" val="215104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E2220-81EB-8D81-3516-6EF00AABC06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EA1DBFB-1B0E-E0F8-39C1-1A5DEC112B8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148A07B1-1A9B-5A48-CB8C-3690ADB27422}"/>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5D78098F-754C-D4E4-BBF0-C4271D17CBD9}"/>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3404771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301752" y="1487288"/>
            <a:ext cx="11567160" cy="4792722"/>
          </a:xfrm>
        </p:spPr>
        <p:txBody>
          <a:bodyPr>
            <a:noAutofit/>
          </a:bodyPr>
          <a:lstStyle/>
          <a:p>
            <a:pPr marL="0" indent="0">
              <a:buNone/>
            </a:pPr>
            <a:r>
              <a:rPr lang="en-US" sz="1200" dirty="0"/>
              <a:t>Two feature extraction pipelines based on envelope analysis and template matching have proposed:</a:t>
            </a:r>
          </a:p>
          <a:p>
            <a:r>
              <a:rPr lang="en-US" sz="1200" dirty="0"/>
              <a:t>Envelope features provides information on peaks positions and active areas of the signal</a:t>
            </a:r>
          </a:p>
          <a:p>
            <a:r>
              <a:rPr lang="en-US" sz="1200" dirty="0"/>
              <a:t>Template matching features provides information on signal morphology</a:t>
            </a:r>
          </a:p>
          <a:p>
            <a:pPr marL="0" indent="0">
              <a:buNone/>
            </a:pPr>
            <a:r>
              <a:rPr lang="en-US" sz="1200" dirty="0"/>
              <a:t>Moreover, STFT usage has been explored but features have not been evaluated for the time being as they would have to be meticulously defined from scratch. Otherwise, redundant information would be introduced.</a:t>
            </a:r>
          </a:p>
          <a:p>
            <a:pPr marL="0" indent="0">
              <a:buNone/>
            </a:pPr>
            <a:r>
              <a:rPr lang="en-US" sz="1200" dirty="0"/>
              <a:t>Other similar studies used DWT based features (similar to the one introduced with TM), autocorrelation-based features, self-similarity features and complexity-analysis based features. </a:t>
            </a:r>
          </a:p>
          <a:p>
            <a:pPr marL="0" indent="0">
              <a:buNone/>
            </a:pPr>
            <a:endParaRPr lang="en-US" sz="1200" dirty="0"/>
          </a:p>
          <a:p>
            <a:pPr marL="0" indent="0">
              <a:buNone/>
            </a:pPr>
            <a:r>
              <a:rPr lang="en-US" sz="1200" dirty="0"/>
              <a:t>Then, three models have been evaluated:</a:t>
            </a:r>
          </a:p>
          <a:p>
            <a:pPr marL="342900" indent="-342900">
              <a:buFont typeface="+mj-lt"/>
              <a:buAutoNum type="arabicPeriod"/>
            </a:pPr>
            <a:r>
              <a:rPr lang="en-US" sz="1200" dirty="0"/>
              <a:t>An improved Knowledge based model based on envelope features</a:t>
            </a:r>
          </a:p>
          <a:p>
            <a:pPr marL="342900" indent="-342900">
              <a:buFont typeface="+mj-lt"/>
              <a:buAutoNum type="arabicPeriod"/>
            </a:pPr>
            <a:r>
              <a:rPr lang="en-US" sz="1200" dirty="0"/>
              <a:t>A decision tree (LOPO cross validation) trained onto the whole feature set</a:t>
            </a:r>
          </a:p>
          <a:p>
            <a:pPr marL="342900" indent="-342900">
              <a:buFont typeface="+mj-lt"/>
              <a:buAutoNum type="arabicPeriod"/>
            </a:pPr>
            <a:r>
              <a:rPr lang="en-US" sz="1200" dirty="0"/>
              <a:t>A decision tree (LOPOCV) trained onto an optimized feature set</a:t>
            </a:r>
          </a:p>
          <a:p>
            <a:pPr marL="0" indent="0">
              <a:buNone/>
            </a:pPr>
            <a:r>
              <a:rPr lang="en-US" sz="1200" dirty="0"/>
              <a:t>Results are encouraging but higher performance are required, specially into MAP A/MAP B discrimination.</a:t>
            </a:r>
          </a:p>
          <a:p>
            <a:pPr marL="0" indent="0">
              <a:buNone/>
            </a:pPr>
            <a:endParaRPr lang="en-US" sz="1200" dirty="0"/>
          </a:p>
          <a:p>
            <a:pPr marL="0" indent="0">
              <a:buNone/>
            </a:pPr>
            <a:r>
              <a:rPr lang="en-US" sz="1200" dirty="0"/>
              <a:t>Future steps could be:</a:t>
            </a:r>
          </a:p>
          <a:p>
            <a:pPr>
              <a:buFont typeface="+mj-lt"/>
              <a:buAutoNum type="arabicPeriod"/>
            </a:pPr>
            <a:r>
              <a:rPr lang="en-US" sz="1200" dirty="0"/>
              <a:t>Defining new features based on a second template (more complex)</a:t>
            </a:r>
          </a:p>
          <a:p>
            <a:pPr>
              <a:buFont typeface="+mj-lt"/>
              <a:buAutoNum type="arabicPeriod"/>
            </a:pPr>
            <a:r>
              <a:rPr lang="en-US" sz="1200" dirty="0"/>
              <a:t>Computing new features as envelope peaks area, </a:t>
            </a:r>
            <a:r>
              <a:rPr lang="en-US" sz="1200" dirty="0" err="1"/>
              <a:t>ApEN</a:t>
            </a:r>
            <a:r>
              <a:rPr lang="en-US" sz="1200" dirty="0"/>
              <a:t>, Mutual Information</a:t>
            </a:r>
          </a:p>
          <a:p>
            <a:pPr>
              <a:buFont typeface="+mj-lt"/>
              <a:buAutoNum type="arabicPeriod"/>
            </a:pPr>
            <a:r>
              <a:rPr lang="en-US" sz="1200" dirty="0"/>
              <a:t>Defining and analyzing spectral/STFT features</a:t>
            </a:r>
          </a:p>
          <a:p>
            <a:pPr marL="0" indent="0">
              <a:buNone/>
            </a:pPr>
            <a:endParaRPr lang="en-US" sz="1200" dirty="0"/>
          </a:p>
        </p:txBody>
      </p:sp>
    </p:spTree>
    <p:extLst>
      <p:ext uri="{BB962C8B-B14F-4D97-AF65-F5344CB8AC3E}">
        <p14:creationId xmlns:p14="http://schemas.microsoft.com/office/powerpoint/2010/main" val="379305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055466" cy="4747457"/>
              </a:xfrm>
              <a:ln w="19050">
                <a:noFill/>
              </a:ln>
            </p:spPr>
            <p:txBody>
              <a:bodyPr>
                <a:noAutofit/>
              </a:bodyPr>
              <a:lstStyle/>
              <a:p>
                <a:pPr marL="0" indent="0">
                  <a:buNone/>
                </a:pPr>
                <a:r>
                  <a:rPr lang="en-US" sz="1100" b="1" dirty="0">
                    <a:solidFill>
                      <a:srgbClr val="0070C0"/>
                    </a:solidFill>
                  </a:rPr>
                  <a:t>The aim of the analysis finding where a signal has active 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marL="0" indent="0">
                  <a:buNone/>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marL="0" indent="0">
                  <a:buNone/>
                </a:pPr>
                <a:r>
                  <a:rPr lang="en-GB" sz="1100" i="1" dirty="0">
                    <a:solidFill>
                      <a:schemeClr val="accent2"/>
                    </a:solidFill>
                  </a:rPr>
                  <a:t>NB: Asymmetric threshold</a:t>
                </a:r>
              </a:p>
              <a:p>
                <a:pPr marL="0" indent="0">
                  <a:buNone/>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p>
              <a:p>
                <a:pPr marL="0" indent="0">
                  <a:buNone/>
                </a:pP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xmlns="">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055466" cy="4747457"/>
              </a:xfrm>
              <a:blipFill>
                <a:blip r:embed="rId3"/>
                <a:stretch>
                  <a:fillRect t="-385"/>
                </a:stretch>
              </a:blipFill>
              <a:ln w="19050">
                <a:noFill/>
              </a:ln>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D9952E55-A54C-12B1-74CC-CE9F7698E35E}"/>
              </a:ext>
            </a:extLst>
          </p:cNvPr>
          <p:cNvSpPr txBox="1"/>
          <p:nvPr/>
        </p:nvSpPr>
        <p:spPr>
          <a:xfrm>
            <a:off x="454152" y="5956310"/>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grpSp>
        <p:nvGrpSpPr>
          <p:cNvPr id="17" name="Gruppo 16">
            <a:extLst>
              <a:ext uri="{FF2B5EF4-FFF2-40B4-BE49-F238E27FC236}">
                <a16:creationId xmlns:a16="http://schemas.microsoft.com/office/drawing/2014/main" id="{F62F145F-E7C6-F26E-3659-A471F1B0AB37}"/>
              </a:ext>
            </a:extLst>
          </p:cNvPr>
          <p:cNvGrpSpPr/>
          <p:nvPr/>
        </p:nvGrpSpPr>
        <p:grpSpPr>
          <a:xfrm>
            <a:off x="4509618" y="1452900"/>
            <a:ext cx="7531404" cy="4673924"/>
            <a:chOff x="4509618" y="1452900"/>
            <a:chExt cx="7531404" cy="4673924"/>
          </a:xfrm>
        </p:grpSpPr>
        <p:sp>
          <p:nvSpPr>
            <p:cNvPr id="12" name="Rettangolo 11">
              <a:extLst>
                <a:ext uri="{FF2B5EF4-FFF2-40B4-BE49-F238E27FC236}">
                  <a16:creationId xmlns:a16="http://schemas.microsoft.com/office/drawing/2014/main" id="{D34B8810-4705-6E18-E32D-986A62ECBAD6}"/>
                </a:ext>
              </a:extLst>
            </p:cNvPr>
            <p:cNvSpPr/>
            <p:nvPr/>
          </p:nvSpPr>
          <p:spPr>
            <a:xfrm>
              <a:off x="5734020" y="2179664"/>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4D0F1DF3-00E9-BCA7-8D55-C525C07FEC16}"/>
                </a:ext>
              </a:extLst>
            </p:cNvPr>
            <p:cNvPicPr>
              <a:picLocks noChangeAspect="1"/>
            </p:cNvPicPr>
            <p:nvPr/>
          </p:nvPicPr>
          <p:blipFill>
            <a:blip r:embed="rId4">
              <a:extLst>
                <a:ext uri="{28A0092B-C50C-407E-A947-70E740481C1C}">
                  <a14:useLocalDpi xmlns:a14="http://schemas.microsoft.com/office/drawing/2010/main" val="0"/>
                </a:ext>
              </a:extLst>
            </a:blip>
            <a:srcRect l="9525" t="6916" r="51700" b="50000"/>
            <a:stretch/>
          </p:blipFill>
          <p:spPr>
            <a:xfrm>
              <a:off x="4509618" y="1452900"/>
              <a:ext cx="3428929" cy="1976443"/>
            </a:xfrm>
            <a:prstGeom prst="rect">
              <a:avLst/>
            </a:prstGeom>
          </p:spPr>
        </p:pic>
        <p:pic>
          <p:nvPicPr>
            <p:cNvPr id="8" name="Immagine 7" descr="Immagine che contiene testo, diagramma, linea, Parallelo&#10;&#10;Descrizione generata automaticamente">
              <a:extLst>
                <a:ext uri="{FF2B5EF4-FFF2-40B4-BE49-F238E27FC236}">
                  <a16:creationId xmlns:a16="http://schemas.microsoft.com/office/drawing/2014/main" id="{DEDBCC5F-596B-81BF-6F6E-7A5065768ADE}"/>
                </a:ext>
              </a:extLst>
            </p:cNvPr>
            <p:cNvPicPr>
              <a:picLocks noChangeAspect="1"/>
            </p:cNvPicPr>
            <p:nvPr/>
          </p:nvPicPr>
          <p:blipFill>
            <a:blip r:embed="rId4">
              <a:extLst>
                <a:ext uri="{28A0092B-C50C-407E-A947-70E740481C1C}">
                  <a14:useLocalDpi xmlns:a14="http://schemas.microsoft.com/office/drawing/2010/main" val="0"/>
                </a:ext>
              </a:extLst>
            </a:blip>
            <a:srcRect l="53318" t="6745" r="7907" b="50171"/>
            <a:stretch/>
          </p:blipFill>
          <p:spPr>
            <a:xfrm>
              <a:off x="8612093" y="1452900"/>
              <a:ext cx="3428929" cy="1976443"/>
            </a:xfrm>
            <a:prstGeom prst="rect">
              <a:avLst/>
            </a:prstGeom>
          </p:spPr>
        </p:pic>
        <p:pic>
          <p:nvPicPr>
            <p:cNvPr id="10" name="Immagine 9" descr="Immagine che contiene testo, diagramma, linea, Parallelo&#10;&#10;Descrizione generata automaticamente">
              <a:extLst>
                <a:ext uri="{FF2B5EF4-FFF2-40B4-BE49-F238E27FC236}">
                  <a16:creationId xmlns:a16="http://schemas.microsoft.com/office/drawing/2014/main" id="{3E6CB8F8-53FF-025E-6C08-2AA42174CB3A}"/>
                </a:ext>
              </a:extLst>
            </p:cNvPr>
            <p:cNvPicPr>
              <a:picLocks noChangeAspect="1"/>
            </p:cNvPicPr>
            <p:nvPr/>
          </p:nvPicPr>
          <p:blipFill>
            <a:blip r:embed="rId4">
              <a:extLst>
                <a:ext uri="{28A0092B-C50C-407E-A947-70E740481C1C}">
                  <a14:useLocalDpi xmlns:a14="http://schemas.microsoft.com/office/drawing/2010/main" val="0"/>
                </a:ext>
              </a:extLst>
            </a:blip>
            <a:srcRect l="53525" t="52771" r="7700" b="4145"/>
            <a:stretch/>
          </p:blipFill>
          <p:spPr>
            <a:xfrm>
              <a:off x="6178295" y="3708497"/>
              <a:ext cx="4195553" cy="2418327"/>
            </a:xfrm>
            <a:prstGeom prst="rect">
              <a:avLst/>
            </a:prstGeom>
          </p:spPr>
        </p:pic>
        <p:sp>
          <p:nvSpPr>
            <p:cNvPr id="11" name="Freccia a destra 10">
              <a:extLst>
                <a:ext uri="{FF2B5EF4-FFF2-40B4-BE49-F238E27FC236}">
                  <a16:creationId xmlns:a16="http://schemas.microsoft.com/office/drawing/2014/main" id="{2FC3E1D4-A685-3101-EAED-B438A7D4EB5A}"/>
                </a:ext>
              </a:extLst>
            </p:cNvPr>
            <p:cNvSpPr/>
            <p:nvPr/>
          </p:nvSpPr>
          <p:spPr>
            <a:xfrm>
              <a:off x="8065008" y="2339684"/>
              <a:ext cx="420624" cy="160020"/>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27F4EE09-F285-4D97-5CBC-0A0EECE45237}"/>
                </a:ext>
              </a:extLst>
            </p:cNvPr>
            <p:cNvSpPr/>
            <p:nvPr/>
          </p:nvSpPr>
          <p:spPr>
            <a:xfrm rot="5400000">
              <a:off x="8207396" y="3366248"/>
              <a:ext cx="329381" cy="227091"/>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3F5FA28-B8D1-C10A-76CB-BAB8EE06E026}"/>
                </a:ext>
              </a:extLst>
            </p:cNvPr>
            <p:cNvSpPr/>
            <p:nvPr/>
          </p:nvSpPr>
          <p:spPr>
            <a:xfrm>
              <a:off x="5528302" y="1452900"/>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F8EB2B9D-FF4D-28E7-9BC6-8804D596A216}"/>
                </a:ext>
              </a:extLst>
            </p:cNvPr>
            <p:cNvSpPr/>
            <p:nvPr/>
          </p:nvSpPr>
          <p:spPr>
            <a:xfrm>
              <a:off x="9576046" y="1460525"/>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F23E1BAD-CC44-BE23-F501-D2E06F9BD7D2}"/>
                </a:ext>
              </a:extLst>
            </p:cNvPr>
            <p:cNvSpPr/>
            <p:nvPr/>
          </p:nvSpPr>
          <p:spPr>
            <a:xfrm>
              <a:off x="7402441" y="3753513"/>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4984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3A40A-FD24-44A4-2CBD-224A0602AB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ED1B18-CB31-6C75-787A-C9F2B9C149C6}"/>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4A2AA70E-2D2B-4E06-7C27-2048682DA8A5}"/>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4DD23601-B6DA-4B15-F17E-6F52412D7CA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66C68FDF-8DB9-FEB6-9F33-227755DF9D1B}"/>
              </a:ext>
            </a:extLst>
          </p:cNvPr>
          <p:cNvSpPr txBox="1"/>
          <p:nvPr/>
        </p:nvSpPr>
        <p:spPr>
          <a:xfrm>
            <a:off x="378460" y="1467396"/>
            <a:ext cx="5313680" cy="3908762"/>
          </a:xfrm>
          <a:prstGeom prst="rect">
            <a:avLst/>
          </a:prstGeom>
          <a:noFill/>
        </p:spPr>
        <p:txBody>
          <a:bodyPr wrap="square">
            <a:spAutoFit/>
          </a:bodyPr>
          <a:lstStyle/>
          <a:p>
            <a:pPr marL="0" indent="0">
              <a:buNone/>
            </a:pPr>
            <a:r>
              <a:rPr lang="en-US" sz="1400" dirty="0"/>
              <a:t>This pipeline has, by building, a peculiarity: </a:t>
            </a:r>
            <a:r>
              <a:rPr lang="en-US" sz="1400" b="1" dirty="0"/>
              <a:t>active areas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a:t>
            </a:r>
            <a:r>
              <a:rPr lang="en-US" sz="1400" dirty="0">
                <a:sym typeface="Wingdings" panose="05000000000000000000" pitchFamily="2" charset="2"/>
              </a:rPr>
              <a:t> </a:t>
            </a:r>
            <a:r>
              <a:rPr lang="en-US" sz="1400" dirty="0"/>
              <a:t>even noise could be detected as peak </a:t>
            </a:r>
            <a:r>
              <a:rPr lang="en-US" sz="1400" dirty="0">
                <a:sym typeface="Wingdings" panose="05000000000000000000" pitchFamily="2" charset="2"/>
              </a:rPr>
              <a:t> even noise can be seen as “active area”</a:t>
            </a:r>
            <a:r>
              <a:rPr lang="en-US" sz="1400" dirty="0"/>
              <a:t> </a:t>
            </a:r>
          </a:p>
          <a:p>
            <a:pPr marL="285750" indent="-285750">
              <a:buFont typeface="Arial" panose="020B0604020202020204" pitchFamily="34" charset="0"/>
              <a:buChar char="•"/>
            </a:pPr>
            <a:endParaRPr lang="en-US" sz="1400" dirty="0"/>
          </a:p>
          <a:p>
            <a:r>
              <a:rPr lang="en-US" sz="1400" dirty="0"/>
              <a:t>In other words, this pipeline works with the logic “</a:t>
            </a:r>
            <a:r>
              <a:rPr lang="en-US" sz="1400" b="1" dirty="0"/>
              <a:t>the higher, the better</a:t>
            </a:r>
            <a:r>
              <a:rPr lang="en-US" sz="1400" dirty="0"/>
              <a:t>”.  A </a:t>
            </a:r>
            <a:r>
              <a:rPr lang="en-US" sz="1400" b="1" dirty="0"/>
              <a:t>decisional</a:t>
            </a:r>
            <a:r>
              <a:rPr lang="en-US" sz="1400" dirty="0"/>
              <a:t> </a:t>
            </a:r>
            <a:r>
              <a:rPr lang="en-US" sz="1400" b="1" dirty="0"/>
              <a:t>rule</a:t>
            </a:r>
            <a:r>
              <a:rPr lang="en-US" sz="1400" dirty="0"/>
              <a:t> is necessary. </a:t>
            </a:r>
          </a:p>
          <a:p>
            <a:r>
              <a:rPr lang="en-US" sz="1400" dirty="0"/>
              <a:t>Thus:</a:t>
            </a:r>
          </a:p>
          <a:p>
            <a:endParaRPr lang="en-US" sz="1600" b="1" dirty="0">
              <a:solidFill>
                <a:srgbClr val="C00000"/>
              </a:solidFill>
            </a:endParaRPr>
          </a:p>
          <a:p>
            <a:pPr marL="0" indent="0">
              <a:buNone/>
            </a:pPr>
            <a:r>
              <a:rPr lang="en-US" sz="1600" b="1" dirty="0">
                <a:solidFill>
                  <a:srgbClr val="C00000"/>
                </a:solidFill>
              </a:rPr>
              <a:t>True active areas are the ones associated to the three main peaks of the signal in descending order of magnitude. Hence, these are the peaks (in modulus) considered as features.</a:t>
            </a:r>
          </a:p>
          <a:p>
            <a:pPr marL="0" indent="0">
              <a:buNone/>
            </a:pPr>
            <a:endParaRPr lang="en-US" sz="1400" dirty="0"/>
          </a:p>
          <a:p>
            <a:pPr marL="0" indent="0">
              <a:buNone/>
            </a:pPr>
            <a:r>
              <a:rPr lang="en-US" sz="1400" dirty="0"/>
              <a:t>With such definition, a noisy active area can be easily discharged, at least if the signal is not too noisy (but even a less sensible pipeline would be deceived in this case). </a:t>
            </a:r>
          </a:p>
        </p:txBody>
      </p:sp>
      <p:grpSp>
        <p:nvGrpSpPr>
          <p:cNvPr id="8" name="Gruppo 7">
            <a:extLst>
              <a:ext uri="{FF2B5EF4-FFF2-40B4-BE49-F238E27FC236}">
                <a16:creationId xmlns:a16="http://schemas.microsoft.com/office/drawing/2014/main" id="{CBBC0929-24C2-2866-E1EB-8198B23E8857}"/>
              </a:ext>
            </a:extLst>
          </p:cNvPr>
          <p:cNvGrpSpPr/>
          <p:nvPr/>
        </p:nvGrpSpPr>
        <p:grpSpPr>
          <a:xfrm>
            <a:off x="5867400" y="1720088"/>
            <a:ext cx="5742148" cy="3728211"/>
            <a:chOff x="7005130" y="1649097"/>
            <a:chExt cx="4640994" cy="2762649"/>
          </a:xfrm>
        </p:grpSpPr>
        <p:pic>
          <p:nvPicPr>
            <p:cNvPr id="6" name="Immagine 5">
              <a:extLst>
                <a:ext uri="{FF2B5EF4-FFF2-40B4-BE49-F238E27FC236}">
                  <a16:creationId xmlns:a16="http://schemas.microsoft.com/office/drawing/2014/main" id="{83C15715-913A-9B65-7BDC-9D0757967D84}"/>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7" name="Rettangolo 6">
              <a:extLst>
                <a:ext uri="{FF2B5EF4-FFF2-40B4-BE49-F238E27FC236}">
                  <a16:creationId xmlns:a16="http://schemas.microsoft.com/office/drawing/2014/main" id="{E57888BE-0B82-B079-3F0D-1FD780E6EA05}"/>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53F517CB-96CD-D4B4-F685-BC786E8A74A0}"/>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BAC3F3C-BFC7-0F14-BA1C-25F3AA269030}"/>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xmlns="">
          <p:sp>
            <p:nvSpPr>
              <p:cNvPr id="9" name="CasellaDiTesto 8">
                <a:extLst>
                  <a:ext uri="{FF2B5EF4-FFF2-40B4-BE49-F238E27FC236}">
                    <a16:creationId xmlns:a16="http://schemas.microsoft.com/office/drawing/2014/main" id="{CBAC3F3C-BFC7-0F14-BA1C-25F3AA269030}"/>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317BECB-E865-6667-FFEE-44CF2682C041}"/>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xmlns="">
          <p:sp>
            <p:nvSpPr>
              <p:cNvPr id="10" name="CasellaDiTesto 9">
                <a:extLst>
                  <a:ext uri="{FF2B5EF4-FFF2-40B4-BE49-F238E27FC236}">
                    <a16:creationId xmlns:a16="http://schemas.microsoft.com/office/drawing/2014/main" id="{A317BECB-E865-6667-FFEE-44CF2682C041}"/>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00C4DCD9-8E7C-22E6-74AF-E0C492890645}"/>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xmlns="">
          <p:sp>
            <p:nvSpPr>
              <p:cNvPr id="11" name="CasellaDiTesto 10">
                <a:extLst>
                  <a:ext uri="{FF2B5EF4-FFF2-40B4-BE49-F238E27FC236}">
                    <a16:creationId xmlns:a16="http://schemas.microsoft.com/office/drawing/2014/main" id="{00C4DCD9-8E7C-22E6-74AF-E0C492890645}"/>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7" name="Ovale 16">
            <a:extLst>
              <a:ext uri="{FF2B5EF4-FFF2-40B4-BE49-F238E27FC236}">
                <a16:creationId xmlns:a16="http://schemas.microsoft.com/office/drawing/2014/main" id="{BB1BDA7E-B5FD-B7BF-99AA-ED54C05D7BE5}"/>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8" name="Ovale 17">
            <a:extLst>
              <a:ext uri="{FF2B5EF4-FFF2-40B4-BE49-F238E27FC236}">
                <a16:creationId xmlns:a16="http://schemas.microsoft.com/office/drawing/2014/main" id="{C0B88E9B-7739-1CD9-0062-41750A55FC43}"/>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79CCAD5C-E7CF-1727-E3C6-D8D39F4E10B7}"/>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38774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Features defined from envelope analysis</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43B3C8D7-9D6F-A8EF-355B-6C06D2D0C174}"/>
              </a:ext>
            </a:extLst>
          </p:cNvPr>
          <p:cNvSpPr txBox="1"/>
          <p:nvPr/>
        </p:nvSpPr>
        <p:spPr>
          <a:xfrm>
            <a:off x="0" y="1459497"/>
            <a:ext cx="1307155" cy="1923604"/>
          </a:xfrm>
          <a:prstGeom prst="rect">
            <a:avLst/>
          </a:prstGeom>
          <a:noFill/>
        </p:spPr>
        <p:txBody>
          <a:bodyPr wrap="square" numCol="1">
            <a:spAutoFit/>
          </a:bodyPr>
          <a:lstStyle/>
          <a:p>
            <a:r>
              <a:rPr lang="en-GB" sz="700" b="1" i="1" dirty="0">
                <a:solidFill>
                  <a:schemeClr val="tx1">
                    <a:lumMod val="50000"/>
                    <a:lumOff val="50000"/>
                  </a:schemeClr>
                </a:solidFill>
              </a:rPr>
              <a:t>MAP_A has</a:t>
            </a:r>
            <a:r>
              <a:rPr lang="en-GB" sz="700" dirty="0">
                <a:solidFill>
                  <a:schemeClr val="tx1">
                    <a:lumMod val="50000"/>
                    <a:lumOff val="50000"/>
                  </a:schemeClr>
                </a:solidFill>
              </a:rPr>
              <a:t>:</a:t>
            </a:r>
          </a:p>
          <a:p>
            <a:r>
              <a:rPr lang="en-GB" sz="700" dirty="0">
                <a:solidFill>
                  <a:schemeClr val="tx1">
                    <a:lumMod val="50000"/>
                    <a:lumOff val="50000"/>
                  </a:schemeClr>
                </a:solidFill>
              </a:rPr>
              <a:t>  - 22 signals with one peak</a:t>
            </a:r>
          </a:p>
          <a:p>
            <a:r>
              <a:rPr lang="en-GB" sz="700" dirty="0">
                <a:solidFill>
                  <a:schemeClr val="tx1">
                    <a:lumMod val="50000"/>
                    <a:lumOff val="50000"/>
                  </a:schemeClr>
                </a:solidFill>
              </a:rPr>
              <a:t>  - 254 signals with two peaks</a:t>
            </a:r>
          </a:p>
          <a:p>
            <a:r>
              <a:rPr lang="en-GB" sz="700" dirty="0">
                <a:solidFill>
                  <a:schemeClr val="tx1">
                    <a:lumMod val="50000"/>
                    <a:lumOff val="50000"/>
                  </a:schemeClr>
                </a:solidFill>
              </a:rPr>
              <a:t>  - 387 signals with three peaks</a:t>
            </a:r>
          </a:p>
          <a:p>
            <a:r>
              <a:rPr lang="en-GB" sz="700" dirty="0">
                <a:solidFill>
                  <a:schemeClr val="tx1">
                    <a:lumMod val="50000"/>
                    <a:lumOff val="50000"/>
                  </a:schemeClr>
                </a:solidFill>
              </a:rPr>
              <a:t>        total : 663 </a:t>
            </a:r>
          </a:p>
          <a:p>
            <a:endParaRPr lang="en-GB" sz="700" dirty="0">
              <a:solidFill>
                <a:schemeClr val="tx1">
                  <a:lumMod val="50000"/>
                  <a:lumOff val="50000"/>
                </a:schemeClr>
              </a:solidFill>
            </a:endParaRPr>
          </a:p>
          <a:p>
            <a:r>
              <a:rPr lang="en-GB" sz="700" dirty="0">
                <a:solidFill>
                  <a:schemeClr val="tx1">
                    <a:lumMod val="50000"/>
                    <a:lumOff val="50000"/>
                  </a:schemeClr>
                </a:solidFill>
              </a:rPr>
              <a:t> </a:t>
            </a:r>
            <a:r>
              <a:rPr lang="en-GB" sz="700" b="1" i="1" dirty="0">
                <a:solidFill>
                  <a:schemeClr val="tx1">
                    <a:lumMod val="50000"/>
                    <a:lumOff val="50000"/>
                  </a:schemeClr>
                </a:solidFill>
              </a:rPr>
              <a:t>MAP_B has</a:t>
            </a:r>
            <a:r>
              <a:rPr lang="en-GB" sz="700" dirty="0">
                <a:solidFill>
                  <a:schemeClr val="tx1">
                    <a:lumMod val="50000"/>
                    <a:lumOff val="50000"/>
                  </a:schemeClr>
                </a:solidFill>
              </a:rPr>
              <a:t>:</a:t>
            </a:r>
          </a:p>
          <a:p>
            <a:r>
              <a:rPr lang="en-GB" sz="700" dirty="0">
                <a:solidFill>
                  <a:schemeClr val="tx1">
                    <a:lumMod val="50000"/>
                    <a:lumOff val="50000"/>
                  </a:schemeClr>
                </a:solidFill>
              </a:rPr>
              <a:t>  - 0 signals with one peak</a:t>
            </a:r>
          </a:p>
          <a:p>
            <a:r>
              <a:rPr lang="en-GB" sz="700" dirty="0">
                <a:solidFill>
                  <a:schemeClr val="tx1">
                    <a:lumMod val="50000"/>
                    <a:lumOff val="50000"/>
                  </a:schemeClr>
                </a:solidFill>
              </a:rPr>
              <a:t>  - 41 signals with two peaks</a:t>
            </a:r>
          </a:p>
          <a:p>
            <a:r>
              <a:rPr lang="en-GB" sz="700" dirty="0">
                <a:solidFill>
                  <a:schemeClr val="tx1">
                    <a:lumMod val="50000"/>
                    <a:lumOff val="50000"/>
                  </a:schemeClr>
                </a:solidFill>
              </a:rPr>
              <a:t>  - 53 signals with three peaks</a:t>
            </a:r>
          </a:p>
          <a:p>
            <a:r>
              <a:rPr lang="en-GB" sz="700" dirty="0">
                <a:solidFill>
                  <a:schemeClr val="tx1">
                    <a:lumMod val="50000"/>
                    <a:lumOff val="50000"/>
                  </a:schemeClr>
                </a:solidFill>
              </a:rPr>
              <a:t>        total : 94</a:t>
            </a:r>
          </a:p>
          <a:p>
            <a:endParaRPr lang="en-GB" sz="700" dirty="0">
              <a:solidFill>
                <a:schemeClr val="tx1">
                  <a:lumMod val="50000"/>
                  <a:lumOff val="50000"/>
                </a:schemeClr>
              </a:solidFill>
            </a:endParaRPr>
          </a:p>
          <a:p>
            <a:r>
              <a:rPr lang="en-GB" sz="700" b="1" i="1" dirty="0">
                <a:solidFill>
                  <a:schemeClr val="tx1">
                    <a:lumMod val="50000"/>
                    <a:lumOff val="50000"/>
                  </a:schemeClr>
                </a:solidFill>
              </a:rPr>
              <a:t> MAP_C has</a:t>
            </a:r>
            <a:r>
              <a:rPr lang="en-GB" sz="700" dirty="0">
                <a:solidFill>
                  <a:schemeClr val="tx1">
                    <a:lumMod val="50000"/>
                    <a:lumOff val="50000"/>
                  </a:schemeClr>
                </a:solidFill>
              </a:rPr>
              <a:t>:</a:t>
            </a:r>
          </a:p>
          <a:p>
            <a:r>
              <a:rPr lang="en-GB" sz="700" dirty="0">
                <a:solidFill>
                  <a:schemeClr val="tx1">
                    <a:lumMod val="50000"/>
                    <a:lumOff val="50000"/>
                  </a:schemeClr>
                </a:solidFill>
              </a:rPr>
              <a:t>  - 2 signals with one peak</a:t>
            </a:r>
          </a:p>
          <a:p>
            <a:r>
              <a:rPr lang="en-GB" sz="700" dirty="0">
                <a:solidFill>
                  <a:schemeClr val="tx1">
                    <a:lumMod val="50000"/>
                    <a:lumOff val="50000"/>
                  </a:schemeClr>
                </a:solidFill>
              </a:rPr>
              <a:t>  - 12 signals with two peaks</a:t>
            </a:r>
          </a:p>
          <a:p>
            <a:r>
              <a:rPr lang="en-GB" sz="700" dirty="0">
                <a:solidFill>
                  <a:schemeClr val="tx1">
                    <a:lumMod val="50000"/>
                    <a:lumOff val="50000"/>
                  </a:schemeClr>
                </a:solidFill>
              </a:rPr>
              <a:t>  - 76 signals with three peaks</a:t>
            </a:r>
          </a:p>
          <a:p>
            <a:r>
              <a:rPr lang="en-GB" sz="700" dirty="0">
                <a:solidFill>
                  <a:schemeClr val="tx1">
                    <a:lumMod val="50000"/>
                    <a:lumOff val="50000"/>
                  </a:schemeClr>
                </a:solidFill>
              </a:rPr>
              <a:t>        total : 90 </a:t>
            </a:r>
          </a:p>
        </p:txBody>
      </p:sp>
      <p:grpSp>
        <p:nvGrpSpPr>
          <p:cNvPr id="14" name="Gruppo 13">
            <a:extLst>
              <a:ext uri="{FF2B5EF4-FFF2-40B4-BE49-F238E27FC236}">
                <a16:creationId xmlns:a16="http://schemas.microsoft.com/office/drawing/2014/main" id="{15282704-954C-8326-CAFD-399A8B6DEE0F}"/>
              </a:ext>
            </a:extLst>
          </p:cNvPr>
          <p:cNvGrpSpPr>
            <a:grpSpLocks noGrp="1" noUngrp="1" noRot="1" noMove="1" noResize="1"/>
          </p:cNvGrpSpPr>
          <p:nvPr/>
        </p:nvGrpSpPr>
        <p:grpSpPr>
          <a:xfrm>
            <a:off x="1199384" y="1478082"/>
            <a:ext cx="9683500" cy="4839903"/>
            <a:chOff x="1199384" y="1478082"/>
            <a:chExt cx="9683500" cy="4839903"/>
          </a:xfrm>
        </p:grpSpPr>
        <p:pic>
          <p:nvPicPr>
            <p:cNvPr id="8" name="Immagine 7">
              <a:extLst>
                <a:ext uri="{FF2B5EF4-FFF2-40B4-BE49-F238E27FC236}">
                  <a16:creationId xmlns:a16="http://schemas.microsoft.com/office/drawing/2014/main" id="{A8F19773-8CD1-E1C4-1E2B-2A12440E038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199384" y="3898034"/>
              <a:ext cx="3227832" cy="2419951"/>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199385" y="1478082"/>
              <a:ext cx="3227832" cy="2419952"/>
            </a:xfrm>
            <a:prstGeom prst="rect">
              <a:avLst/>
            </a:prstGeom>
          </p:spPr>
        </p:pic>
        <p:pic>
          <p:nvPicPr>
            <p:cNvPr id="3" name="Immagine 2">
              <a:extLst>
                <a:ext uri="{FF2B5EF4-FFF2-40B4-BE49-F238E27FC236}">
                  <a16:creationId xmlns:a16="http://schemas.microsoft.com/office/drawing/2014/main" id="{BB7FC963-62E0-1640-C1DA-AB198F85F63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5920" y="3898034"/>
              <a:ext cx="3227832" cy="2419951"/>
            </a:xfrm>
            <a:prstGeom prst="rect">
              <a:avLst/>
            </a:prstGeom>
          </p:spPr>
        </p:pic>
        <p:pic>
          <p:nvPicPr>
            <p:cNvPr id="6" name="Immagine 5">
              <a:extLst>
                <a:ext uri="{FF2B5EF4-FFF2-40B4-BE49-F238E27FC236}">
                  <a16:creationId xmlns:a16="http://schemas.microsoft.com/office/drawing/2014/main" id="{C1DF66F6-D256-103F-CDBE-70814956C58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7218" y="1478082"/>
              <a:ext cx="3227832" cy="2419952"/>
            </a:xfrm>
            <a:prstGeom prst="rect">
              <a:avLst/>
            </a:prstGeom>
          </p:spPr>
        </p:pic>
        <p:pic>
          <p:nvPicPr>
            <p:cNvPr id="7" name="Immagine 6">
              <a:extLst>
                <a:ext uri="{FF2B5EF4-FFF2-40B4-BE49-F238E27FC236}">
                  <a16:creationId xmlns:a16="http://schemas.microsoft.com/office/drawing/2014/main" id="{A45D3BE4-D751-2BA2-8773-277857DF6F94}"/>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3753" y="3898034"/>
              <a:ext cx="3227832" cy="2419951"/>
            </a:xfrm>
            <a:prstGeom prst="rect">
              <a:avLst/>
            </a:prstGeom>
          </p:spPr>
        </p:pic>
        <p:pic>
          <p:nvPicPr>
            <p:cNvPr id="9" name="Immagine 8">
              <a:extLst>
                <a:ext uri="{FF2B5EF4-FFF2-40B4-BE49-F238E27FC236}">
                  <a16:creationId xmlns:a16="http://schemas.microsoft.com/office/drawing/2014/main" id="{D7FFABAA-4B94-76B5-F118-5D675DDBE1AB}"/>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5052" y="1478082"/>
              <a:ext cx="3227832" cy="2419952"/>
            </a:xfrm>
            <a:prstGeom prst="rect">
              <a:avLst/>
            </a:prstGeom>
          </p:spPr>
        </p:pic>
      </p:grpSp>
      <p:sp>
        <p:nvSpPr>
          <p:cNvPr id="11" name="Rettangolo con angoli arrotondati 10">
            <a:extLst>
              <a:ext uri="{FF2B5EF4-FFF2-40B4-BE49-F238E27FC236}">
                <a16:creationId xmlns:a16="http://schemas.microsoft.com/office/drawing/2014/main" id="{995760B0-E7B6-3D90-ACA3-2922EEC1BEFD}"/>
              </a:ext>
            </a:extLst>
          </p:cNvPr>
          <p:cNvSpPr/>
          <p:nvPr/>
        </p:nvSpPr>
        <p:spPr>
          <a:xfrm>
            <a:off x="1745558" y="4476567"/>
            <a:ext cx="576072" cy="116223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A063CD03-80C2-9096-DC62-1A88F39D57D4}"/>
              </a:ext>
            </a:extLst>
          </p:cNvPr>
          <p:cNvSpPr/>
          <p:nvPr/>
        </p:nvSpPr>
        <p:spPr>
          <a:xfrm>
            <a:off x="2577815"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65A7058A-091D-DFC8-9CB9-08E2308254A1}"/>
              </a:ext>
            </a:extLst>
          </p:cNvPr>
          <p:cNvSpPr/>
          <p:nvPr/>
        </p:nvSpPr>
        <p:spPr>
          <a:xfrm>
            <a:off x="4932093"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CBE7B71B-F902-139A-E0D0-FE562FE7B9B1}"/>
              </a:ext>
            </a:extLst>
          </p:cNvPr>
          <p:cNvSpPr/>
          <p:nvPr/>
        </p:nvSpPr>
        <p:spPr>
          <a:xfrm>
            <a:off x="5753098" y="4898847"/>
            <a:ext cx="576072" cy="73995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32422265-A726-BBD4-800D-63080D179C3F}"/>
              </a:ext>
            </a:extLst>
          </p:cNvPr>
          <p:cNvSpPr/>
          <p:nvPr/>
        </p:nvSpPr>
        <p:spPr>
          <a:xfrm>
            <a:off x="9829503" y="4748668"/>
            <a:ext cx="576072" cy="449580"/>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FCDE490C-099A-CEFC-677C-A59CC1BC684B}"/>
              </a:ext>
            </a:extLst>
          </p:cNvPr>
          <p:cNvSpPr/>
          <p:nvPr/>
        </p:nvSpPr>
        <p:spPr>
          <a:xfrm>
            <a:off x="1745558" y="1759376"/>
            <a:ext cx="576072" cy="145947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con angoli arrotondati 21">
            <a:extLst>
              <a:ext uri="{FF2B5EF4-FFF2-40B4-BE49-F238E27FC236}">
                <a16:creationId xmlns:a16="http://schemas.microsoft.com/office/drawing/2014/main" id="{63F27E56-825E-9A38-2F54-257CF0384A40}"/>
              </a:ext>
            </a:extLst>
          </p:cNvPr>
          <p:cNvSpPr/>
          <p:nvPr/>
        </p:nvSpPr>
        <p:spPr>
          <a:xfrm>
            <a:off x="1745558" y="4140379"/>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5B1F7DEB-3832-7377-1644-7F8AB87E4594}"/>
              </a:ext>
            </a:extLst>
          </p:cNvPr>
          <p:cNvSpPr/>
          <p:nvPr/>
        </p:nvSpPr>
        <p:spPr>
          <a:xfrm>
            <a:off x="9829503" y="5284063"/>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4C4347E4-D78D-5D9E-3F79-E177A018BA00}"/>
              </a:ext>
            </a:extLst>
          </p:cNvPr>
          <p:cNvSpPr/>
          <p:nvPr/>
        </p:nvSpPr>
        <p:spPr>
          <a:xfrm>
            <a:off x="49590" y="3567608"/>
            <a:ext cx="1149794" cy="301066"/>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Prior Knowledge </a:t>
            </a:r>
          </a:p>
        </p:txBody>
      </p:sp>
      <p:sp>
        <p:nvSpPr>
          <p:cNvPr id="25" name="Rettangolo con angoli arrotondati 24">
            <a:extLst>
              <a:ext uri="{FF2B5EF4-FFF2-40B4-BE49-F238E27FC236}">
                <a16:creationId xmlns:a16="http://schemas.microsoft.com/office/drawing/2014/main" id="{20C8BDD7-AB39-B957-DD49-E76A80F9FF73}"/>
              </a:ext>
            </a:extLst>
          </p:cNvPr>
          <p:cNvSpPr/>
          <p:nvPr/>
        </p:nvSpPr>
        <p:spPr>
          <a:xfrm>
            <a:off x="54620" y="3989846"/>
            <a:ext cx="1252535" cy="301066"/>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Unclear behaviour</a:t>
            </a:r>
          </a:p>
        </p:txBody>
      </p:sp>
    </p:spTree>
    <p:extLst>
      <p:ext uri="{BB962C8B-B14F-4D97-AF65-F5344CB8AC3E}">
        <p14:creationId xmlns:p14="http://schemas.microsoft.com/office/powerpoint/2010/main" val="199768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500"/>
                                        <p:tgtEl>
                                          <p:spTgt spid="2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5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5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5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5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500"/>
                                        <p:tgtEl>
                                          <p:spTgt spid="1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5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5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8" grpId="0" animBg="1"/>
      <p:bldP spid="20"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3D23-3F3E-5C1A-272D-FB278C649C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74AD8A-1065-5950-9571-A70E59DCF290}"/>
              </a:ext>
            </a:extLst>
          </p:cNvPr>
          <p:cNvSpPr>
            <a:spLocks noGrp="1"/>
          </p:cNvSpPr>
          <p:nvPr>
            <p:ph type="title"/>
          </p:nvPr>
        </p:nvSpPr>
        <p:spPr>
          <a:xfrm>
            <a:off x="838200" y="209292"/>
            <a:ext cx="9905460" cy="971551"/>
          </a:xfrm>
        </p:spPr>
        <p:txBody>
          <a:bodyPr>
            <a:normAutofit/>
          </a:bodyPr>
          <a:lstStyle/>
          <a:p>
            <a:r>
              <a:rPr lang="en-US" sz="3600" dirty="0"/>
              <a:t>Envelope analysis: other features</a:t>
            </a:r>
          </a:p>
        </p:txBody>
      </p:sp>
      <p:sp>
        <p:nvSpPr>
          <p:cNvPr id="4" name="Segnaposto numero diapositiva 3">
            <a:extLst>
              <a:ext uri="{FF2B5EF4-FFF2-40B4-BE49-F238E27FC236}">
                <a16:creationId xmlns:a16="http://schemas.microsoft.com/office/drawing/2014/main" id="{C72520C6-33F8-CEB4-53F1-0F7DAF5FFDC0}"/>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C0F99FF4-56F1-763C-F502-9B50D1EC30E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9FC54BE3-F3E2-4C06-70C9-944C7F889EB1}"/>
              </a:ext>
            </a:extLst>
          </p:cNvPr>
          <p:cNvSpPr txBox="1"/>
          <p:nvPr/>
        </p:nvSpPr>
        <p:spPr>
          <a:xfrm>
            <a:off x="378460" y="1467396"/>
            <a:ext cx="5313680" cy="3539430"/>
          </a:xfrm>
          <a:prstGeom prst="rect">
            <a:avLst/>
          </a:prstGeom>
          <a:noFill/>
        </p:spPr>
        <p:txBody>
          <a:bodyPr wrap="square">
            <a:spAutoFit/>
          </a:bodyPr>
          <a:lstStyle/>
          <a:p>
            <a:pPr marL="0" indent="0">
              <a:buNone/>
            </a:pPr>
            <a:r>
              <a:rPr lang="en-US" sz="1400" dirty="0"/>
              <a:t>Starting from active areas definition other features have been computed:</a:t>
            </a:r>
          </a:p>
          <a:p>
            <a:pPr marL="0" indent="0">
              <a:buNone/>
            </a:pPr>
            <a:endParaRPr lang="en-US" sz="1400" dirty="0"/>
          </a:p>
          <a:p>
            <a:pPr marL="285750" indent="-285750">
              <a:buFont typeface="Arial" panose="020B0604020202020204" pitchFamily="34" charset="0"/>
              <a:buChar char="•"/>
            </a:pPr>
            <a:r>
              <a:rPr lang="en-US" sz="1400" dirty="0"/>
              <a:t>Peaks number</a:t>
            </a:r>
          </a:p>
          <a:p>
            <a:pPr marL="285750" indent="-285750">
              <a:buFont typeface="Arial" panose="020B0604020202020204" pitchFamily="34" charset="0"/>
              <a:buChar char="•"/>
            </a:pPr>
            <a:r>
              <a:rPr lang="en-US" sz="1400" dirty="0"/>
              <a:t>Time and position of envelope peaks</a:t>
            </a:r>
          </a:p>
          <a:p>
            <a:pPr marL="285750" indent="-285750">
              <a:buFont typeface="Arial" panose="020B0604020202020204" pitchFamily="34" charset="0"/>
              <a:buChar char="•"/>
            </a:pPr>
            <a:r>
              <a:rPr lang="en-US" sz="1400" dirty="0"/>
              <a:t>Ratios between single peaks </a:t>
            </a:r>
            <a:r>
              <a:rPr lang="en-US" sz="1400" dirty="0">
                <a:solidFill>
                  <a:schemeClr val="bg2">
                    <a:lumMod val="75000"/>
                  </a:schemeClr>
                </a:solidFill>
              </a:rPr>
              <a:t>(second to major, third to major)</a:t>
            </a:r>
          </a:p>
          <a:p>
            <a:pPr marL="285750" indent="-285750">
              <a:buFont typeface="Arial" panose="020B0604020202020204" pitchFamily="34" charset="0"/>
              <a:buChar char="•"/>
            </a:pPr>
            <a:r>
              <a:rPr lang="en-US" sz="1400" dirty="0"/>
              <a:t>Total duration of signal active area </a:t>
            </a:r>
            <a:r>
              <a:rPr lang="en-US" sz="1400" dirty="0">
                <a:solidFill>
                  <a:schemeClr val="bg2">
                    <a:lumMod val="75000"/>
                  </a:schemeClr>
                </a:solidFill>
              </a:rPr>
              <a:t>(whole time between begin and end of the active areas)</a:t>
            </a:r>
          </a:p>
          <a:p>
            <a:pPr marL="285750" indent="-285750">
              <a:buFont typeface="Arial" panose="020B0604020202020204" pitchFamily="34" charset="0"/>
              <a:buChar char="•"/>
            </a:pPr>
            <a:r>
              <a:rPr lang="en-US" sz="1400" dirty="0"/>
              <a:t>Atrial to ventricular ratio </a:t>
            </a:r>
          </a:p>
          <a:p>
            <a:pPr marL="285750" indent="-285750">
              <a:buFont typeface="Arial" panose="020B0604020202020204" pitchFamily="34" charset="0"/>
              <a:buChar char="•"/>
            </a:pPr>
            <a:r>
              <a:rPr lang="en-US" sz="1400" dirty="0"/>
              <a:t>Atrial to ventricular peak time ratio </a:t>
            </a:r>
          </a:p>
          <a:p>
            <a:pPr marL="285750" indent="-285750">
              <a:buFont typeface="Arial" panose="020B0604020202020204" pitchFamily="34" charset="0"/>
              <a:buChar char="•"/>
            </a:pPr>
            <a:r>
              <a:rPr lang="en-US" sz="1400" dirty="0"/>
              <a:t>Silent phase </a:t>
            </a:r>
            <a:r>
              <a:rPr lang="en-US" sz="1400" dirty="0">
                <a:solidFill>
                  <a:schemeClr val="bg2">
                    <a:lumMod val="75000"/>
                  </a:schemeClr>
                </a:solidFill>
              </a:rPr>
              <a:t>(inactive time within the duration time)</a:t>
            </a:r>
          </a:p>
          <a:p>
            <a:pPr marL="285750" indent="-285750">
              <a:buFont typeface="Arial" panose="020B0604020202020204" pitchFamily="34" charset="0"/>
              <a:buChar char="•"/>
            </a:pPr>
            <a:r>
              <a:rPr lang="en-US" sz="1400" dirty="0"/>
              <a:t>Number of peaks to duration ratio </a:t>
            </a:r>
          </a:p>
          <a:p>
            <a:pPr marL="285750" indent="-285750">
              <a:buFont typeface="Arial" panose="020B0604020202020204" pitchFamily="34" charset="0"/>
              <a:buChar char="•"/>
            </a:pPr>
            <a:r>
              <a:rPr lang="en-US" sz="1400" dirty="0"/>
              <a:t>Silent phase to duration ratio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pSp>
        <p:nvGrpSpPr>
          <p:cNvPr id="10" name="Gruppo 9">
            <a:extLst>
              <a:ext uri="{FF2B5EF4-FFF2-40B4-BE49-F238E27FC236}">
                <a16:creationId xmlns:a16="http://schemas.microsoft.com/office/drawing/2014/main" id="{29E87BFB-31B4-2D6D-34C4-6F9A93F22C6E}"/>
              </a:ext>
            </a:extLst>
          </p:cNvPr>
          <p:cNvGrpSpPr/>
          <p:nvPr/>
        </p:nvGrpSpPr>
        <p:grpSpPr>
          <a:xfrm>
            <a:off x="5867400" y="1720088"/>
            <a:ext cx="5742148" cy="3728211"/>
            <a:chOff x="7005130" y="1649097"/>
            <a:chExt cx="4640994" cy="2762649"/>
          </a:xfrm>
        </p:grpSpPr>
        <p:pic>
          <p:nvPicPr>
            <p:cNvPr id="11" name="Immagine 10">
              <a:extLst>
                <a:ext uri="{FF2B5EF4-FFF2-40B4-BE49-F238E27FC236}">
                  <a16:creationId xmlns:a16="http://schemas.microsoft.com/office/drawing/2014/main" id="{E39EBCF0-A99B-6285-36A0-07044B2BD67E}"/>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13" name="Rettangolo 12">
              <a:extLst>
                <a:ext uri="{FF2B5EF4-FFF2-40B4-BE49-F238E27FC236}">
                  <a16:creationId xmlns:a16="http://schemas.microsoft.com/office/drawing/2014/main" id="{415BCBC7-09D5-AF1A-2113-8D498E93910C}"/>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30286992-FE87-C4A8-7549-EC7E13DB35AE}"/>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AE101EA4-FC79-945E-6222-EC4B445FED26}"/>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xmlns="">
          <p:sp>
            <p:nvSpPr>
              <p:cNvPr id="15" name="CasellaDiTesto 14">
                <a:extLst>
                  <a:ext uri="{FF2B5EF4-FFF2-40B4-BE49-F238E27FC236}">
                    <a16:creationId xmlns:a16="http://schemas.microsoft.com/office/drawing/2014/main" id="{AE101EA4-FC79-945E-6222-EC4B445FED26}"/>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DDC82D2A-85E9-E459-5CDF-2A7BF22160D0}"/>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xmlns="">
          <p:sp>
            <p:nvSpPr>
              <p:cNvPr id="16" name="CasellaDiTesto 15">
                <a:extLst>
                  <a:ext uri="{FF2B5EF4-FFF2-40B4-BE49-F238E27FC236}">
                    <a16:creationId xmlns:a16="http://schemas.microsoft.com/office/drawing/2014/main" id="{DDC82D2A-85E9-E459-5CDF-2A7BF22160D0}"/>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1421EBC1-970C-E596-BEC7-CF538C867F9B}"/>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xmlns="">
          <p:sp>
            <p:nvSpPr>
              <p:cNvPr id="17" name="CasellaDiTesto 16">
                <a:extLst>
                  <a:ext uri="{FF2B5EF4-FFF2-40B4-BE49-F238E27FC236}">
                    <a16:creationId xmlns:a16="http://schemas.microsoft.com/office/drawing/2014/main" id="{1421EBC1-970C-E596-BEC7-CF538C867F9B}"/>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8" name="Ovale 17">
            <a:extLst>
              <a:ext uri="{FF2B5EF4-FFF2-40B4-BE49-F238E27FC236}">
                <a16:creationId xmlns:a16="http://schemas.microsoft.com/office/drawing/2014/main" id="{3E2967AE-B00A-331C-FCB8-98E44C366DD8}"/>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55C3AA5C-AB93-2005-3D99-2A7C09F15A5D}"/>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20" name="Ovale 19">
            <a:extLst>
              <a:ext uri="{FF2B5EF4-FFF2-40B4-BE49-F238E27FC236}">
                <a16:creationId xmlns:a16="http://schemas.microsoft.com/office/drawing/2014/main" id="{8C57B7B9-2B8E-A2F9-1059-1FDDCF353052}"/>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95015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BFFFD-D91D-1F61-294C-2A9C23B92C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F04F30B-47B8-C916-D11B-A88C8B9B798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6F08AF5-0327-3E96-E7E8-0B1DE943137C}"/>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solidFill>
                  <a:schemeClr val="bg2">
                    <a:lumMod val="75000"/>
                  </a:schemeClr>
                </a:solidFill>
              </a:rPr>
              <a:t>Envelope features</a:t>
            </a:r>
          </a:p>
          <a:p>
            <a:pPr lvl="1"/>
            <a:r>
              <a:rPr lang="en-US" sz="2000" dirty="0"/>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FD427BB1-0C6F-42D3-2A90-56B5587C5263}"/>
              </a:ext>
            </a:extLst>
          </p:cNvPr>
          <p:cNvSpPr>
            <a:spLocks noGrp="1"/>
          </p:cNvSpPr>
          <p:nvPr>
            <p:ph type="sldNum" sz="quarter" idx="12"/>
          </p:nvPr>
        </p:nvSpPr>
        <p:spPr/>
        <p:txBody>
          <a:bodyPr/>
          <a:lstStyle/>
          <a:p>
            <a:fld id="{2FA0223F-D95A-431D-9A71-EDA7FA0C2F5B}" type="slidenum">
              <a:rPr lang="en-US" smtClean="0"/>
              <a:t>8</a:t>
            </a:fld>
            <a:endParaRPr lang="en-US" dirty="0"/>
          </a:p>
        </p:txBody>
      </p:sp>
    </p:spTree>
    <p:extLst>
      <p:ext uri="{BB962C8B-B14F-4D97-AF65-F5344CB8AC3E}">
        <p14:creationId xmlns:p14="http://schemas.microsoft.com/office/powerpoint/2010/main" val="7883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9</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 both </a:t>
                </a:r>
                <a:r>
                  <a:rPr lang="en-GB" sz="1100" b="1" dirty="0"/>
                  <a:t>roving trace and template have been normalised </a:t>
                </a:r>
                <a:r>
                  <a:rPr lang="en-GB" sz="1100" dirty="0"/>
                  <a:t>to exclude the amplitude contribution to the cross-correlation signal. </a:t>
                </a:r>
              </a:p>
              <a:p>
                <a:pPr marL="0" indent="0">
                  <a:buNone/>
                </a:pPr>
                <a:endParaRPr lang="en-GB" sz="1100" dirty="0"/>
              </a:p>
              <a:p>
                <a:pPr marL="0" indent="0">
                  <a:buNone/>
                </a:pPr>
                <a:r>
                  <a:rPr lang="en-GB" sz="1200" dirty="0"/>
                  <a:t>Then, </a:t>
                </a:r>
                <a:r>
                  <a:rPr lang="en-GB" sz="1200" b="1" dirty="0">
                    <a:solidFill>
                      <a:srgbClr val="C00000"/>
                    </a:solidFill>
                  </a:rPr>
                  <a:t>the peak (in modulus) of cross-correlation, its location and the energy of the cross-correlation signal have been used as features</a:t>
                </a:r>
                <a:r>
                  <a:rPr lang="en-GB" sz="1200" dirty="0"/>
                  <a:t>.</a:t>
                </a:r>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fade">
                                      <p:cBhvr>
                                        <p:cTn id="24" dur="500"/>
                                        <p:tgtEl>
                                          <p:spTgt spid="9">
                                            <p:txEl>
                                              <p:pRg st="7" end="7"/>
                                            </p:txEl>
                                          </p:spTgt>
                                        </p:tgtEl>
                                      </p:cBhvr>
                                    </p:animEffect>
                                    <p:anim calcmode="lin" valueType="num">
                                      <p:cBhvr>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9">
                                            <p:txEl>
                                              <p:pRg st="7" end="7"/>
                                            </p:txEl>
                                          </p:spTgt>
                                        </p:tgtEl>
                                        <p:attrNameLst>
                                          <p:attrName>ppt_y</p:attrName>
                                        </p:attrNameLst>
                                      </p:cBhvr>
                                      <p:tavLst>
                                        <p:tav tm="0">
                                          <p:val>
                                            <p:strVal val="#ppt_y+.1"/>
                                          </p:val>
                                        </p:tav>
                                        <p:tav tm="100000">
                                          <p:val>
                                            <p:strVal val="#ppt_y"/>
                                          </p:val>
                                        </p:tav>
                                      </p:tavLst>
                                    </p:anim>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5649</TotalTime>
  <Words>2244</Words>
  <Application>Microsoft Office PowerPoint</Application>
  <PresentationFormat>Widescreen</PresentationFormat>
  <Paragraphs>388</Paragraphs>
  <Slides>30</Slides>
  <Notes>28</Notes>
  <HiddenSlides>2</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The over-detecting problem</vt:lpstr>
      <vt:lpstr>Features defined from envelope analysis</vt:lpstr>
      <vt:lpstr>Envelope analysis: other features</vt:lpstr>
      <vt:lpstr>Outline </vt:lpstr>
      <vt:lpstr>Template matching definition </vt:lpstr>
      <vt:lpstr>Energy of whole cross signal, atrial and ventricular phases</vt:lpstr>
      <vt:lpstr>Outline </vt:lpstr>
      <vt:lpstr>STFT definition</vt:lpstr>
      <vt:lpstr>Outline </vt:lpstr>
      <vt:lpstr>Knowledge based classifier: recap</vt:lpstr>
      <vt:lpstr>KB classifier V0 and V1: previous results</vt:lpstr>
      <vt:lpstr>Outline </vt:lpstr>
      <vt:lpstr>Knowledge based classifier with envelope-based features</vt:lpstr>
      <vt:lpstr>Knowledge based classifier with envelope-based features</vt:lpstr>
      <vt:lpstr>Outline </vt:lpstr>
      <vt:lpstr>Machine learning approach: tree classifier</vt:lpstr>
      <vt:lpstr>Feature selection: correlation matrix</vt:lpstr>
      <vt:lpstr>Tree classifier V1: results </vt:lpstr>
      <vt:lpstr>Tree classifier V2 – subset of features: results </vt:lpstr>
      <vt:lpstr>SHAP analysis on feature subset</vt:lpstr>
      <vt:lpstr>Tree classifiers: LOPOCV confusion matrix comparison</vt:lpstr>
      <vt:lpstr>Knowledge based or tree?</vt:lpstr>
      <vt:lpstr>Is the model learning wrong?</vt:lpstr>
      <vt:lpstr>How to improve learning?</vt:lpstr>
      <vt:lpstr>Outline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126</cp:revision>
  <dcterms:created xsi:type="dcterms:W3CDTF">2024-05-22T12:11:36Z</dcterms:created>
  <dcterms:modified xsi:type="dcterms:W3CDTF">2024-12-11T20:34:46Z</dcterms:modified>
</cp:coreProperties>
</file>