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5"/>
  </p:notesMasterIdLst>
  <p:sldIdLst>
    <p:sldId id="573" r:id="rId2"/>
    <p:sldId id="746" r:id="rId3"/>
    <p:sldId id="745" r:id="rId4"/>
    <p:sldId id="632" r:id="rId5"/>
    <p:sldId id="726" r:id="rId6"/>
    <p:sldId id="652" r:id="rId7"/>
    <p:sldId id="749" r:id="rId8"/>
    <p:sldId id="727" r:id="rId9"/>
    <p:sldId id="744" r:id="rId10"/>
    <p:sldId id="718" r:id="rId11"/>
    <p:sldId id="750" r:id="rId12"/>
    <p:sldId id="743" r:id="rId13"/>
    <p:sldId id="725" r:id="rId14"/>
    <p:sldId id="753" r:id="rId15"/>
    <p:sldId id="754" r:id="rId16"/>
    <p:sldId id="755" r:id="rId17"/>
    <p:sldId id="742" r:id="rId18"/>
    <p:sldId id="731" r:id="rId19"/>
    <p:sldId id="728" r:id="rId20"/>
    <p:sldId id="741" r:id="rId21"/>
    <p:sldId id="677" r:id="rId22"/>
    <p:sldId id="678" r:id="rId23"/>
    <p:sldId id="756" r:id="rId24"/>
    <p:sldId id="740" r:id="rId25"/>
    <p:sldId id="719" r:id="rId26"/>
    <p:sldId id="720" r:id="rId27"/>
    <p:sldId id="721" r:id="rId28"/>
    <p:sldId id="734" r:id="rId29"/>
    <p:sldId id="748" r:id="rId30"/>
    <p:sldId id="733" r:id="rId31"/>
    <p:sldId id="729" r:id="rId32"/>
    <p:sldId id="747" r:id="rId33"/>
    <p:sldId id="638" r:id="rId3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17" autoAdjust="0"/>
  </p:normalViewPr>
  <p:slideViewPr>
    <p:cSldViewPr snapToGrid="0">
      <p:cViewPr varScale="1">
        <p:scale>
          <a:sx n="84" d="100"/>
          <a:sy n="84" d="100"/>
        </p:scale>
        <p:origin x="9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894F-B278-4D96-9594-A030EA633187}" type="datetimeFigureOut">
              <a:rPr lang="it-IT" smtClean="0"/>
              <a:t>26/12/2024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09845-AAA7-4464-9085-F87415E0057E}" type="slidenum">
              <a:rPr lang="it-IT" smtClean="0"/>
              <a:t>‹N›</a:t>
            </a:fld>
            <a:endParaRPr lang="it-IT"/>
          </a:p>
        </p:txBody>
      </p:sp>
    </p:spTree>
    <p:extLst>
      <p:ext uri="{BB962C8B-B14F-4D97-AF65-F5344CB8AC3E}">
        <p14:creationId xmlns:p14="http://schemas.microsoft.com/office/powerpoint/2010/main" val="32291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34A10-940F-0753-A472-32A6A06BA96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1A10A7F-BA2A-4FEC-20CE-8AE059CDCDE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358831F-4A26-2C9C-EE2B-7DCE84482ED3}"/>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76EE208-54AE-B066-C391-01379F700DDE}"/>
              </a:ext>
            </a:extLst>
          </p:cNvPr>
          <p:cNvSpPr>
            <a:spLocks noGrp="1"/>
          </p:cNvSpPr>
          <p:nvPr>
            <p:ph type="sldNum" sz="quarter" idx="5"/>
          </p:nvPr>
        </p:nvSpPr>
        <p:spPr/>
        <p:txBody>
          <a:bodyPr/>
          <a:lstStyle/>
          <a:p>
            <a:fld id="{802E5CB9-2BE2-4860-85EE-BBFABBF2603A}" type="slidenum">
              <a:rPr lang="en-US" smtClean="0"/>
              <a:t>2</a:t>
            </a:fld>
            <a:endParaRPr lang="en-US" dirty="0"/>
          </a:p>
        </p:txBody>
      </p:sp>
    </p:spTree>
    <p:extLst>
      <p:ext uri="{BB962C8B-B14F-4D97-AF65-F5344CB8AC3E}">
        <p14:creationId xmlns:p14="http://schemas.microsoft.com/office/powerpoint/2010/main" val="3146758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62A8D-1088-5788-0E8F-DECA764C956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58D578A-69B7-4C6F-B439-D1B384DF784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E1151EC-1A3D-CF42-B7F8-BC390BC65B4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0F09578F-2384-78DF-CDE7-4AAEFE142FC3}"/>
              </a:ext>
            </a:extLst>
          </p:cNvPr>
          <p:cNvSpPr>
            <a:spLocks noGrp="1"/>
          </p:cNvSpPr>
          <p:nvPr>
            <p:ph type="sldNum" sz="quarter" idx="5"/>
          </p:nvPr>
        </p:nvSpPr>
        <p:spPr/>
        <p:txBody>
          <a:bodyPr/>
          <a:lstStyle/>
          <a:p>
            <a:fld id="{802E5CB9-2BE2-4860-85EE-BBFABBF2603A}" type="slidenum">
              <a:rPr lang="en-US" smtClean="0"/>
              <a:t>11</a:t>
            </a:fld>
            <a:endParaRPr lang="en-US" dirty="0"/>
          </a:p>
        </p:txBody>
      </p:sp>
    </p:spTree>
    <p:extLst>
      <p:ext uri="{BB962C8B-B14F-4D97-AF65-F5344CB8AC3E}">
        <p14:creationId xmlns:p14="http://schemas.microsoft.com/office/powerpoint/2010/main" val="263184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4CA09-76F0-5712-E22C-250DF0E9139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7930BCA-A641-AD4A-F1AE-66FE08DF730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D544CF4-3AF7-01EC-094C-D38E0E39CA8E}"/>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FD23A7C-7CC1-187D-086B-2676E63AEF90}"/>
              </a:ext>
            </a:extLst>
          </p:cNvPr>
          <p:cNvSpPr>
            <a:spLocks noGrp="1"/>
          </p:cNvSpPr>
          <p:nvPr>
            <p:ph type="sldNum" sz="quarter" idx="5"/>
          </p:nvPr>
        </p:nvSpPr>
        <p:spPr/>
        <p:txBody>
          <a:bodyPr/>
          <a:lstStyle/>
          <a:p>
            <a:fld id="{802E5CB9-2BE2-4860-85EE-BBFABBF2603A}" type="slidenum">
              <a:rPr lang="en-US" smtClean="0"/>
              <a:t>12</a:t>
            </a:fld>
            <a:endParaRPr lang="en-US" dirty="0"/>
          </a:p>
        </p:txBody>
      </p:sp>
    </p:spTree>
    <p:extLst>
      <p:ext uri="{BB962C8B-B14F-4D97-AF65-F5344CB8AC3E}">
        <p14:creationId xmlns:p14="http://schemas.microsoft.com/office/powerpoint/2010/main" val="482859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BBB24-71F5-5DD2-4A69-4FBE67100D2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2779238-2F76-9A11-7E3B-5FE296D4D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0B3880F-5F00-8EE4-0462-E3F2ED0135B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26379BA-9DB0-1786-D17C-9FFBE2CC0D5A}"/>
              </a:ext>
            </a:extLst>
          </p:cNvPr>
          <p:cNvSpPr>
            <a:spLocks noGrp="1"/>
          </p:cNvSpPr>
          <p:nvPr>
            <p:ph type="sldNum" sz="quarter" idx="5"/>
          </p:nvPr>
        </p:nvSpPr>
        <p:spPr/>
        <p:txBody>
          <a:bodyPr/>
          <a:lstStyle/>
          <a:p>
            <a:fld id="{802E5CB9-2BE2-4860-85EE-BBFABBF2603A}" type="slidenum">
              <a:rPr lang="en-US" smtClean="0"/>
              <a:t>13</a:t>
            </a:fld>
            <a:endParaRPr lang="en-US" dirty="0"/>
          </a:p>
        </p:txBody>
      </p:sp>
    </p:spTree>
    <p:extLst>
      <p:ext uri="{BB962C8B-B14F-4D97-AF65-F5344CB8AC3E}">
        <p14:creationId xmlns:p14="http://schemas.microsoft.com/office/powerpoint/2010/main" val="3510440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FA414-E833-7791-4816-7D10BA17FE2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CED35D9-EEC0-44E1-992E-9C326F28BA6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A280E59-44CC-7838-728E-7677703EB10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DED69EB8-9970-5F75-0C6C-8BC893544082}"/>
              </a:ext>
            </a:extLst>
          </p:cNvPr>
          <p:cNvSpPr>
            <a:spLocks noGrp="1"/>
          </p:cNvSpPr>
          <p:nvPr>
            <p:ph type="sldNum" sz="quarter" idx="5"/>
          </p:nvPr>
        </p:nvSpPr>
        <p:spPr/>
        <p:txBody>
          <a:bodyPr/>
          <a:lstStyle/>
          <a:p>
            <a:fld id="{802E5CB9-2BE2-4860-85EE-BBFABBF2603A}" type="slidenum">
              <a:rPr lang="en-US" smtClean="0"/>
              <a:t>14</a:t>
            </a:fld>
            <a:endParaRPr lang="en-US" dirty="0"/>
          </a:p>
        </p:txBody>
      </p:sp>
    </p:spTree>
    <p:extLst>
      <p:ext uri="{BB962C8B-B14F-4D97-AF65-F5344CB8AC3E}">
        <p14:creationId xmlns:p14="http://schemas.microsoft.com/office/powerpoint/2010/main" val="1305866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42342-5BCD-4D46-9F09-5BE02A9DFB6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0409E69-2E75-1B7A-0F9A-D59785850C3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EE3EBC4-49C3-048B-1854-E4BC4B3B6DD0}"/>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3A699D0-EB16-980E-2F9A-836D771CEBAF}"/>
              </a:ext>
            </a:extLst>
          </p:cNvPr>
          <p:cNvSpPr>
            <a:spLocks noGrp="1"/>
          </p:cNvSpPr>
          <p:nvPr>
            <p:ph type="sldNum" sz="quarter" idx="5"/>
          </p:nvPr>
        </p:nvSpPr>
        <p:spPr/>
        <p:txBody>
          <a:bodyPr/>
          <a:lstStyle/>
          <a:p>
            <a:fld id="{802E5CB9-2BE2-4860-85EE-BBFABBF2603A}" type="slidenum">
              <a:rPr lang="en-US" smtClean="0"/>
              <a:t>15</a:t>
            </a:fld>
            <a:endParaRPr lang="en-US" dirty="0"/>
          </a:p>
        </p:txBody>
      </p:sp>
    </p:spTree>
    <p:extLst>
      <p:ext uri="{BB962C8B-B14F-4D97-AF65-F5344CB8AC3E}">
        <p14:creationId xmlns:p14="http://schemas.microsoft.com/office/powerpoint/2010/main" val="3915606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16ECD-A9D5-5066-F138-77225500B89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F312B8C-7C38-67A2-75E2-53083A20A5F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CA03B30-E3A6-2629-D4BE-A4B59CCA04D3}"/>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79AD9E1-3D45-52CE-224F-177F106971BE}"/>
              </a:ext>
            </a:extLst>
          </p:cNvPr>
          <p:cNvSpPr>
            <a:spLocks noGrp="1"/>
          </p:cNvSpPr>
          <p:nvPr>
            <p:ph type="sldNum" sz="quarter" idx="5"/>
          </p:nvPr>
        </p:nvSpPr>
        <p:spPr/>
        <p:txBody>
          <a:bodyPr/>
          <a:lstStyle/>
          <a:p>
            <a:fld id="{802E5CB9-2BE2-4860-85EE-BBFABBF2603A}" type="slidenum">
              <a:rPr lang="en-US" smtClean="0"/>
              <a:t>16</a:t>
            </a:fld>
            <a:endParaRPr lang="en-US" dirty="0"/>
          </a:p>
        </p:txBody>
      </p:sp>
    </p:spTree>
    <p:extLst>
      <p:ext uri="{BB962C8B-B14F-4D97-AF65-F5344CB8AC3E}">
        <p14:creationId xmlns:p14="http://schemas.microsoft.com/office/powerpoint/2010/main" val="1710434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65DD6-694F-F2C8-088B-698AC65CCB9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D56DF42-B8AE-6FAA-BA2B-942164FCB11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9EE1707-9E2D-4561-B92A-6DE72C1C538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A617A47-D228-5BB7-8AF6-8860DB4CA2AD}"/>
              </a:ext>
            </a:extLst>
          </p:cNvPr>
          <p:cNvSpPr>
            <a:spLocks noGrp="1"/>
          </p:cNvSpPr>
          <p:nvPr>
            <p:ph type="sldNum" sz="quarter" idx="5"/>
          </p:nvPr>
        </p:nvSpPr>
        <p:spPr/>
        <p:txBody>
          <a:bodyPr/>
          <a:lstStyle/>
          <a:p>
            <a:fld id="{802E5CB9-2BE2-4860-85EE-BBFABBF2603A}" type="slidenum">
              <a:rPr lang="en-US" smtClean="0"/>
              <a:t>17</a:t>
            </a:fld>
            <a:endParaRPr lang="en-US" dirty="0"/>
          </a:p>
        </p:txBody>
      </p:sp>
    </p:spTree>
    <p:extLst>
      <p:ext uri="{BB962C8B-B14F-4D97-AF65-F5344CB8AC3E}">
        <p14:creationId xmlns:p14="http://schemas.microsoft.com/office/powerpoint/2010/main" val="3680779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B24C2-1750-97F9-50A8-D4E8DDDBD8F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C3D9827-AF85-B0B0-E92B-581B0F87B93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3B29B89-0E4C-F3E9-7A9A-FB4AC74BD6AF}"/>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28F9695-DD46-4628-785F-943355E32714}"/>
              </a:ext>
            </a:extLst>
          </p:cNvPr>
          <p:cNvSpPr>
            <a:spLocks noGrp="1"/>
          </p:cNvSpPr>
          <p:nvPr>
            <p:ph type="sldNum" sz="quarter" idx="5"/>
          </p:nvPr>
        </p:nvSpPr>
        <p:spPr/>
        <p:txBody>
          <a:bodyPr/>
          <a:lstStyle/>
          <a:p>
            <a:fld id="{802E5CB9-2BE2-4860-85EE-BBFABBF2603A}" type="slidenum">
              <a:rPr lang="en-US" smtClean="0"/>
              <a:t>18</a:t>
            </a:fld>
            <a:endParaRPr lang="en-US"/>
          </a:p>
        </p:txBody>
      </p:sp>
    </p:spTree>
    <p:extLst>
      <p:ext uri="{BB962C8B-B14F-4D97-AF65-F5344CB8AC3E}">
        <p14:creationId xmlns:p14="http://schemas.microsoft.com/office/powerpoint/2010/main" val="3733462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8DB84-5F9B-B4D4-A577-0F9864915E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C9E01F5-82A5-0505-0BD7-3A6FADF9FB5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0AE673F-F57B-1C26-EF1C-6F2D5B47189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9514DC0-F700-9D08-780B-6689ECD48A7A}"/>
              </a:ext>
            </a:extLst>
          </p:cNvPr>
          <p:cNvSpPr>
            <a:spLocks noGrp="1"/>
          </p:cNvSpPr>
          <p:nvPr>
            <p:ph type="sldNum" sz="quarter" idx="5"/>
          </p:nvPr>
        </p:nvSpPr>
        <p:spPr/>
        <p:txBody>
          <a:bodyPr/>
          <a:lstStyle/>
          <a:p>
            <a:fld id="{802E5CB9-2BE2-4860-85EE-BBFABBF2603A}" type="slidenum">
              <a:rPr lang="en-US" smtClean="0"/>
              <a:t>20</a:t>
            </a:fld>
            <a:endParaRPr lang="en-US" dirty="0"/>
          </a:p>
        </p:txBody>
      </p:sp>
    </p:spTree>
    <p:extLst>
      <p:ext uri="{BB962C8B-B14F-4D97-AF65-F5344CB8AC3E}">
        <p14:creationId xmlns:p14="http://schemas.microsoft.com/office/powerpoint/2010/main" val="986757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8A9B4-0C42-131E-CE85-BF4EF64DABA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CBC20B2-8866-B03A-C8AC-25D28F91999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C5372CA-C416-F288-70B2-B57A6C9C378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FF63C98-59A1-BD8B-7413-681721F4136D}"/>
              </a:ext>
            </a:extLst>
          </p:cNvPr>
          <p:cNvSpPr>
            <a:spLocks noGrp="1"/>
          </p:cNvSpPr>
          <p:nvPr>
            <p:ph type="sldNum" sz="quarter" idx="5"/>
          </p:nvPr>
        </p:nvSpPr>
        <p:spPr/>
        <p:txBody>
          <a:bodyPr/>
          <a:lstStyle/>
          <a:p>
            <a:fld id="{802E5CB9-2BE2-4860-85EE-BBFABBF2603A}" type="slidenum">
              <a:rPr lang="en-US" smtClean="0"/>
              <a:t>21</a:t>
            </a:fld>
            <a:endParaRPr lang="en-US"/>
          </a:p>
        </p:txBody>
      </p:sp>
    </p:spTree>
    <p:extLst>
      <p:ext uri="{BB962C8B-B14F-4D97-AF65-F5344CB8AC3E}">
        <p14:creationId xmlns:p14="http://schemas.microsoft.com/office/powerpoint/2010/main" val="1423446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12962-590A-33B7-0DAF-391BAD6CDBA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BDD1B7-31B0-6EF1-F88A-FB62F703CF2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8C48E4D-9E6C-32AB-02FB-8A81936C970E}"/>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D0660CF-7CA9-3743-E7C7-088CDD8B59CC}"/>
              </a:ext>
            </a:extLst>
          </p:cNvPr>
          <p:cNvSpPr>
            <a:spLocks noGrp="1"/>
          </p:cNvSpPr>
          <p:nvPr>
            <p:ph type="sldNum" sz="quarter" idx="5"/>
          </p:nvPr>
        </p:nvSpPr>
        <p:spPr/>
        <p:txBody>
          <a:bodyPr/>
          <a:lstStyle/>
          <a:p>
            <a:fld id="{802E5CB9-2BE2-4860-85EE-BBFABBF2603A}" type="slidenum">
              <a:rPr lang="en-US" smtClean="0"/>
              <a:t>3</a:t>
            </a:fld>
            <a:endParaRPr lang="en-US" dirty="0"/>
          </a:p>
        </p:txBody>
      </p:sp>
    </p:spTree>
    <p:extLst>
      <p:ext uri="{BB962C8B-B14F-4D97-AF65-F5344CB8AC3E}">
        <p14:creationId xmlns:p14="http://schemas.microsoft.com/office/powerpoint/2010/main" val="2767592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9AC37-4738-82E6-6A02-5D49FA7A6BB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756A68-02E3-68CB-D0C4-6F4B0D0B37D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70A6161-D964-F45C-2C1D-5BAC7F5A26C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1D13887-B21F-FD8A-45EA-A4D26476C309}"/>
              </a:ext>
            </a:extLst>
          </p:cNvPr>
          <p:cNvSpPr>
            <a:spLocks noGrp="1"/>
          </p:cNvSpPr>
          <p:nvPr>
            <p:ph type="sldNum" sz="quarter" idx="5"/>
          </p:nvPr>
        </p:nvSpPr>
        <p:spPr/>
        <p:txBody>
          <a:bodyPr/>
          <a:lstStyle/>
          <a:p>
            <a:fld id="{802E5CB9-2BE2-4860-85EE-BBFABBF2603A}" type="slidenum">
              <a:rPr lang="en-US" smtClean="0"/>
              <a:t>22</a:t>
            </a:fld>
            <a:endParaRPr lang="en-US"/>
          </a:p>
        </p:txBody>
      </p:sp>
    </p:spTree>
    <p:extLst>
      <p:ext uri="{BB962C8B-B14F-4D97-AF65-F5344CB8AC3E}">
        <p14:creationId xmlns:p14="http://schemas.microsoft.com/office/powerpoint/2010/main" val="370289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4D57D-00BF-C12D-1B22-2F1C4B6E421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053EB92-3A5E-9EF7-7B6C-C8033B7760E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6C945F0-0C01-2BB1-C5B5-80F57D6DE27D}"/>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0A29F6F3-2112-024B-1B3E-16C06C574F2F}"/>
              </a:ext>
            </a:extLst>
          </p:cNvPr>
          <p:cNvSpPr>
            <a:spLocks noGrp="1"/>
          </p:cNvSpPr>
          <p:nvPr>
            <p:ph type="sldNum" sz="quarter" idx="5"/>
          </p:nvPr>
        </p:nvSpPr>
        <p:spPr/>
        <p:txBody>
          <a:bodyPr/>
          <a:lstStyle/>
          <a:p>
            <a:fld id="{802E5CB9-2BE2-4860-85EE-BBFABBF2603A}" type="slidenum">
              <a:rPr lang="en-US" smtClean="0"/>
              <a:t>23</a:t>
            </a:fld>
            <a:endParaRPr lang="en-US"/>
          </a:p>
        </p:txBody>
      </p:sp>
    </p:spTree>
    <p:extLst>
      <p:ext uri="{BB962C8B-B14F-4D97-AF65-F5344CB8AC3E}">
        <p14:creationId xmlns:p14="http://schemas.microsoft.com/office/powerpoint/2010/main" val="3301829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F2C34-BA9E-EFB6-648A-4D5D6C7D248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E1379A5-F65F-29BD-D3EF-B40D3FF39EE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89D1377-507F-B934-A663-99FB2EB979B3}"/>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4BE41FA-F317-04CB-CD15-C6090DA468F2}"/>
              </a:ext>
            </a:extLst>
          </p:cNvPr>
          <p:cNvSpPr>
            <a:spLocks noGrp="1"/>
          </p:cNvSpPr>
          <p:nvPr>
            <p:ph type="sldNum" sz="quarter" idx="5"/>
          </p:nvPr>
        </p:nvSpPr>
        <p:spPr/>
        <p:txBody>
          <a:bodyPr/>
          <a:lstStyle/>
          <a:p>
            <a:fld id="{802E5CB9-2BE2-4860-85EE-BBFABBF2603A}" type="slidenum">
              <a:rPr lang="en-US" smtClean="0"/>
              <a:t>24</a:t>
            </a:fld>
            <a:endParaRPr lang="en-US" dirty="0"/>
          </a:p>
        </p:txBody>
      </p:sp>
    </p:spTree>
    <p:extLst>
      <p:ext uri="{BB962C8B-B14F-4D97-AF65-F5344CB8AC3E}">
        <p14:creationId xmlns:p14="http://schemas.microsoft.com/office/powerpoint/2010/main" val="3268636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13CE5-0907-0B64-40F2-A1527889577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AA3D5F-9B19-6FB9-1892-C29BDB80EC2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3DA1B63-F978-E705-50A8-8E14BA34003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8A072BB-9AFE-7304-A480-2C0295C31DEB}"/>
              </a:ext>
            </a:extLst>
          </p:cNvPr>
          <p:cNvSpPr>
            <a:spLocks noGrp="1"/>
          </p:cNvSpPr>
          <p:nvPr>
            <p:ph type="sldNum" sz="quarter" idx="5"/>
          </p:nvPr>
        </p:nvSpPr>
        <p:spPr/>
        <p:txBody>
          <a:bodyPr/>
          <a:lstStyle/>
          <a:p>
            <a:fld id="{802E5CB9-2BE2-4860-85EE-BBFABBF2603A}" type="slidenum">
              <a:rPr lang="en-US" smtClean="0"/>
              <a:t>25</a:t>
            </a:fld>
            <a:endParaRPr lang="en-US"/>
          </a:p>
        </p:txBody>
      </p:sp>
    </p:spTree>
    <p:extLst>
      <p:ext uri="{BB962C8B-B14F-4D97-AF65-F5344CB8AC3E}">
        <p14:creationId xmlns:p14="http://schemas.microsoft.com/office/powerpoint/2010/main" val="1662212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5A3C8-055A-CF67-6379-8E13287443C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F77B21B-7C57-9D2C-E2E7-7D448CE5B5C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A55D606-CE2A-677C-60EA-02E21B13BA33}"/>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6B81F91-02AC-AD87-1726-2B5F5C58E461}"/>
              </a:ext>
            </a:extLst>
          </p:cNvPr>
          <p:cNvSpPr>
            <a:spLocks noGrp="1"/>
          </p:cNvSpPr>
          <p:nvPr>
            <p:ph type="sldNum" sz="quarter" idx="5"/>
          </p:nvPr>
        </p:nvSpPr>
        <p:spPr/>
        <p:txBody>
          <a:bodyPr/>
          <a:lstStyle/>
          <a:p>
            <a:fld id="{802E5CB9-2BE2-4860-85EE-BBFABBF2603A}" type="slidenum">
              <a:rPr lang="en-US" smtClean="0"/>
              <a:t>26</a:t>
            </a:fld>
            <a:endParaRPr lang="en-US"/>
          </a:p>
        </p:txBody>
      </p:sp>
    </p:spTree>
    <p:extLst>
      <p:ext uri="{BB962C8B-B14F-4D97-AF65-F5344CB8AC3E}">
        <p14:creationId xmlns:p14="http://schemas.microsoft.com/office/powerpoint/2010/main" val="2826023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A17DE-B19B-5228-367D-78CDED8E8E0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6EB5685-9CBD-EB21-92CF-83F9271777B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28EE34E-E501-A074-09D7-ED608FE59E8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A275CC6-1888-D90D-8928-45982AF32B28}"/>
              </a:ext>
            </a:extLst>
          </p:cNvPr>
          <p:cNvSpPr>
            <a:spLocks noGrp="1"/>
          </p:cNvSpPr>
          <p:nvPr>
            <p:ph type="sldNum" sz="quarter" idx="5"/>
          </p:nvPr>
        </p:nvSpPr>
        <p:spPr/>
        <p:txBody>
          <a:bodyPr/>
          <a:lstStyle/>
          <a:p>
            <a:fld id="{802E5CB9-2BE2-4860-85EE-BBFABBF2603A}" type="slidenum">
              <a:rPr lang="en-US" smtClean="0"/>
              <a:t>27</a:t>
            </a:fld>
            <a:endParaRPr lang="en-US"/>
          </a:p>
        </p:txBody>
      </p:sp>
    </p:spTree>
    <p:extLst>
      <p:ext uri="{BB962C8B-B14F-4D97-AF65-F5344CB8AC3E}">
        <p14:creationId xmlns:p14="http://schemas.microsoft.com/office/powerpoint/2010/main" val="418948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07F9D-A21E-E3EC-3B24-4F7219AFB6E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4A7C6CB-8048-F592-1F97-95280361AB7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92A22ED-4B48-055A-1163-5297D0C5BCB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806F830F-EE8D-5C90-0364-873B49F0DB61}"/>
              </a:ext>
            </a:extLst>
          </p:cNvPr>
          <p:cNvSpPr>
            <a:spLocks noGrp="1"/>
          </p:cNvSpPr>
          <p:nvPr>
            <p:ph type="sldNum" sz="quarter" idx="5"/>
          </p:nvPr>
        </p:nvSpPr>
        <p:spPr/>
        <p:txBody>
          <a:bodyPr/>
          <a:lstStyle/>
          <a:p>
            <a:fld id="{802E5CB9-2BE2-4860-85EE-BBFABBF2603A}" type="slidenum">
              <a:rPr lang="en-US" smtClean="0"/>
              <a:t>28</a:t>
            </a:fld>
            <a:endParaRPr lang="en-US"/>
          </a:p>
        </p:txBody>
      </p:sp>
    </p:spTree>
    <p:extLst>
      <p:ext uri="{BB962C8B-B14F-4D97-AF65-F5344CB8AC3E}">
        <p14:creationId xmlns:p14="http://schemas.microsoft.com/office/powerpoint/2010/main" val="1573775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BFF2B-03E0-1C33-C8E1-7743C90D1A6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ACB5754-D717-EF7F-0BA9-6347769BDC1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1AC78A7-7B3C-4B97-5E30-4089D4633349}"/>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704E56C-3C07-183C-E5CC-5607463C6134}"/>
              </a:ext>
            </a:extLst>
          </p:cNvPr>
          <p:cNvSpPr>
            <a:spLocks noGrp="1"/>
          </p:cNvSpPr>
          <p:nvPr>
            <p:ph type="sldNum" sz="quarter" idx="5"/>
          </p:nvPr>
        </p:nvSpPr>
        <p:spPr/>
        <p:txBody>
          <a:bodyPr/>
          <a:lstStyle/>
          <a:p>
            <a:fld id="{802E5CB9-2BE2-4860-85EE-BBFABBF2603A}" type="slidenum">
              <a:rPr lang="en-US" smtClean="0"/>
              <a:t>29</a:t>
            </a:fld>
            <a:endParaRPr lang="en-US"/>
          </a:p>
        </p:txBody>
      </p:sp>
    </p:spTree>
    <p:extLst>
      <p:ext uri="{BB962C8B-B14F-4D97-AF65-F5344CB8AC3E}">
        <p14:creationId xmlns:p14="http://schemas.microsoft.com/office/powerpoint/2010/main" val="15174177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45CD5-519A-F81D-AE4A-7A30BD15766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C2FF3D5-FDC9-9B86-F63F-A62918B70FD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9B21563-8F41-EA90-5FA1-3C356C19907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B9683E7A-1172-8278-6EA3-B25336129388}"/>
              </a:ext>
            </a:extLst>
          </p:cNvPr>
          <p:cNvSpPr>
            <a:spLocks noGrp="1"/>
          </p:cNvSpPr>
          <p:nvPr>
            <p:ph type="sldNum" sz="quarter" idx="5"/>
          </p:nvPr>
        </p:nvSpPr>
        <p:spPr/>
        <p:txBody>
          <a:bodyPr/>
          <a:lstStyle/>
          <a:p>
            <a:fld id="{802E5CB9-2BE2-4860-85EE-BBFABBF2603A}" type="slidenum">
              <a:rPr lang="en-US" smtClean="0"/>
              <a:t>30</a:t>
            </a:fld>
            <a:endParaRPr lang="en-US"/>
          </a:p>
        </p:txBody>
      </p:sp>
    </p:spTree>
    <p:extLst>
      <p:ext uri="{BB962C8B-B14F-4D97-AF65-F5344CB8AC3E}">
        <p14:creationId xmlns:p14="http://schemas.microsoft.com/office/powerpoint/2010/main" val="778277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84824-9CA3-3982-05CD-C192BDE9B5F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F5667ED-D1BC-9116-BBF3-180C61B7FDF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C11D0D2-1BC7-7417-9F90-05B0543EADF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0DE9B1A-FE82-5728-7805-D5C05A2D4791}"/>
              </a:ext>
            </a:extLst>
          </p:cNvPr>
          <p:cNvSpPr>
            <a:spLocks noGrp="1"/>
          </p:cNvSpPr>
          <p:nvPr>
            <p:ph type="sldNum" sz="quarter" idx="5"/>
          </p:nvPr>
        </p:nvSpPr>
        <p:spPr/>
        <p:txBody>
          <a:bodyPr/>
          <a:lstStyle/>
          <a:p>
            <a:fld id="{802E5CB9-2BE2-4860-85EE-BBFABBF2603A}" type="slidenum">
              <a:rPr lang="en-US" smtClean="0"/>
              <a:t>31</a:t>
            </a:fld>
            <a:endParaRPr lang="en-US"/>
          </a:p>
        </p:txBody>
      </p:sp>
    </p:spTree>
    <p:extLst>
      <p:ext uri="{BB962C8B-B14F-4D97-AF65-F5344CB8AC3E}">
        <p14:creationId xmlns:p14="http://schemas.microsoft.com/office/powerpoint/2010/main" val="1724725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E4EF5-02E4-932D-2CD6-F123ED9A61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0F5102C-B148-2041-80FA-8B5E44057E9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7A794CC-543B-528C-BB87-EC9ABCFC8D8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5218991-66E1-6375-18C8-8DB669D50BF0}"/>
              </a:ext>
            </a:extLst>
          </p:cNvPr>
          <p:cNvSpPr>
            <a:spLocks noGrp="1"/>
          </p:cNvSpPr>
          <p:nvPr>
            <p:ph type="sldNum" sz="quarter" idx="5"/>
          </p:nvPr>
        </p:nvSpPr>
        <p:spPr/>
        <p:txBody>
          <a:bodyPr/>
          <a:lstStyle/>
          <a:p>
            <a:fld id="{802E5CB9-2BE2-4860-85EE-BBFABBF2603A}" type="slidenum">
              <a:rPr lang="en-US" smtClean="0"/>
              <a:t>4</a:t>
            </a:fld>
            <a:endParaRPr lang="en-US" dirty="0"/>
          </a:p>
        </p:txBody>
      </p:sp>
    </p:spTree>
    <p:extLst>
      <p:ext uri="{BB962C8B-B14F-4D97-AF65-F5344CB8AC3E}">
        <p14:creationId xmlns:p14="http://schemas.microsoft.com/office/powerpoint/2010/main" val="1394641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6B1E7-C9BE-8B7B-47B7-A0A446DCB4D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BEC1341-A59E-D095-BF5B-5BF75635835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89337FD-A0FD-D82E-8CF5-47018EAC952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DA45637-3F94-0DC9-EAFA-3E598A60161E}"/>
              </a:ext>
            </a:extLst>
          </p:cNvPr>
          <p:cNvSpPr>
            <a:spLocks noGrp="1"/>
          </p:cNvSpPr>
          <p:nvPr>
            <p:ph type="sldNum" sz="quarter" idx="5"/>
          </p:nvPr>
        </p:nvSpPr>
        <p:spPr/>
        <p:txBody>
          <a:bodyPr/>
          <a:lstStyle/>
          <a:p>
            <a:fld id="{802E5CB9-2BE2-4860-85EE-BBFABBF2603A}" type="slidenum">
              <a:rPr lang="en-US" smtClean="0"/>
              <a:t>32</a:t>
            </a:fld>
            <a:endParaRPr lang="en-US" dirty="0"/>
          </a:p>
        </p:txBody>
      </p:sp>
    </p:spTree>
    <p:extLst>
      <p:ext uri="{BB962C8B-B14F-4D97-AF65-F5344CB8AC3E}">
        <p14:creationId xmlns:p14="http://schemas.microsoft.com/office/powerpoint/2010/main" val="3658992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64513-E649-53E0-87A1-EEFA296BA63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C1C4DF0-78E7-A95A-672D-9C964F6F0E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47BC4DC-F15B-3086-5F79-4531B76DC90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DF4DD12-D8FC-83A5-D1C6-4F7434CEE2A4}"/>
              </a:ext>
            </a:extLst>
          </p:cNvPr>
          <p:cNvSpPr>
            <a:spLocks noGrp="1"/>
          </p:cNvSpPr>
          <p:nvPr>
            <p:ph type="sldNum" sz="quarter" idx="5"/>
          </p:nvPr>
        </p:nvSpPr>
        <p:spPr/>
        <p:txBody>
          <a:bodyPr/>
          <a:lstStyle/>
          <a:p>
            <a:fld id="{802E5CB9-2BE2-4860-85EE-BBFABBF2603A}" type="slidenum">
              <a:rPr lang="en-US" smtClean="0"/>
              <a:t>33</a:t>
            </a:fld>
            <a:endParaRPr lang="en-US"/>
          </a:p>
        </p:txBody>
      </p:sp>
    </p:spTree>
    <p:extLst>
      <p:ext uri="{BB962C8B-B14F-4D97-AF65-F5344CB8AC3E}">
        <p14:creationId xmlns:p14="http://schemas.microsoft.com/office/powerpoint/2010/main" val="1525967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51FFD-4006-EEC8-B5D4-D1EF13677EB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0D03AE2-A1D2-762F-C9ED-D8CAB237E16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444F83-3A1A-B15E-B114-1B2595918B9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9CFE2181-23B7-B367-8B3F-C65428FC8C46}"/>
              </a:ext>
            </a:extLst>
          </p:cNvPr>
          <p:cNvSpPr>
            <a:spLocks noGrp="1"/>
          </p:cNvSpPr>
          <p:nvPr>
            <p:ph type="sldNum" sz="quarter" idx="5"/>
          </p:nvPr>
        </p:nvSpPr>
        <p:spPr/>
        <p:txBody>
          <a:bodyPr/>
          <a:lstStyle/>
          <a:p>
            <a:fld id="{802E5CB9-2BE2-4860-85EE-BBFABBF2603A}" type="slidenum">
              <a:rPr lang="en-US" smtClean="0"/>
              <a:t>5</a:t>
            </a:fld>
            <a:endParaRPr lang="en-US" dirty="0"/>
          </a:p>
        </p:txBody>
      </p:sp>
    </p:spTree>
    <p:extLst>
      <p:ext uri="{BB962C8B-B14F-4D97-AF65-F5344CB8AC3E}">
        <p14:creationId xmlns:p14="http://schemas.microsoft.com/office/powerpoint/2010/main" val="3677019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F2159-D1F9-6C87-FF38-73CCE59595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E3B6AA3-509D-0EEF-9767-EF7990D30C4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0E1BBBE-AAE9-335D-F7D7-882C90B080F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5C31F2D9-207C-2BC1-270E-2D2AE40C9AEE}"/>
              </a:ext>
            </a:extLst>
          </p:cNvPr>
          <p:cNvSpPr>
            <a:spLocks noGrp="1"/>
          </p:cNvSpPr>
          <p:nvPr>
            <p:ph type="sldNum" sz="quarter" idx="5"/>
          </p:nvPr>
        </p:nvSpPr>
        <p:spPr/>
        <p:txBody>
          <a:bodyPr/>
          <a:lstStyle/>
          <a:p>
            <a:fld id="{802E5CB9-2BE2-4860-85EE-BBFABBF2603A}" type="slidenum">
              <a:rPr lang="en-US" smtClean="0"/>
              <a:t>6</a:t>
            </a:fld>
            <a:endParaRPr lang="en-US" dirty="0"/>
          </a:p>
        </p:txBody>
      </p:sp>
    </p:spTree>
    <p:extLst>
      <p:ext uri="{BB962C8B-B14F-4D97-AF65-F5344CB8AC3E}">
        <p14:creationId xmlns:p14="http://schemas.microsoft.com/office/powerpoint/2010/main" val="2250386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3E43E-EFCB-529F-39F9-82452C1FFE0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EB9A8D5-FD17-1140-5CCF-8B169EE6047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7403F97-DFF5-0E1D-B8E9-33DA1D9C600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3F4610C-3883-28FB-B004-211F9C6C9F74}"/>
              </a:ext>
            </a:extLst>
          </p:cNvPr>
          <p:cNvSpPr>
            <a:spLocks noGrp="1"/>
          </p:cNvSpPr>
          <p:nvPr>
            <p:ph type="sldNum" sz="quarter" idx="5"/>
          </p:nvPr>
        </p:nvSpPr>
        <p:spPr/>
        <p:txBody>
          <a:bodyPr/>
          <a:lstStyle/>
          <a:p>
            <a:fld id="{802E5CB9-2BE2-4860-85EE-BBFABBF2603A}" type="slidenum">
              <a:rPr lang="en-US" smtClean="0"/>
              <a:t>7</a:t>
            </a:fld>
            <a:endParaRPr lang="en-US" dirty="0"/>
          </a:p>
        </p:txBody>
      </p:sp>
    </p:spTree>
    <p:extLst>
      <p:ext uri="{BB962C8B-B14F-4D97-AF65-F5344CB8AC3E}">
        <p14:creationId xmlns:p14="http://schemas.microsoft.com/office/powerpoint/2010/main" val="2765372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606BE-7588-A359-7625-6E847542F18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47851B9-7E73-4BAF-8E26-FD3DB69C63D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FCAAC5E-BC44-79A6-77D0-F07B35FDA9A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663A98E-28FF-C160-E16A-A9F71E5CAD6B}"/>
              </a:ext>
            </a:extLst>
          </p:cNvPr>
          <p:cNvSpPr>
            <a:spLocks noGrp="1"/>
          </p:cNvSpPr>
          <p:nvPr>
            <p:ph type="sldNum" sz="quarter" idx="5"/>
          </p:nvPr>
        </p:nvSpPr>
        <p:spPr/>
        <p:txBody>
          <a:bodyPr/>
          <a:lstStyle/>
          <a:p>
            <a:fld id="{802E5CB9-2BE2-4860-85EE-BBFABBF2603A}" type="slidenum">
              <a:rPr lang="en-US" smtClean="0"/>
              <a:t>8</a:t>
            </a:fld>
            <a:endParaRPr lang="en-US" dirty="0"/>
          </a:p>
        </p:txBody>
      </p:sp>
    </p:spTree>
    <p:extLst>
      <p:ext uri="{BB962C8B-B14F-4D97-AF65-F5344CB8AC3E}">
        <p14:creationId xmlns:p14="http://schemas.microsoft.com/office/powerpoint/2010/main" val="164647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89361-73A2-6B8E-9901-D667C81725F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C00B919-1E6B-B654-22FE-39BD0534B6B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3B46E3B-56AE-E2F5-A52E-D02B9C368131}"/>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B04E423-B82F-12C6-ACC6-DCEA1BCD7A70}"/>
              </a:ext>
            </a:extLst>
          </p:cNvPr>
          <p:cNvSpPr>
            <a:spLocks noGrp="1"/>
          </p:cNvSpPr>
          <p:nvPr>
            <p:ph type="sldNum" sz="quarter" idx="5"/>
          </p:nvPr>
        </p:nvSpPr>
        <p:spPr/>
        <p:txBody>
          <a:bodyPr/>
          <a:lstStyle/>
          <a:p>
            <a:fld id="{802E5CB9-2BE2-4860-85EE-BBFABBF2603A}" type="slidenum">
              <a:rPr lang="en-US" smtClean="0"/>
              <a:t>9</a:t>
            </a:fld>
            <a:endParaRPr lang="en-US" dirty="0"/>
          </a:p>
        </p:txBody>
      </p:sp>
    </p:spTree>
    <p:extLst>
      <p:ext uri="{BB962C8B-B14F-4D97-AF65-F5344CB8AC3E}">
        <p14:creationId xmlns:p14="http://schemas.microsoft.com/office/powerpoint/2010/main" val="189394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B9DA3-733A-289E-DDE2-718F3CAAF52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6EDBE74-E554-B5CB-6EDE-30C0B5D113C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78F45FE-E311-1B24-A4B9-1D5DA1528D7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E626AFA-3029-6203-3F18-FC5C2DAF62AD}"/>
              </a:ext>
            </a:extLst>
          </p:cNvPr>
          <p:cNvSpPr>
            <a:spLocks noGrp="1"/>
          </p:cNvSpPr>
          <p:nvPr>
            <p:ph type="sldNum" sz="quarter" idx="5"/>
          </p:nvPr>
        </p:nvSpPr>
        <p:spPr/>
        <p:txBody>
          <a:bodyPr/>
          <a:lstStyle/>
          <a:p>
            <a:fld id="{802E5CB9-2BE2-4860-85EE-BBFABBF2603A}" type="slidenum">
              <a:rPr lang="en-US" smtClean="0"/>
              <a:t>10</a:t>
            </a:fld>
            <a:endParaRPr lang="en-US" dirty="0"/>
          </a:p>
        </p:txBody>
      </p:sp>
    </p:spTree>
    <p:extLst>
      <p:ext uri="{BB962C8B-B14F-4D97-AF65-F5344CB8AC3E}">
        <p14:creationId xmlns:p14="http://schemas.microsoft.com/office/powerpoint/2010/main" val="709279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87F76DB5-5F55-483D-98BE-CFE204FEB514}"/>
              </a:ext>
            </a:extLst>
          </p:cNvPr>
          <p:cNvSpPr/>
          <p:nvPr userDrawn="1"/>
        </p:nvSpPr>
        <p:spPr>
          <a:xfrm>
            <a:off x="0" y="5121734"/>
            <a:ext cx="12192000" cy="1744288"/>
          </a:xfrm>
          <a:prstGeom prst="rect">
            <a:avLst/>
          </a:prstGeom>
          <a:gradFill flip="none" rotWithShape="1">
            <a:gsLst>
              <a:gs pos="100000">
                <a:srgbClr val="64000C"/>
              </a:gs>
              <a:gs pos="2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EI_logo">
            <a:extLst>
              <a:ext uri="{FF2B5EF4-FFF2-40B4-BE49-F238E27FC236}">
                <a16:creationId xmlns:a16="http://schemas.microsoft.com/office/drawing/2014/main" id="{8D3E5C15-8688-4EC0-AB2E-60EA797B68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8375" y="101197"/>
            <a:ext cx="2472742" cy="16350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A61492-1A17-44EE-A7E0-419D668532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79218" y="271429"/>
            <a:ext cx="2940066" cy="1328772"/>
          </a:xfrm>
          <a:prstGeom prst="rect">
            <a:avLst/>
          </a:prstGeom>
          <a:noFill/>
          <a:extLst>
            <a:ext uri="{909E8E84-426E-40DD-AFC4-6F175D3DCCD1}">
              <a14:hiddenFill xmlns:a14="http://schemas.microsoft.com/office/drawing/2010/main">
                <a:solidFill>
                  <a:srgbClr val="FFFFFF"/>
                </a:solidFill>
              </a14:hiddenFill>
            </a:ext>
          </a:extLst>
        </p:spPr>
      </p:pic>
      <p:sp>
        <p:nvSpPr>
          <p:cNvPr id="25" name="Segnaposto testo 24">
            <a:extLst>
              <a:ext uri="{FF2B5EF4-FFF2-40B4-BE49-F238E27FC236}">
                <a16:creationId xmlns:a16="http://schemas.microsoft.com/office/drawing/2014/main" id="{CA3AC1A8-61AE-4F30-8623-2554B80A340F}"/>
              </a:ext>
            </a:extLst>
          </p:cNvPr>
          <p:cNvSpPr>
            <a:spLocks noGrp="1"/>
          </p:cNvSpPr>
          <p:nvPr>
            <p:ph type="body" sz="quarter" idx="10" hasCustomPrompt="1"/>
          </p:nvPr>
        </p:nvSpPr>
        <p:spPr>
          <a:xfrm>
            <a:off x="351465" y="3939363"/>
            <a:ext cx="9866313" cy="951614"/>
          </a:xfrm>
        </p:spPr>
        <p:txBody>
          <a:bodyPr>
            <a:normAutofit/>
          </a:bodyPr>
          <a:lstStyle>
            <a:lvl1pPr marL="0" indent="0">
              <a:buNone/>
              <a:defRPr sz="54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it-IT" dirty="0"/>
              <a:t>Titolo</a:t>
            </a:r>
            <a:endParaRPr lang="en-US" dirty="0"/>
          </a:p>
        </p:txBody>
      </p:sp>
      <p:sp>
        <p:nvSpPr>
          <p:cNvPr id="27" name="Segnaposto testo 26">
            <a:extLst>
              <a:ext uri="{FF2B5EF4-FFF2-40B4-BE49-F238E27FC236}">
                <a16:creationId xmlns:a16="http://schemas.microsoft.com/office/drawing/2014/main" id="{C02D5D6F-EEC6-4452-B840-0DFF54E632B0}"/>
              </a:ext>
            </a:extLst>
          </p:cNvPr>
          <p:cNvSpPr>
            <a:spLocks noGrp="1"/>
          </p:cNvSpPr>
          <p:nvPr>
            <p:ph type="body" sz="quarter" idx="11" hasCustomPrompt="1"/>
          </p:nvPr>
        </p:nvSpPr>
        <p:spPr>
          <a:xfrm>
            <a:off x="7038975" y="5454650"/>
            <a:ext cx="4592638" cy="1013954"/>
          </a:xfrm>
        </p:spPr>
        <p:txBody>
          <a:bodyPr/>
          <a:lstStyle>
            <a:lvl1pPr marL="0" indent="0" algn="r">
              <a:buNone/>
              <a:defRPr>
                <a:solidFill>
                  <a:schemeClr val="bg1"/>
                </a:solidFill>
              </a:defRPr>
            </a:lvl1pPr>
          </a:lstStyle>
          <a:p>
            <a:pPr lvl="0"/>
            <a:r>
              <a:rPr lang="en-US" dirty="0" err="1"/>
              <a:t>Autore</a:t>
            </a:r>
            <a:endParaRPr lang="en-US" dirty="0"/>
          </a:p>
          <a:p>
            <a:pPr lvl="0"/>
            <a:r>
              <a:rPr lang="en-US" dirty="0"/>
              <a:t>Data</a:t>
            </a:r>
          </a:p>
        </p:txBody>
      </p:sp>
    </p:spTree>
    <p:extLst>
      <p:ext uri="{BB962C8B-B14F-4D97-AF65-F5344CB8AC3E}">
        <p14:creationId xmlns:p14="http://schemas.microsoft.com/office/powerpoint/2010/main" val="24008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D12BF9-8369-40E3-B5A2-44F872134FA2}"/>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82259C4-E2CF-4043-8449-702491E521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F93CD6E-8444-4087-9A62-D62D9BECA139}"/>
              </a:ext>
            </a:extLst>
          </p:cNvPr>
          <p:cNvSpPr>
            <a:spLocks noGrp="1"/>
          </p:cNvSpPr>
          <p:nvPr>
            <p:ph type="dt" sz="half" idx="10"/>
          </p:nvPr>
        </p:nvSpPr>
        <p:spPr/>
        <p:txBody>
          <a:bodyPr/>
          <a:lstStyle/>
          <a:p>
            <a:fld id="{58E4D78B-0F35-4E3B-A0B9-554BA787D8A4}" type="datetime1">
              <a:rPr lang="en-US" smtClean="0"/>
              <a:t>12/26/2024</a:t>
            </a:fld>
            <a:endParaRPr lang="en-US"/>
          </a:p>
        </p:txBody>
      </p:sp>
      <p:sp>
        <p:nvSpPr>
          <p:cNvPr id="5" name="Segnaposto piè di pagina 4">
            <a:extLst>
              <a:ext uri="{FF2B5EF4-FFF2-40B4-BE49-F238E27FC236}">
                <a16:creationId xmlns:a16="http://schemas.microsoft.com/office/drawing/2014/main" id="{69799CD0-E399-4FEA-9FC7-231B97042F4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AEA980F-5851-481E-A4C7-E31520DEF2FE}"/>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5657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E4C5CCE-C11D-4704-95AC-B52FACDE06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7BA732D-6278-426E-A234-926FE77537A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C04F4E6-341B-4516-9370-1332D69FEAD5}"/>
              </a:ext>
            </a:extLst>
          </p:cNvPr>
          <p:cNvSpPr>
            <a:spLocks noGrp="1"/>
          </p:cNvSpPr>
          <p:nvPr>
            <p:ph type="dt" sz="half" idx="10"/>
          </p:nvPr>
        </p:nvSpPr>
        <p:spPr/>
        <p:txBody>
          <a:bodyPr/>
          <a:lstStyle/>
          <a:p>
            <a:fld id="{604487E5-BE79-4BAC-AEB7-0CE0533B5E5C}" type="datetime1">
              <a:rPr lang="en-US" smtClean="0"/>
              <a:t>12/26/2024</a:t>
            </a:fld>
            <a:endParaRPr lang="en-US"/>
          </a:p>
        </p:txBody>
      </p:sp>
      <p:sp>
        <p:nvSpPr>
          <p:cNvPr id="5" name="Segnaposto piè di pagina 4">
            <a:extLst>
              <a:ext uri="{FF2B5EF4-FFF2-40B4-BE49-F238E27FC236}">
                <a16:creationId xmlns:a16="http://schemas.microsoft.com/office/drawing/2014/main" id="{DC724EDD-1F48-4F51-B05B-AF207EA048A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0825917-FFB5-48C8-B99B-DF0182A52611}"/>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83920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7EFFC-184C-4BC6-BA11-4883DAB1D5B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E6A3599-E9CA-4D4C-BC73-603E4A01F0D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6EB37C6-4E77-49F7-899E-3DD3227A6134}"/>
              </a:ext>
            </a:extLst>
          </p:cNvPr>
          <p:cNvSpPr>
            <a:spLocks noGrp="1"/>
          </p:cNvSpPr>
          <p:nvPr>
            <p:ph type="dt" sz="half" idx="10"/>
          </p:nvPr>
        </p:nvSpPr>
        <p:spPr/>
        <p:txBody>
          <a:bodyPr/>
          <a:lstStyle/>
          <a:p>
            <a:fld id="{DDA7E0CB-9E21-49FD-99A0-0CD75BBC45F4}" type="datetime1">
              <a:rPr lang="en-US" smtClean="0"/>
              <a:t>12/26/2024</a:t>
            </a:fld>
            <a:endParaRPr lang="en-US"/>
          </a:p>
        </p:txBody>
      </p:sp>
      <p:sp>
        <p:nvSpPr>
          <p:cNvPr id="5" name="Segnaposto piè di pagina 4">
            <a:extLst>
              <a:ext uri="{FF2B5EF4-FFF2-40B4-BE49-F238E27FC236}">
                <a16:creationId xmlns:a16="http://schemas.microsoft.com/office/drawing/2014/main" id="{EF40A76B-F6A6-483B-938F-CCF7E168698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2BC246D-6617-4F53-9337-EEE734ACC853}"/>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12836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1C5C4-1798-422E-93B8-17346C37339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6F4BD1B8-CAFC-4A62-8FC8-1FF824FD8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1EA9B4-7E7D-4247-86BA-BEE07203A1BC}"/>
              </a:ext>
            </a:extLst>
          </p:cNvPr>
          <p:cNvSpPr>
            <a:spLocks noGrp="1"/>
          </p:cNvSpPr>
          <p:nvPr>
            <p:ph type="dt" sz="half" idx="10"/>
          </p:nvPr>
        </p:nvSpPr>
        <p:spPr/>
        <p:txBody>
          <a:bodyPr/>
          <a:lstStyle/>
          <a:p>
            <a:fld id="{661D7149-FE96-419A-8F67-9BD351842985}" type="datetime1">
              <a:rPr lang="en-US" smtClean="0"/>
              <a:t>12/26/2024</a:t>
            </a:fld>
            <a:endParaRPr lang="en-US"/>
          </a:p>
        </p:txBody>
      </p:sp>
      <p:sp>
        <p:nvSpPr>
          <p:cNvPr id="5" name="Segnaposto piè di pagina 4">
            <a:extLst>
              <a:ext uri="{FF2B5EF4-FFF2-40B4-BE49-F238E27FC236}">
                <a16:creationId xmlns:a16="http://schemas.microsoft.com/office/drawing/2014/main" id="{ECD68261-3D47-481F-8CB6-8F58C2D1C60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459D8DD-C13B-4D8B-B056-840A36CE7DB6}"/>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2979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EBFBF-8C2A-47BE-8579-EB8A93726E9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0347AF4-9484-4FF7-A605-1A0FCB1A794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F8B59699-371B-4CD4-AACB-37509B6C843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0E956FE3-6EAD-44F6-8A0D-FDC79AA4B131}"/>
              </a:ext>
            </a:extLst>
          </p:cNvPr>
          <p:cNvSpPr>
            <a:spLocks noGrp="1"/>
          </p:cNvSpPr>
          <p:nvPr>
            <p:ph type="dt" sz="half" idx="10"/>
          </p:nvPr>
        </p:nvSpPr>
        <p:spPr/>
        <p:txBody>
          <a:bodyPr/>
          <a:lstStyle/>
          <a:p>
            <a:fld id="{6CA97CEF-DD94-4A20-85BC-5094F3EA8887}" type="datetime1">
              <a:rPr lang="en-US" smtClean="0"/>
              <a:t>12/26/2024</a:t>
            </a:fld>
            <a:endParaRPr lang="en-US"/>
          </a:p>
        </p:txBody>
      </p:sp>
      <p:sp>
        <p:nvSpPr>
          <p:cNvPr id="6" name="Segnaposto piè di pagina 5">
            <a:extLst>
              <a:ext uri="{FF2B5EF4-FFF2-40B4-BE49-F238E27FC236}">
                <a16:creationId xmlns:a16="http://schemas.microsoft.com/office/drawing/2014/main" id="{96632AF7-6D15-46D3-A495-E83C64AB538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4EAFB53-A0C1-4B2F-B940-30342F8D6719}"/>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3017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A05C58-0012-4C0C-955C-7A200AFB3AB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0CFC820-D208-443A-8075-1EB8A2B0C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A6FCD1-D6B6-4D69-A241-123960BE790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15B0966-AA1A-429C-A3C6-3A8E65262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9FB0890-B4D8-43C0-9CB5-0AB4C786FFC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B0E868F1-880B-482F-B395-38ED8CA581B6}"/>
              </a:ext>
            </a:extLst>
          </p:cNvPr>
          <p:cNvSpPr>
            <a:spLocks noGrp="1"/>
          </p:cNvSpPr>
          <p:nvPr>
            <p:ph type="dt" sz="half" idx="10"/>
          </p:nvPr>
        </p:nvSpPr>
        <p:spPr/>
        <p:txBody>
          <a:bodyPr/>
          <a:lstStyle/>
          <a:p>
            <a:fld id="{9862EB4C-45F8-47BA-B435-B6097D61B684}" type="datetime1">
              <a:rPr lang="en-US" smtClean="0"/>
              <a:t>12/26/2024</a:t>
            </a:fld>
            <a:endParaRPr lang="en-US"/>
          </a:p>
        </p:txBody>
      </p:sp>
      <p:sp>
        <p:nvSpPr>
          <p:cNvPr id="8" name="Segnaposto piè di pagina 7">
            <a:extLst>
              <a:ext uri="{FF2B5EF4-FFF2-40B4-BE49-F238E27FC236}">
                <a16:creationId xmlns:a16="http://schemas.microsoft.com/office/drawing/2014/main" id="{FF26594E-6D2F-4663-ACAD-8A99452C4D8C}"/>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B73871D-B594-4F8E-9281-81C512CB9987}"/>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47147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044E8-0409-4BEF-BA65-36E29BC3DF9F}"/>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B4301CB9-7559-4213-8BF3-D031C23BC238}"/>
              </a:ext>
            </a:extLst>
          </p:cNvPr>
          <p:cNvSpPr>
            <a:spLocks noGrp="1"/>
          </p:cNvSpPr>
          <p:nvPr>
            <p:ph type="dt" sz="half" idx="10"/>
          </p:nvPr>
        </p:nvSpPr>
        <p:spPr/>
        <p:txBody>
          <a:bodyPr/>
          <a:lstStyle/>
          <a:p>
            <a:fld id="{FA7CD0E2-B7EC-4D81-9389-8F889EE865AB}" type="datetime1">
              <a:rPr lang="en-US" smtClean="0"/>
              <a:t>12/26/2024</a:t>
            </a:fld>
            <a:endParaRPr lang="en-US"/>
          </a:p>
        </p:txBody>
      </p:sp>
      <p:sp>
        <p:nvSpPr>
          <p:cNvPr id="4" name="Segnaposto piè di pagina 3">
            <a:extLst>
              <a:ext uri="{FF2B5EF4-FFF2-40B4-BE49-F238E27FC236}">
                <a16:creationId xmlns:a16="http://schemas.microsoft.com/office/drawing/2014/main" id="{C3C3D6E8-EF9F-4876-91E3-30211E74A9CA}"/>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D2113620-5EC2-4B81-811A-F3490A38700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8297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DBF8B70-3620-4310-99CE-04529E201B73}"/>
              </a:ext>
            </a:extLst>
          </p:cNvPr>
          <p:cNvSpPr>
            <a:spLocks noGrp="1"/>
          </p:cNvSpPr>
          <p:nvPr>
            <p:ph type="dt" sz="half" idx="10"/>
          </p:nvPr>
        </p:nvSpPr>
        <p:spPr/>
        <p:txBody>
          <a:bodyPr/>
          <a:lstStyle/>
          <a:p>
            <a:fld id="{18B47F5C-7FA0-44DA-BF82-413AB90208B7}" type="datetime1">
              <a:rPr lang="en-US" smtClean="0"/>
              <a:t>12/26/2024</a:t>
            </a:fld>
            <a:endParaRPr lang="en-US"/>
          </a:p>
        </p:txBody>
      </p:sp>
      <p:sp>
        <p:nvSpPr>
          <p:cNvPr id="3" name="Segnaposto piè di pagina 2">
            <a:extLst>
              <a:ext uri="{FF2B5EF4-FFF2-40B4-BE49-F238E27FC236}">
                <a16:creationId xmlns:a16="http://schemas.microsoft.com/office/drawing/2014/main" id="{1BD3BB3A-BEFE-4B6E-8C9A-8650EC0CE42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48CE43E-332C-4F00-803E-739CE50095F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58231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BDB5EF-1765-472C-94AB-E28CFF232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F462328-3018-4562-9F3A-C74029453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1910BD41-9666-42DB-BEE1-16228DE5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5B709F-545F-428C-9041-6A8C8FCF9F7A}"/>
              </a:ext>
            </a:extLst>
          </p:cNvPr>
          <p:cNvSpPr>
            <a:spLocks noGrp="1"/>
          </p:cNvSpPr>
          <p:nvPr>
            <p:ph type="dt" sz="half" idx="10"/>
          </p:nvPr>
        </p:nvSpPr>
        <p:spPr/>
        <p:txBody>
          <a:bodyPr/>
          <a:lstStyle/>
          <a:p>
            <a:fld id="{403415A8-F8BD-47CC-8D20-53798396961D}" type="datetime1">
              <a:rPr lang="en-US" smtClean="0"/>
              <a:t>12/26/2024</a:t>
            </a:fld>
            <a:endParaRPr lang="en-US"/>
          </a:p>
        </p:txBody>
      </p:sp>
      <p:sp>
        <p:nvSpPr>
          <p:cNvPr id="6" name="Segnaposto piè di pagina 5">
            <a:extLst>
              <a:ext uri="{FF2B5EF4-FFF2-40B4-BE49-F238E27FC236}">
                <a16:creationId xmlns:a16="http://schemas.microsoft.com/office/drawing/2014/main" id="{2E38A51A-C75A-4898-88C4-F9F8B67B0AE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F51E6D4-50FC-4A75-8F9E-0FC8260450FA}"/>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8161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DD035D-DF3B-4153-99FE-99D91AF04F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CA2B6DF-FFEF-4376-BE85-25F925AA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36DD07F4-26AF-4E13-BEE3-CEC69281F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0F1613-72B3-4F49-A766-A43C42422BDD}"/>
              </a:ext>
            </a:extLst>
          </p:cNvPr>
          <p:cNvSpPr>
            <a:spLocks noGrp="1"/>
          </p:cNvSpPr>
          <p:nvPr>
            <p:ph type="dt" sz="half" idx="10"/>
          </p:nvPr>
        </p:nvSpPr>
        <p:spPr/>
        <p:txBody>
          <a:bodyPr/>
          <a:lstStyle/>
          <a:p>
            <a:fld id="{6A12F5A1-6669-4CDD-B1B4-04FFE5C41ADE}" type="datetime1">
              <a:rPr lang="en-US" smtClean="0"/>
              <a:t>12/26/2024</a:t>
            </a:fld>
            <a:endParaRPr lang="en-US"/>
          </a:p>
        </p:txBody>
      </p:sp>
      <p:sp>
        <p:nvSpPr>
          <p:cNvPr id="6" name="Segnaposto piè di pagina 5">
            <a:extLst>
              <a:ext uri="{FF2B5EF4-FFF2-40B4-BE49-F238E27FC236}">
                <a16:creationId xmlns:a16="http://schemas.microsoft.com/office/drawing/2014/main" id="{59B6BCEC-E6E1-4F7F-9F2E-403A6545C6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56D2CA8-AD96-433D-B919-B4D1DDCACA9B}"/>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23006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3203DAA-6859-4718-9CD2-4516B3E4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3">
            <a:extLst>
              <a:ext uri="{FF2B5EF4-FFF2-40B4-BE49-F238E27FC236}">
                <a16:creationId xmlns:a16="http://schemas.microsoft.com/office/drawing/2014/main" id="{6115B42E-5544-4876-9ACD-500317AAE10F}"/>
              </a:ext>
            </a:extLst>
          </p:cNvPr>
          <p:cNvSpPr>
            <a:spLocks noGrp="1"/>
          </p:cNvSpPr>
          <p:nvPr>
            <p:ph type="dt" sz="half" idx="2"/>
          </p:nvPr>
        </p:nvSpPr>
        <p:spPr>
          <a:xfrm>
            <a:off x="838200" y="63988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21662-C242-4258-8799-9F32C0D7CC75}" type="datetime1">
              <a:rPr lang="en-US" smtClean="0"/>
              <a:t>12/26/2024</a:t>
            </a:fld>
            <a:endParaRPr lang="en-US"/>
          </a:p>
        </p:txBody>
      </p:sp>
      <p:sp>
        <p:nvSpPr>
          <p:cNvPr id="5" name="Segnaposto piè di pagina 4">
            <a:extLst>
              <a:ext uri="{FF2B5EF4-FFF2-40B4-BE49-F238E27FC236}">
                <a16:creationId xmlns:a16="http://schemas.microsoft.com/office/drawing/2014/main" id="{1C12AFE8-BA2D-4E2C-83BD-7C146184549D}"/>
              </a:ext>
            </a:extLst>
          </p:cNvPr>
          <p:cNvSpPr>
            <a:spLocks noGrp="1"/>
          </p:cNvSpPr>
          <p:nvPr>
            <p:ph type="ftr" sz="quarter" idx="3"/>
          </p:nvPr>
        </p:nvSpPr>
        <p:spPr>
          <a:xfrm>
            <a:off x="4038600" y="63988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D17A1F05-1D35-4696-B0DD-6B01E298F808}"/>
              </a:ext>
            </a:extLst>
          </p:cNvPr>
          <p:cNvSpPr>
            <a:spLocks noGrp="1"/>
          </p:cNvSpPr>
          <p:nvPr>
            <p:ph type="sldNum" sz="quarter" idx="4"/>
          </p:nvPr>
        </p:nvSpPr>
        <p:spPr>
          <a:xfrm>
            <a:off x="8610600" y="63988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0223F-D95A-431D-9A71-EDA7FA0C2F5B}" type="slidenum">
              <a:rPr lang="en-US" smtClean="0"/>
              <a:t>‹N›</a:t>
            </a:fld>
            <a:endParaRPr lang="en-US"/>
          </a:p>
        </p:txBody>
      </p:sp>
      <p:sp>
        <p:nvSpPr>
          <p:cNvPr id="7" name="Rettangolo 6">
            <a:extLst>
              <a:ext uri="{FF2B5EF4-FFF2-40B4-BE49-F238E27FC236}">
                <a16:creationId xmlns:a16="http://schemas.microsoft.com/office/drawing/2014/main" id="{F60CB8E7-27F3-4D7F-AC11-6FFCB1475227}"/>
              </a:ext>
            </a:extLst>
          </p:cNvPr>
          <p:cNvSpPr/>
          <p:nvPr userDrawn="1"/>
        </p:nvSpPr>
        <p:spPr>
          <a:xfrm>
            <a:off x="0" y="852"/>
            <a:ext cx="12192000" cy="1370748"/>
          </a:xfrm>
          <a:prstGeom prst="rect">
            <a:avLst/>
          </a:prstGeom>
          <a:gradFill flip="none" rotWithShape="1">
            <a:gsLst>
              <a:gs pos="76000">
                <a:schemeClr val="accent1"/>
              </a:gs>
              <a:gs pos="100000">
                <a:srgbClr val="64000C"/>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titolo 1">
            <a:extLst>
              <a:ext uri="{FF2B5EF4-FFF2-40B4-BE49-F238E27FC236}">
                <a16:creationId xmlns:a16="http://schemas.microsoft.com/office/drawing/2014/main" id="{31BEFA3B-6264-4D9C-BF88-AB8560C32074}"/>
              </a:ext>
            </a:extLst>
          </p:cNvPr>
          <p:cNvSpPr>
            <a:spLocks noGrp="1"/>
          </p:cNvSpPr>
          <p:nvPr>
            <p:ph type="title"/>
          </p:nvPr>
        </p:nvSpPr>
        <p:spPr>
          <a:xfrm>
            <a:off x="838200" y="209292"/>
            <a:ext cx="8972550" cy="971551"/>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cxnSp>
        <p:nvCxnSpPr>
          <p:cNvPr id="11" name="Connettore diritto 10">
            <a:extLst>
              <a:ext uri="{FF2B5EF4-FFF2-40B4-BE49-F238E27FC236}">
                <a16:creationId xmlns:a16="http://schemas.microsoft.com/office/drawing/2014/main" id="{F48C0665-6FA4-4037-8F7F-525C1938DBF4}"/>
              </a:ext>
            </a:extLst>
          </p:cNvPr>
          <p:cNvCxnSpPr>
            <a:cxnSpLocks/>
          </p:cNvCxnSpPr>
          <p:nvPr userDrawn="1"/>
        </p:nvCxnSpPr>
        <p:spPr>
          <a:xfrm>
            <a:off x="514184" y="6341537"/>
            <a:ext cx="11163631" cy="0"/>
          </a:xfrm>
          <a:prstGeom prst="line">
            <a:avLst/>
          </a:prstGeom>
          <a:ln w="19050">
            <a:gradFill flip="none" rotWithShape="1">
              <a:gsLst>
                <a:gs pos="0">
                  <a:schemeClr val="bg1"/>
                </a:gs>
                <a:gs pos="18000">
                  <a:srgbClr val="C00000"/>
                </a:gs>
                <a:gs pos="53000">
                  <a:srgbClr val="C00000"/>
                </a:gs>
                <a:gs pos="82000">
                  <a:srgbClr val="C00000"/>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E5A65661-0450-4093-B81F-CAB1CAC02533}"/>
              </a:ext>
            </a:extLst>
          </p:cNvPr>
          <p:cNvPicPr>
            <a:picLocks noChangeAspect="1" noChangeArrowheads="1"/>
          </p:cNvPicPr>
          <p:nvPr userDrawn="1"/>
        </p:nvPicPr>
        <p:blipFill rotWithShape="1">
          <a:blip r:embed="rId13">
            <a:clrChange>
              <a:clrFrom>
                <a:srgbClr val="FFFFFF"/>
              </a:clrFrom>
              <a:clrTo>
                <a:srgbClr val="FFFFFF">
                  <a:alpha val="0"/>
                </a:srgbClr>
              </a:clrTo>
            </a:clrChange>
            <a:biLevel thresh="25000"/>
            <a:extLst>
              <a:ext uri="{BEBA8EAE-BF5A-486C-A8C5-ECC9F3942E4B}">
                <a14:imgProps xmlns:a14="http://schemas.microsoft.com/office/drawing/2010/main">
                  <a14:imgLayer r:embed="rId14">
                    <a14:imgEffect>
                      <a14:colorTemperature colorTemp="6400"/>
                    </a14:imgEffect>
                    <a14:imgEffect>
                      <a14:saturation sat="0"/>
                    </a14:imgEffect>
                  </a14:imgLayer>
                </a14:imgProps>
              </a:ext>
              <a:ext uri="{28A0092B-C50C-407E-A947-70E740481C1C}">
                <a14:useLocalDpi xmlns:a14="http://schemas.microsoft.com/office/drawing/2010/main" val="0"/>
              </a:ext>
            </a:extLst>
          </a:blip>
          <a:srcRect r="77861"/>
          <a:stretch/>
        </p:blipFill>
        <p:spPr bwMode="auto">
          <a:xfrm>
            <a:off x="225271" y="13334"/>
            <a:ext cx="368469" cy="1167509"/>
          </a:xfrm>
          <a:prstGeom prst="rect">
            <a:avLst/>
          </a:prstGeom>
          <a:noFill/>
        </p:spPr>
      </p:pic>
      <p:pic>
        <p:nvPicPr>
          <p:cNvPr id="1030" name="Picture 6" descr="https://lh3.googleusercontent.com/proxy/mzNJqYreb1z1VtRiBhoWp4Hlh1-FDC1nL4QQurvDYL431OuaU1eqH5V15mGmtl9KHbbqssWeTEYd0W1QHdwMdDljiGr_7zYpAHvMFhodpzs">
            <a:extLst>
              <a:ext uri="{FF2B5EF4-FFF2-40B4-BE49-F238E27FC236}">
                <a16:creationId xmlns:a16="http://schemas.microsoft.com/office/drawing/2014/main" id="{313CFE70-AE4F-4B8F-B4BC-4D6798F22DE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71200" y="127860"/>
            <a:ext cx="1095529" cy="108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58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0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4CB49B5-C59F-4019-B40C-DC3CA3959589}"/>
              </a:ext>
            </a:extLst>
          </p:cNvPr>
          <p:cNvSpPr>
            <a:spLocks noGrp="1"/>
          </p:cNvSpPr>
          <p:nvPr>
            <p:ph type="body" sz="quarter" idx="10"/>
          </p:nvPr>
        </p:nvSpPr>
        <p:spPr>
          <a:xfrm>
            <a:off x="351465" y="2347415"/>
            <a:ext cx="11617622" cy="2543562"/>
          </a:xfrm>
        </p:spPr>
        <p:txBody>
          <a:bodyPr>
            <a:normAutofit/>
          </a:bodyPr>
          <a:lstStyle/>
          <a:p>
            <a:r>
              <a:rPr lang="en-US" sz="4000" dirty="0"/>
              <a:t>Features extraction and classification</a:t>
            </a:r>
          </a:p>
          <a:p>
            <a:endParaRPr lang="en-US" sz="4400" dirty="0"/>
          </a:p>
        </p:txBody>
      </p:sp>
      <p:sp>
        <p:nvSpPr>
          <p:cNvPr id="3" name="Segnaposto testo 2">
            <a:extLst>
              <a:ext uri="{FF2B5EF4-FFF2-40B4-BE49-F238E27FC236}">
                <a16:creationId xmlns:a16="http://schemas.microsoft.com/office/drawing/2014/main" id="{5D0985C3-75B2-4717-A635-A9F1AA69276D}"/>
              </a:ext>
            </a:extLst>
          </p:cNvPr>
          <p:cNvSpPr>
            <a:spLocks noGrp="1"/>
          </p:cNvSpPr>
          <p:nvPr>
            <p:ph type="body" sz="quarter" idx="11"/>
          </p:nvPr>
        </p:nvSpPr>
        <p:spPr/>
        <p:txBody>
          <a:bodyPr/>
          <a:lstStyle/>
          <a:p>
            <a:r>
              <a:rPr lang="en-US" dirty="0"/>
              <a:t>Andrea Corrado</a:t>
            </a:r>
          </a:p>
        </p:txBody>
      </p:sp>
      <p:sp>
        <p:nvSpPr>
          <p:cNvPr id="4" name="Segnaposto testo 2">
            <a:extLst>
              <a:ext uri="{FF2B5EF4-FFF2-40B4-BE49-F238E27FC236}">
                <a16:creationId xmlns:a16="http://schemas.microsoft.com/office/drawing/2014/main" id="{D5686B0F-B25A-4457-BD38-D0A4D2A5E6F3}"/>
              </a:ext>
            </a:extLst>
          </p:cNvPr>
          <p:cNvSpPr txBox="1">
            <a:spLocks/>
          </p:cNvSpPr>
          <p:nvPr/>
        </p:nvSpPr>
        <p:spPr>
          <a:xfrm>
            <a:off x="622788" y="5456048"/>
            <a:ext cx="4592638" cy="101395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solidFill>
                  <a:prstClr val="white"/>
                </a:solidFill>
                <a:latin typeface="Calibri" panose="020F0502020204030204"/>
              </a:rPr>
              <a:t>November</a:t>
            </a:r>
            <a:r>
              <a:rPr kumimoji="0" lang="en-US" sz="28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2024 </a:t>
            </a:r>
          </a:p>
        </p:txBody>
      </p:sp>
    </p:spTree>
    <p:extLst>
      <p:ext uri="{BB962C8B-B14F-4D97-AF65-F5344CB8AC3E}">
        <p14:creationId xmlns:p14="http://schemas.microsoft.com/office/powerpoint/2010/main" val="135497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D76BE-FC67-94AB-75FF-17A5899ED76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F0C1AAF-8C1B-C7B0-D9EF-865219BAE19D}"/>
              </a:ext>
            </a:extLst>
          </p:cNvPr>
          <p:cNvSpPr>
            <a:spLocks noGrp="1"/>
          </p:cNvSpPr>
          <p:nvPr>
            <p:ph type="title"/>
          </p:nvPr>
        </p:nvSpPr>
        <p:spPr>
          <a:xfrm>
            <a:off x="838200" y="209292"/>
            <a:ext cx="9905460" cy="971551"/>
          </a:xfrm>
        </p:spPr>
        <p:txBody>
          <a:bodyPr>
            <a:normAutofit/>
          </a:bodyPr>
          <a:lstStyle/>
          <a:p>
            <a:r>
              <a:rPr lang="en-US" sz="3600" dirty="0"/>
              <a:t>Template matching definition </a:t>
            </a:r>
          </a:p>
        </p:txBody>
      </p:sp>
      <p:sp>
        <p:nvSpPr>
          <p:cNvPr id="4" name="Segnaposto numero diapositiva 3">
            <a:extLst>
              <a:ext uri="{FF2B5EF4-FFF2-40B4-BE49-F238E27FC236}">
                <a16:creationId xmlns:a16="http://schemas.microsoft.com/office/drawing/2014/main" id="{359F2159-FD04-AFF0-5936-2135B181233B}"/>
              </a:ext>
            </a:extLst>
          </p:cNvPr>
          <p:cNvSpPr>
            <a:spLocks noGrp="1"/>
          </p:cNvSpPr>
          <p:nvPr>
            <p:ph type="sldNum" sz="quarter" idx="12"/>
          </p:nvPr>
        </p:nvSpPr>
        <p:spPr/>
        <p:txBody>
          <a:bodyPr/>
          <a:lstStyle/>
          <a:p>
            <a:fld id="{2FA0223F-D95A-431D-9A71-EDA7FA0C2F5B}" type="slidenum">
              <a:rPr lang="en-US" smtClean="0"/>
              <a:t>10</a:t>
            </a:fld>
            <a:endParaRPr lang="en-US" dirty="0"/>
          </a:p>
        </p:txBody>
      </p:sp>
      <p:sp>
        <p:nvSpPr>
          <p:cNvPr id="12" name="Rettangolo 11">
            <a:extLst>
              <a:ext uri="{FF2B5EF4-FFF2-40B4-BE49-F238E27FC236}">
                <a16:creationId xmlns:a16="http://schemas.microsoft.com/office/drawing/2014/main" id="{E514200B-B058-3E1B-0E6F-8C60C932ECE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mc:Choice xmlns:a14="http://schemas.microsoft.com/office/drawing/2010/main" Requires="a14">
          <p:sp>
            <p:nvSpPr>
              <p:cNvPr id="9" name="Segnaposto contenuto 2">
                <a:extLst>
                  <a:ext uri="{FF2B5EF4-FFF2-40B4-BE49-F238E27FC236}">
                    <a16:creationId xmlns:a16="http://schemas.microsoft.com/office/drawing/2014/main" id="{A566FD2A-DF1B-874E-9421-E7B5DD57DD34}"/>
                  </a:ext>
                </a:extLst>
              </p:cNvPr>
              <p:cNvSpPr>
                <a:spLocks noGrp="1"/>
              </p:cNvSpPr>
              <p:nvPr>
                <p:ph idx="1"/>
              </p:nvPr>
            </p:nvSpPr>
            <p:spPr>
              <a:xfrm>
                <a:off x="454151" y="1470463"/>
                <a:ext cx="4008121" cy="4747457"/>
              </a:xfrm>
              <a:ln w="19050">
                <a:noFill/>
              </a:ln>
            </p:spPr>
            <p:txBody>
              <a:bodyPr>
                <a:noAutofit/>
              </a:bodyPr>
              <a:lstStyle/>
              <a:p>
                <a:pPr marL="0" indent="0">
                  <a:buNone/>
                </a:pPr>
                <a:r>
                  <a:rPr lang="en-GB" sz="1100" dirty="0"/>
                  <a:t>The aim of the analysis is finding </a:t>
                </a:r>
                <a:r>
                  <a:rPr lang="en-GB" sz="1100" b="1" dirty="0"/>
                  <a:t>where</a:t>
                </a:r>
                <a:r>
                  <a:rPr lang="en-GB" sz="1100" dirty="0"/>
                  <a:t> a signal has a </a:t>
                </a:r>
                <a:r>
                  <a:rPr lang="en-GB" sz="1100" b="1" dirty="0"/>
                  <a:t>“simple and biphasic” behaviour</a:t>
                </a:r>
                <a:r>
                  <a:rPr lang="en-GB" sz="1100" dirty="0"/>
                  <a:t> rather than a more complex one.</a:t>
                </a:r>
              </a:p>
              <a:p>
                <a:pPr marL="0" indent="0">
                  <a:buNone/>
                </a:pPr>
                <a:r>
                  <a:rPr lang="en-GB" sz="1200" b="1" dirty="0">
                    <a:solidFill>
                      <a:srgbClr val="002060"/>
                    </a:solidFill>
                  </a:rPr>
                  <a:t>Template definition</a:t>
                </a:r>
                <a:r>
                  <a:rPr lang="en-GB" sz="1200" dirty="0">
                    <a:solidFill>
                      <a:srgbClr val="002060"/>
                    </a:solidFill>
                  </a:rPr>
                  <a:t>: </a:t>
                </a:r>
              </a:p>
              <a:p>
                <a:r>
                  <a:rPr lang="en-GB" sz="1200" dirty="0">
                    <a:solidFill>
                      <a:srgbClr val="002060"/>
                    </a:solidFill>
                  </a:rPr>
                  <a:t>TM1:  single period of length T=0.05 seconds of a biphasic wave.</a:t>
                </a:r>
              </a:p>
              <a:p>
                <a:r>
                  <a:rPr lang="en-GB" sz="1200" dirty="0">
                    <a:solidFill>
                      <a:srgbClr val="002060"/>
                    </a:solidFill>
                  </a:rPr>
                  <a:t>TM2: single period of length T=0.1 seconds of a complex-shaped wave.</a:t>
                </a:r>
                <a:endParaRPr lang="en-GB" sz="1100" dirty="0"/>
              </a:p>
              <a:p>
                <a:pPr marL="0" indent="0">
                  <a:buNone/>
                </a:pPr>
                <a:r>
                  <a:rPr lang="en-GB" sz="1100" dirty="0"/>
                  <a:t>The </a:t>
                </a:r>
                <a:r>
                  <a:rPr lang="en-GB" sz="1100" b="1" dirty="0"/>
                  <a:t>cross-correlation</a:t>
                </a:r>
                <a:r>
                  <a:rPr lang="en-GB" sz="1100" dirty="0"/>
                  <a:t> </a:t>
                </a:r>
                <a:r>
                  <a:rPr lang="en-GB" sz="1100" b="1" dirty="0"/>
                  <a:t>signal</a:t>
                </a:r>
                <a:r>
                  <a:rPr lang="en-GB" sz="1100" dirty="0"/>
                  <a:t> has been computed as convolution between the template (reversed) and the roving signal:</a:t>
                </a:r>
              </a:p>
              <a:p>
                <a:pPr marL="0" indent="0">
                  <a:buNone/>
                </a:pPr>
                <a:endParaRPr lang="en-GB" sz="1100" dirty="0"/>
              </a:p>
              <a:p>
                <a:pPr marL="0" indent="0">
                  <a:buNone/>
                </a:pPr>
                <a14:m>
                  <m:oMathPara xmlns:m="http://schemas.openxmlformats.org/officeDocument/2006/math">
                    <m:oMathParaPr>
                      <m:jc m:val="centerGroup"/>
                    </m:oMathParaPr>
                    <m:oMath xmlns:m="http://schemas.openxmlformats.org/officeDocument/2006/math">
                      <m:r>
                        <a:rPr lang="en-GB" sz="1100" b="0" i="1" smtClean="0">
                          <a:solidFill>
                            <a:srgbClr val="0070C0"/>
                          </a:solidFill>
                          <a:latin typeface="Cambria Math" panose="02040503050406030204" pitchFamily="18" charset="0"/>
                        </a:rPr>
                        <m:t>𝐶𝐶</m:t>
                      </m:r>
                      <m:d>
                        <m:dPr>
                          <m:ctrlPr>
                            <a:rPr lang="en-GB" sz="1100" b="0" i="1" smtClean="0">
                              <a:solidFill>
                                <a:srgbClr val="0070C0"/>
                              </a:solidFill>
                              <a:latin typeface="Cambria Math" panose="02040503050406030204" pitchFamily="18" charset="0"/>
                            </a:rPr>
                          </m:ctrlPr>
                        </m:dPr>
                        <m:e>
                          <m:r>
                            <a:rPr lang="en-GB" sz="1100" b="0" i="1" smtClean="0">
                              <a:solidFill>
                                <a:srgbClr val="0070C0"/>
                              </a:solidFill>
                              <a:latin typeface="Cambria Math" panose="02040503050406030204" pitchFamily="18" charset="0"/>
                            </a:rPr>
                            <m:t>𝑘</m:t>
                          </m:r>
                        </m:e>
                      </m:d>
                      <m:r>
                        <a:rPr lang="en-GB" sz="1100" b="0" i="1" smtClean="0">
                          <a:solidFill>
                            <a:srgbClr val="0070C0"/>
                          </a:solidFill>
                          <a:latin typeface="Cambria Math" panose="02040503050406030204" pitchFamily="18" charset="0"/>
                        </a:rPr>
                        <m:t>=</m:t>
                      </m:r>
                      <m:nary>
                        <m:naryPr>
                          <m:chr m:val="∑"/>
                          <m:ctrlPr>
                            <a:rPr lang="en-GB" sz="1100" b="0" i="1" smtClean="0">
                              <a:solidFill>
                                <a:srgbClr val="0070C0"/>
                              </a:solidFill>
                              <a:latin typeface="Cambria Math" panose="02040503050406030204" pitchFamily="18" charset="0"/>
                            </a:rPr>
                          </m:ctrlPr>
                        </m:naryPr>
                        <m:sub>
                          <m:r>
                            <a:rPr lang="en-GB" sz="1100" b="0" i="1" smtClean="0">
                              <a:solidFill>
                                <a:srgbClr val="0070C0"/>
                              </a:solidFill>
                              <a:latin typeface="Cambria Math" panose="02040503050406030204" pitchFamily="18" charset="0"/>
                            </a:rPr>
                            <m:t>𝑛</m:t>
                          </m:r>
                          <m:r>
                            <a:rPr lang="en-GB" sz="1100" b="0" i="1" smtClean="0">
                              <a:solidFill>
                                <a:srgbClr val="0070C0"/>
                              </a:solidFill>
                              <a:latin typeface="Cambria Math" panose="02040503050406030204" pitchFamily="18" charset="0"/>
                            </a:rPr>
                            <m:t>=0</m:t>
                          </m:r>
                        </m:sub>
                        <m:sup>
                          <m:r>
                            <a:rPr lang="en-GB" sz="1100" b="0" i="1" smtClean="0">
                              <a:solidFill>
                                <a:srgbClr val="0070C0"/>
                              </a:solidFill>
                              <a:latin typeface="Cambria Math" panose="02040503050406030204" pitchFamily="18" charset="0"/>
                            </a:rPr>
                            <m:t>𝑁</m:t>
                          </m:r>
                          <m:r>
                            <a:rPr lang="en-GB" sz="1100" b="0" i="1" smtClean="0">
                              <a:solidFill>
                                <a:srgbClr val="0070C0"/>
                              </a:solidFill>
                              <a:latin typeface="Cambria Math" panose="02040503050406030204" pitchFamily="18" charset="0"/>
                            </a:rPr>
                            <m:t>−1</m:t>
                          </m:r>
                        </m:sup>
                        <m:e>
                          <m:r>
                            <a:rPr lang="en-GB" sz="1100" b="0" i="1" smtClean="0">
                              <a:solidFill>
                                <a:srgbClr val="0070C0"/>
                              </a:solidFill>
                              <a:latin typeface="Cambria Math" panose="02040503050406030204" pitchFamily="18" charset="0"/>
                            </a:rPr>
                            <m:t>𝑟𝑜𝑣𝑇𝑟𝑎𝑐𝑒</m:t>
                          </m:r>
                          <m:d>
                            <m:dPr>
                              <m:ctrlPr>
                                <a:rPr lang="en-GB" sz="1100" b="0" i="1" smtClean="0">
                                  <a:solidFill>
                                    <a:srgbClr val="0070C0"/>
                                  </a:solidFill>
                                  <a:latin typeface="Cambria Math" panose="02040503050406030204" pitchFamily="18" charset="0"/>
                                </a:rPr>
                              </m:ctrlPr>
                            </m:dPr>
                            <m:e>
                              <m:r>
                                <a:rPr lang="en-GB" sz="1100" b="0" i="1" smtClean="0">
                                  <a:solidFill>
                                    <a:srgbClr val="0070C0"/>
                                  </a:solidFill>
                                  <a:latin typeface="Cambria Math" panose="02040503050406030204" pitchFamily="18" charset="0"/>
                                </a:rPr>
                                <m:t>𝑛</m:t>
                              </m:r>
                            </m:e>
                          </m:d>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𝑡𝑒𝑚𝑝𝑙𝑎𝑡𝑒</m:t>
                          </m:r>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𝑁</m:t>
                          </m:r>
                          <m:r>
                            <a:rPr lang="en-GB" sz="1100" b="0" i="1" smtClean="0">
                              <a:solidFill>
                                <a:srgbClr val="0070C0"/>
                              </a:solidFill>
                              <a:latin typeface="Cambria Math" panose="02040503050406030204" pitchFamily="18" charset="0"/>
                            </a:rPr>
                            <m:t>−1−</m:t>
                          </m:r>
                          <m:r>
                            <a:rPr lang="en-GB" sz="1100" b="0" i="1" smtClean="0">
                              <a:solidFill>
                                <a:srgbClr val="0070C0"/>
                              </a:solidFill>
                              <a:latin typeface="Cambria Math" panose="02040503050406030204" pitchFamily="18" charset="0"/>
                            </a:rPr>
                            <m:t>𝑛</m:t>
                          </m:r>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𝑘</m:t>
                          </m:r>
                          <m:r>
                            <a:rPr lang="en-GB" sz="1100" b="0" i="1" smtClean="0">
                              <a:solidFill>
                                <a:srgbClr val="0070C0"/>
                              </a:solidFill>
                              <a:latin typeface="Cambria Math" panose="02040503050406030204" pitchFamily="18" charset="0"/>
                            </a:rPr>
                            <m:t>)</m:t>
                          </m:r>
                        </m:e>
                      </m:nary>
                    </m:oMath>
                  </m:oMathPara>
                </a14:m>
                <a:endParaRPr lang="en-GB" sz="1100" b="0" dirty="0"/>
              </a:p>
              <a:p>
                <a:pPr marL="0" indent="0">
                  <a:buNone/>
                </a:pPr>
                <a:r>
                  <a:rPr lang="en-GB" sz="1100" dirty="0"/>
                  <a:t>Where both </a:t>
                </a:r>
                <a:r>
                  <a:rPr lang="en-GB" sz="1100" b="1" dirty="0"/>
                  <a:t>roving trace and template have been normalised </a:t>
                </a:r>
                <a:r>
                  <a:rPr lang="en-GB" sz="1100" dirty="0"/>
                  <a:t>to exclude the amplitude contribution to the cross-correlation signal. </a:t>
                </a:r>
              </a:p>
              <a:p>
                <a:pPr marL="0" indent="0">
                  <a:buNone/>
                </a:pPr>
                <a:endParaRPr lang="en-GB" sz="1100" dirty="0"/>
              </a:p>
              <a:p>
                <a:pPr marL="0" indent="0">
                  <a:buNone/>
                </a:pPr>
                <a:r>
                  <a:rPr lang="en-GB" sz="1200" dirty="0"/>
                  <a:t>Then, </a:t>
                </a:r>
                <a:r>
                  <a:rPr lang="en-GB" sz="1200" b="1" dirty="0">
                    <a:solidFill>
                      <a:srgbClr val="C00000"/>
                    </a:solidFill>
                  </a:rPr>
                  <a:t>the peak (in modulus) of cross-correlation, its location and the energy of the cross-correlation signal have been used as features from both templates</a:t>
                </a:r>
                <a:r>
                  <a:rPr lang="en-GB" sz="1200" dirty="0"/>
                  <a:t>.</a:t>
                </a:r>
              </a:p>
              <a:p>
                <a:pPr marL="0" indent="0">
                  <a:buNone/>
                </a:pPr>
                <a:endParaRPr lang="en-GB" sz="1100" dirty="0"/>
              </a:p>
              <a:p>
                <a:pPr marL="0" indent="0">
                  <a:buNone/>
                </a:pPr>
                <a:endParaRPr lang="en-GB" sz="800" dirty="0"/>
              </a:p>
              <a:p>
                <a:pPr>
                  <a:buFont typeface="+mj-lt"/>
                  <a:buAutoNum type="arabicPeriod"/>
                </a:pPr>
                <a:endParaRPr lang="en-GB" sz="300" dirty="0"/>
              </a:p>
              <a:p>
                <a:pPr marL="0" indent="0">
                  <a:buNone/>
                </a:pPr>
                <a:endParaRPr lang="en-GB" sz="1100" dirty="0"/>
              </a:p>
            </p:txBody>
          </p:sp>
        </mc:Choice>
        <mc:Fallback>
          <p:sp>
            <p:nvSpPr>
              <p:cNvPr id="9" name="Segnaposto contenuto 2">
                <a:extLst>
                  <a:ext uri="{FF2B5EF4-FFF2-40B4-BE49-F238E27FC236}">
                    <a16:creationId xmlns:a16="http://schemas.microsoft.com/office/drawing/2014/main" id="{A566FD2A-DF1B-874E-9421-E7B5DD57DD34}"/>
                  </a:ext>
                </a:extLst>
              </p:cNvPr>
              <p:cNvSpPr>
                <a:spLocks noGrp="1" noRot="1" noChangeAspect="1" noMove="1" noResize="1" noEditPoints="1" noAdjustHandles="1" noChangeArrowheads="1" noChangeShapeType="1" noTextEdit="1"/>
              </p:cNvSpPr>
              <p:nvPr>
                <p:ph idx="1"/>
              </p:nvPr>
            </p:nvSpPr>
            <p:spPr>
              <a:xfrm>
                <a:off x="454151" y="1470463"/>
                <a:ext cx="4008121" cy="4747457"/>
              </a:xfrm>
              <a:blipFill>
                <a:blip r:embed="rId3"/>
                <a:stretch>
                  <a:fillRect t="-385" r="-608"/>
                </a:stretch>
              </a:blipFill>
              <a:ln w="19050">
                <a:noFill/>
              </a:ln>
            </p:spPr>
            <p:txBody>
              <a:bodyPr/>
              <a:lstStyle/>
              <a:p>
                <a:r>
                  <a:rPr lang="it-IT">
                    <a:noFill/>
                  </a:rPr>
                  <a:t> </a:t>
                </a:r>
              </a:p>
            </p:txBody>
          </p:sp>
        </mc:Fallback>
      </mc:AlternateContent>
      <p:pic>
        <p:nvPicPr>
          <p:cNvPr id="5" name="Immagine 4" descr="Immagine che contiene testo, linea, Diagramma, diagramma&#10;&#10;Descrizione generata automaticamente">
            <a:extLst>
              <a:ext uri="{FF2B5EF4-FFF2-40B4-BE49-F238E27FC236}">
                <a16:creationId xmlns:a16="http://schemas.microsoft.com/office/drawing/2014/main" id="{BAF95C2B-66BB-300D-2C7B-891DCEA4F5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4484" y="1566350"/>
            <a:ext cx="4073486" cy="3055115"/>
          </a:xfrm>
          <a:prstGeom prst="rect">
            <a:avLst/>
          </a:prstGeom>
        </p:spPr>
      </p:pic>
      <p:pic>
        <p:nvPicPr>
          <p:cNvPr id="8" name="Immagine 7" descr="Immagine che contiene linea, testo, diagramma, Diagramma&#10;&#10;Descrizione generata automaticamente">
            <a:extLst>
              <a:ext uri="{FF2B5EF4-FFF2-40B4-BE49-F238E27FC236}">
                <a16:creationId xmlns:a16="http://schemas.microsoft.com/office/drawing/2014/main" id="{7DFE2B3E-043A-D2C1-E573-D608E3DFFF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514" y="1566350"/>
            <a:ext cx="4073486" cy="3055114"/>
          </a:xfrm>
          <a:prstGeom prst="rect">
            <a:avLst/>
          </a:prstGeom>
        </p:spPr>
      </p:pic>
      <p:grpSp>
        <p:nvGrpSpPr>
          <p:cNvPr id="14" name="Gruppo 13">
            <a:extLst>
              <a:ext uri="{FF2B5EF4-FFF2-40B4-BE49-F238E27FC236}">
                <a16:creationId xmlns:a16="http://schemas.microsoft.com/office/drawing/2014/main" id="{9ED69D27-F015-2085-5EE0-CFFA6F595D96}"/>
              </a:ext>
            </a:extLst>
          </p:cNvPr>
          <p:cNvGrpSpPr/>
          <p:nvPr/>
        </p:nvGrpSpPr>
        <p:grpSpPr>
          <a:xfrm>
            <a:off x="5357914" y="1691376"/>
            <a:ext cx="6203276" cy="3870437"/>
            <a:chOff x="5989320" y="1866100"/>
            <a:chExt cx="5935980" cy="3475246"/>
          </a:xfrm>
        </p:grpSpPr>
        <p:pic>
          <p:nvPicPr>
            <p:cNvPr id="10" name="Immagine 9" descr="Immagine che contiene testo, linea, diagramma, schermata&#10;&#10;Descrizione generata automaticamente">
              <a:extLst>
                <a:ext uri="{FF2B5EF4-FFF2-40B4-BE49-F238E27FC236}">
                  <a16:creationId xmlns:a16="http://schemas.microsoft.com/office/drawing/2014/main" id="{17EA69EC-C721-4BEE-633A-1EB0FD402877}"/>
                </a:ext>
              </a:extLst>
            </p:cNvPr>
            <p:cNvPicPr>
              <a:picLocks noChangeAspect="1"/>
            </p:cNvPicPr>
            <p:nvPr/>
          </p:nvPicPr>
          <p:blipFill>
            <a:blip r:embed="rId6">
              <a:extLst>
                <a:ext uri="{28A0092B-C50C-407E-A947-70E740481C1C}">
                  <a14:useLocalDpi xmlns:a14="http://schemas.microsoft.com/office/drawing/2010/main" val="0"/>
                </a:ext>
              </a:extLst>
            </a:blip>
            <a:srcRect l="8925" t="471" r="8575" b="5438"/>
            <a:stretch/>
          </p:blipFill>
          <p:spPr>
            <a:xfrm>
              <a:off x="5989320" y="1866100"/>
              <a:ext cx="5935980" cy="3475246"/>
            </a:xfrm>
            <a:prstGeom prst="rect">
              <a:avLst/>
            </a:prstGeom>
          </p:spPr>
        </p:pic>
        <p:sp>
          <p:nvSpPr>
            <p:cNvPr id="11" name="Ovale 10">
              <a:extLst>
                <a:ext uri="{FF2B5EF4-FFF2-40B4-BE49-F238E27FC236}">
                  <a16:creationId xmlns:a16="http://schemas.microsoft.com/office/drawing/2014/main" id="{8E5017C0-94BB-383E-D40D-70FC5682C0CC}"/>
                </a:ext>
              </a:extLst>
            </p:cNvPr>
            <p:cNvSpPr/>
            <p:nvPr/>
          </p:nvSpPr>
          <p:spPr>
            <a:xfrm>
              <a:off x="8402320" y="3870960"/>
              <a:ext cx="81280" cy="8128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B6A0C8E6-C41C-3881-ED33-E89B884492B7}"/>
                    </a:ext>
                  </a:extLst>
                </p:cNvPr>
                <p:cNvSpPr txBox="1"/>
                <p:nvPr/>
              </p:nvSpPr>
              <p:spPr>
                <a:xfrm>
                  <a:off x="7418751" y="3660942"/>
                  <a:ext cx="1115060" cy="2912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200" b="0" i="1" smtClean="0">
                            <a:solidFill>
                              <a:srgbClr val="C00000"/>
                            </a:solidFill>
                            <a:latin typeface="Cambria Math" panose="02040503050406030204" pitchFamily="18" charset="0"/>
                          </a:rPr>
                          <m:t>(</m:t>
                        </m:r>
                        <m:r>
                          <a:rPr lang="it-IT" sz="1200" b="0" i="1" smtClean="0">
                            <a:solidFill>
                              <a:srgbClr val="C00000"/>
                            </a:solidFill>
                            <a:latin typeface="Cambria Math" panose="02040503050406030204" pitchFamily="18" charset="0"/>
                          </a:rPr>
                          <m:t>𝑝𝑒𝑎𝑘</m:t>
                        </m:r>
                        <m:r>
                          <a:rPr lang="it-IT" sz="1200" b="0" i="1" smtClean="0">
                            <a:solidFill>
                              <a:srgbClr val="C00000"/>
                            </a:solidFill>
                            <a:latin typeface="Cambria Math" panose="02040503050406030204" pitchFamily="18" charset="0"/>
                          </a:rPr>
                          <m:t>,</m:t>
                        </m:r>
                        <m:sSub>
                          <m:sSubPr>
                            <m:ctrlPr>
                              <a:rPr lang="it-IT" sz="1200" b="0" i="1" smtClean="0">
                                <a:solidFill>
                                  <a:srgbClr val="C00000"/>
                                </a:solidFill>
                                <a:latin typeface="Cambria Math" panose="02040503050406030204" pitchFamily="18" charset="0"/>
                              </a:rPr>
                            </m:ctrlPr>
                          </m:sSubPr>
                          <m:e>
                            <m:r>
                              <a:rPr lang="it-IT" sz="1200" b="0" i="1" smtClean="0">
                                <a:solidFill>
                                  <a:srgbClr val="C00000"/>
                                </a:solidFill>
                                <a:latin typeface="Cambria Math" panose="02040503050406030204" pitchFamily="18" charset="0"/>
                              </a:rPr>
                              <m:t>𝑡</m:t>
                            </m:r>
                          </m:e>
                          <m:sub>
                            <m:r>
                              <a:rPr lang="it-IT" sz="1200" b="0" i="1" smtClean="0">
                                <a:solidFill>
                                  <a:srgbClr val="C00000"/>
                                </a:solidFill>
                                <a:latin typeface="Cambria Math" panose="02040503050406030204" pitchFamily="18" charset="0"/>
                              </a:rPr>
                              <m:t>𝑝𝑒𝑎𝑘</m:t>
                            </m:r>
                          </m:sub>
                        </m:sSub>
                        <m:r>
                          <a:rPr lang="it-IT" sz="1200" b="0" i="1" smtClean="0">
                            <a:solidFill>
                              <a:srgbClr val="C00000"/>
                            </a:solidFill>
                            <a:latin typeface="Cambria Math" panose="02040503050406030204" pitchFamily="18" charset="0"/>
                          </a:rPr>
                          <m:t>)</m:t>
                        </m:r>
                      </m:oMath>
                    </m:oMathPara>
                  </a14:m>
                  <a:endParaRPr lang="en-GB" sz="1200" dirty="0">
                    <a:solidFill>
                      <a:srgbClr val="C00000"/>
                    </a:solidFill>
                  </a:endParaRPr>
                </a:p>
              </p:txBody>
            </p:sp>
          </mc:Choice>
          <mc:Fallback xmlns="">
            <p:sp>
              <p:nvSpPr>
                <p:cNvPr id="13" name="CasellaDiTesto 12">
                  <a:extLst>
                    <a:ext uri="{FF2B5EF4-FFF2-40B4-BE49-F238E27FC236}">
                      <a16:creationId xmlns:a16="http://schemas.microsoft.com/office/drawing/2014/main" id="{B6A0C8E6-C41C-3881-ED33-E89B884492B7}"/>
                    </a:ext>
                  </a:extLst>
                </p:cNvPr>
                <p:cNvSpPr txBox="1">
                  <a:spLocks noRot="1" noChangeAspect="1" noMove="1" noResize="1" noEditPoints="1" noAdjustHandles="1" noChangeArrowheads="1" noChangeShapeType="1" noTextEdit="1"/>
                </p:cNvSpPr>
                <p:nvPr/>
              </p:nvSpPr>
              <p:spPr>
                <a:xfrm>
                  <a:off x="7418751" y="3660942"/>
                  <a:ext cx="1115060" cy="291298"/>
                </a:xfrm>
                <a:prstGeom prst="rect">
                  <a:avLst/>
                </a:prstGeom>
                <a:blipFill>
                  <a:blip r:embed="rId7"/>
                  <a:stretch>
                    <a:fillRect b="-6383"/>
                  </a:stretch>
                </a:blipFill>
              </p:spPr>
              <p:txBody>
                <a:bodyPr/>
                <a:lstStyle/>
                <a:p>
                  <a:r>
                    <a:rPr lang="it-IT">
                      <a:noFill/>
                    </a:rPr>
                    <a:t> </a:t>
                  </a:r>
                </a:p>
              </p:txBody>
            </p:sp>
          </mc:Fallback>
        </mc:AlternateContent>
      </p:grpSp>
    </p:spTree>
    <p:extLst>
      <p:ext uri="{BB962C8B-B14F-4D97-AF65-F5344CB8AC3E}">
        <p14:creationId xmlns:p14="http://schemas.microsoft.com/office/powerpoint/2010/main" val="201309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 calcmode="lin" valueType="num">
                                      <p:cBhvr additive="base">
                                        <p:cTn id="1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3" presetID="6" presetClass="entr" presetSubtype="16"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 calcmode="lin" valueType="num">
                                      <p:cBhvr additive="base">
                                        <p:cTn id="20"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2" presetID="6" presetClass="entr" presetSubtype="16"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ircle(in)">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 calcmode="lin" valueType="num">
                                      <p:cBhvr additive="base">
                                        <p:cTn id="2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 calcmode="lin" valueType="num">
                                      <p:cBhvr additive="base">
                                        <p:cTn id="3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 calcmode="lin" valueType="num">
                                      <p:cBhvr additive="base">
                                        <p:cTn id="3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anim calcmode="lin" valueType="num">
                                      <p:cBhvr additive="base">
                                        <p:cTn id="43"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9" end="9"/>
                                            </p:txEl>
                                          </p:spTgt>
                                        </p:tgtEl>
                                        <p:attrNameLst>
                                          <p:attrName>ppt_y</p:attrName>
                                        </p:attrNameLst>
                                      </p:cBhvr>
                                      <p:tavLst>
                                        <p:tav tm="0">
                                          <p:val>
                                            <p:strVal val="1+#ppt_h/2"/>
                                          </p:val>
                                        </p:tav>
                                        <p:tav tm="100000">
                                          <p:val>
                                            <p:strVal val="#ppt_y"/>
                                          </p:val>
                                        </p:tav>
                                      </p:tavLst>
                                    </p:anim>
                                  </p:childTnLst>
                                </p:cTn>
                              </p:par>
                              <p:par>
                                <p:cTn id="45" presetID="6" presetClass="entr" presetSubtype="16"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circle(in)">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41572-C178-0BA6-51D0-E045D11BDF1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1DA7D58-CEBB-B333-870D-8B5CF2816660}"/>
              </a:ext>
            </a:extLst>
          </p:cNvPr>
          <p:cNvSpPr>
            <a:spLocks noGrp="1"/>
          </p:cNvSpPr>
          <p:nvPr>
            <p:ph type="title"/>
          </p:nvPr>
        </p:nvSpPr>
        <p:spPr>
          <a:xfrm>
            <a:off x="838200" y="209292"/>
            <a:ext cx="9905460" cy="971551"/>
          </a:xfrm>
        </p:spPr>
        <p:txBody>
          <a:bodyPr>
            <a:normAutofit/>
          </a:bodyPr>
          <a:lstStyle/>
          <a:p>
            <a:r>
              <a:rPr lang="en-US" sz="3600" dirty="0"/>
              <a:t>Features set 2: Template Matching features</a:t>
            </a:r>
          </a:p>
        </p:txBody>
      </p:sp>
      <p:sp>
        <p:nvSpPr>
          <p:cNvPr id="4" name="Segnaposto numero diapositiva 3">
            <a:extLst>
              <a:ext uri="{FF2B5EF4-FFF2-40B4-BE49-F238E27FC236}">
                <a16:creationId xmlns:a16="http://schemas.microsoft.com/office/drawing/2014/main" id="{6637C230-DE38-8DCB-E9DA-DA241EDD21DC}"/>
              </a:ext>
            </a:extLst>
          </p:cNvPr>
          <p:cNvSpPr>
            <a:spLocks noGrp="1"/>
          </p:cNvSpPr>
          <p:nvPr>
            <p:ph type="sldNum" sz="quarter" idx="12"/>
          </p:nvPr>
        </p:nvSpPr>
        <p:spPr/>
        <p:txBody>
          <a:bodyPr/>
          <a:lstStyle/>
          <a:p>
            <a:fld id="{2FA0223F-D95A-431D-9A71-EDA7FA0C2F5B}" type="slidenum">
              <a:rPr lang="en-US" smtClean="0"/>
              <a:t>11</a:t>
            </a:fld>
            <a:endParaRPr lang="en-US" dirty="0"/>
          </a:p>
        </p:txBody>
      </p:sp>
      <p:sp>
        <p:nvSpPr>
          <p:cNvPr id="12" name="Rettangolo 11">
            <a:extLst>
              <a:ext uri="{FF2B5EF4-FFF2-40B4-BE49-F238E27FC236}">
                <a16:creationId xmlns:a16="http://schemas.microsoft.com/office/drawing/2014/main" id="{2DD2B844-FAA8-00FD-64CD-96EA74665753}"/>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14" name="Gruppo 13">
            <a:extLst>
              <a:ext uri="{FF2B5EF4-FFF2-40B4-BE49-F238E27FC236}">
                <a16:creationId xmlns:a16="http://schemas.microsoft.com/office/drawing/2014/main" id="{2C3E31A5-9E29-DB72-085A-8D88E10CA77A}"/>
              </a:ext>
            </a:extLst>
          </p:cNvPr>
          <p:cNvGrpSpPr>
            <a:grpSpLocks noGrp="1" noUngrp="1" noRot="1" noMove="1" noResize="1"/>
          </p:cNvGrpSpPr>
          <p:nvPr/>
        </p:nvGrpSpPr>
        <p:grpSpPr>
          <a:xfrm>
            <a:off x="1200859" y="1478082"/>
            <a:ext cx="9680550" cy="4839902"/>
            <a:chOff x="1200859" y="1478082"/>
            <a:chExt cx="9680550" cy="4839902"/>
          </a:xfrm>
        </p:grpSpPr>
        <p:pic>
          <p:nvPicPr>
            <p:cNvPr id="8" name="Immagine 7">
              <a:extLst>
                <a:ext uri="{FF2B5EF4-FFF2-40B4-BE49-F238E27FC236}">
                  <a16:creationId xmlns:a16="http://schemas.microsoft.com/office/drawing/2014/main" id="{A39E074C-67D3-A5C9-C3D0-7A26E172670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1200859" y="3898034"/>
              <a:ext cx="3224881" cy="2419950"/>
            </a:xfrm>
            <a:prstGeom prst="rect">
              <a:avLst/>
            </a:prstGeom>
          </p:spPr>
        </p:pic>
        <p:pic>
          <p:nvPicPr>
            <p:cNvPr id="5" name="Immagine 4">
              <a:extLst>
                <a:ext uri="{FF2B5EF4-FFF2-40B4-BE49-F238E27FC236}">
                  <a16:creationId xmlns:a16="http://schemas.microsoft.com/office/drawing/2014/main" id="{930D7737-4338-94C8-7E99-33F1AF0957C0}"/>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1200860" y="1478082"/>
              <a:ext cx="3224882" cy="2419951"/>
            </a:xfrm>
            <a:prstGeom prst="rect">
              <a:avLst/>
            </a:prstGeom>
          </p:spPr>
        </p:pic>
        <p:pic>
          <p:nvPicPr>
            <p:cNvPr id="3" name="Immagine 2">
              <a:extLst>
                <a:ext uri="{FF2B5EF4-FFF2-40B4-BE49-F238E27FC236}">
                  <a16:creationId xmlns:a16="http://schemas.microsoft.com/office/drawing/2014/main" id="{9A07C90B-480B-A86C-4959-BE14E3832BF0}"/>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rcRect/>
            <a:stretch/>
          </p:blipFill>
          <p:spPr>
            <a:xfrm>
              <a:off x="4387395" y="3898034"/>
              <a:ext cx="3224881" cy="2419950"/>
            </a:xfrm>
            <a:prstGeom prst="rect">
              <a:avLst/>
            </a:prstGeom>
          </p:spPr>
        </p:pic>
        <p:pic>
          <p:nvPicPr>
            <p:cNvPr id="6" name="Immagine 5">
              <a:extLst>
                <a:ext uri="{FF2B5EF4-FFF2-40B4-BE49-F238E27FC236}">
                  <a16:creationId xmlns:a16="http://schemas.microsoft.com/office/drawing/2014/main" id="{2F667FB9-6BA2-81F0-0510-E382C7D376CA}"/>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Lst>
            </a:blip>
            <a:srcRect/>
            <a:stretch/>
          </p:blipFill>
          <p:spPr>
            <a:xfrm>
              <a:off x="4428693" y="1478082"/>
              <a:ext cx="3224882" cy="2419951"/>
            </a:xfrm>
            <a:prstGeom prst="rect">
              <a:avLst/>
            </a:prstGeom>
          </p:spPr>
        </p:pic>
        <p:pic>
          <p:nvPicPr>
            <p:cNvPr id="7" name="Immagine 6">
              <a:extLst>
                <a:ext uri="{FF2B5EF4-FFF2-40B4-BE49-F238E27FC236}">
                  <a16:creationId xmlns:a16="http://schemas.microsoft.com/office/drawing/2014/main" id="{76B47DDE-859E-A0DA-A021-838F853F5B07}"/>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Lst>
            </a:blip>
            <a:srcRect/>
            <a:stretch/>
          </p:blipFill>
          <p:spPr>
            <a:xfrm>
              <a:off x="7615228" y="3898034"/>
              <a:ext cx="3224881" cy="2419950"/>
            </a:xfrm>
            <a:prstGeom prst="rect">
              <a:avLst/>
            </a:prstGeom>
          </p:spPr>
        </p:pic>
        <p:pic>
          <p:nvPicPr>
            <p:cNvPr id="9" name="Immagine 8">
              <a:extLst>
                <a:ext uri="{FF2B5EF4-FFF2-40B4-BE49-F238E27FC236}">
                  <a16:creationId xmlns:a16="http://schemas.microsoft.com/office/drawing/2014/main" id="{58FD77CB-AA37-3A34-3C99-C53991836BD3}"/>
                </a:ext>
              </a:extLst>
            </p:cNvPr>
            <p:cNvPicPr>
              <a:picLocks noGrp="1" noRot="1" noChangeAspect="1" noMove="1" noResize="1" noEditPoints="1" noAdjustHandles="1" noChangeArrowheads="1" noChangeShapeType="1" noCrop="1"/>
            </p:cNvPicPr>
            <p:nvPr/>
          </p:nvPicPr>
          <p:blipFill>
            <a:blip r:embed="rId8">
              <a:extLst>
                <a:ext uri="{28A0092B-C50C-407E-A947-70E740481C1C}">
                  <a14:useLocalDpi xmlns:a14="http://schemas.microsoft.com/office/drawing/2010/main" val="0"/>
                </a:ext>
              </a:extLst>
            </a:blip>
            <a:srcRect/>
            <a:stretch/>
          </p:blipFill>
          <p:spPr>
            <a:xfrm>
              <a:off x="7656527" y="1478082"/>
              <a:ext cx="3224882" cy="2419951"/>
            </a:xfrm>
            <a:prstGeom prst="rect">
              <a:avLst/>
            </a:prstGeom>
          </p:spPr>
        </p:pic>
      </p:grpSp>
      <p:sp>
        <p:nvSpPr>
          <p:cNvPr id="17" name="CasellaDiTesto 16">
            <a:extLst>
              <a:ext uri="{FF2B5EF4-FFF2-40B4-BE49-F238E27FC236}">
                <a16:creationId xmlns:a16="http://schemas.microsoft.com/office/drawing/2014/main" id="{6CE20EE1-5014-F136-08F3-35A398623790}"/>
              </a:ext>
            </a:extLst>
          </p:cNvPr>
          <p:cNvSpPr txBox="1"/>
          <p:nvPr/>
        </p:nvSpPr>
        <p:spPr>
          <a:xfrm>
            <a:off x="0" y="1459497"/>
            <a:ext cx="1307155" cy="2123658"/>
          </a:xfrm>
          <a:prstGeom prst="rect">
            <a:avLst/>
          </a:prstGeom>
          <a:noFill/>
        </p:spPr>
        <p:txBody>
          <a:bodyPr wrap="square" numCol="1">
            <a:spAutoFit/>
          </a:bodyPr>
          <a:lstStyle/>
          <a:p>
            <a:r>
              <a:rPr lang="en-US" sz="600" b="1" i="1" dirty="0">
                <a:solidFill>
                  <a:schemeClr val="tx1">
                    <a:lumMod val="50000"/>
                    <a:lumOff val="50000"/>
                  </a:schemeClr>
                </a:solidFill>
              </a:rPr>
              <a:t>MAP_A has:</a:t>
            </a:r>
          </a:p>
          <a:p>
            <a:r>
              <a:rPr lang="en-US" sz="600" i="1" dirty="0">
                <a:solidFill>
                  <a:schemeClr val="tx1">
                    <a:lumMod val="50000"/>
                    <a:lumOff val="50000"/>
                  </a:schemeClr>
                </a:solidFill>
              </a:rPr>
              <a:t>  - 8 signals with one active area</a:t>
            </a:r>
          </a:p>
          <a:p>
            <a:r>
              <a:rPr lang="en-US" sz="600" i="1" dirty="0">
                <a:solidFill>
                  <a:schemeClr val="tx1">
                    <a:lumMod val="50000"/>
                    <a:lumOff val="50000"/>
                  </a:schemeClr>
                </a:solidFill>
              </a:rPr>
              <a:t>  - 452 signals with two active areas</a:t>
            </a:r>
          </a:p>
          <a:p>
            <a:r>
              <a:rPr lang="en-US" sz="600" i="1" dirty="0">
                <a:solidFill>
                  <a:schemeClr val="tx1">
                    <a:lumMod val="50000"/>
                    <a:lumOff val="50000"/>
                  </a:schemeClr>
                </a:solidFill>
              </a:rPr>
              <a:t>  - 180 signals with three active areas</a:t>
            </a:r>
          </a:p>
          <a:p>
            <a:r>
              <a:rPr lang="en-US" sz="600" i="1" dirty="0">
                <a:solidFill>
                  <a:schemeClr val="tx1">
                    <a:lumMod val="50000"/>
                    <a:lumOff val="50000"/>
                  </a:schemeClr>
                </a:solidFill>
              </a:rPr>
              <a:t>  - 23 signals with more than three active areas</a:t>
            </a:r>
          </a:p>
          <a:p>
            <a:r>
              <a:rPr lang="en-US" sz="600" i="1" dirty="0">
                <a:solidFill>
                  <a:schemeClr val="tx1">
                    <a:lumMod val="50000"/>
                    <a:lumOff val="50000"/>
                  </a:schemeClr>
                </a:solidFill>
              </a:rPr>
              <a:t>        total : 640 </a:t>
            </a:r>
          </a:p>
          <a:p>
            <a:r>
              <a:rPr lang="en-US" sz="600" b="1" i="1" dirty="0">
                <a:solidFill>
                  <a:schemeClr val="tx1">
                    <a:lumMod val="50000"/>
                    <a:lumOff val="50000"/>
                  </a:schemeClr>
                </a:solidFill>
              </a:rPr>
              <a:t> MAP_B has:</a:t>
            </a:r>
          </a:p>
          <a:p>
            <a:r>
              <a:rPr lang="en-US" sz="600" i="1" dirty="0">
                <a:solidFill>
                  <a:schemeClr val="tx1">
                    <a:lumMod val="50000"/>
                    <a:lumOff val="50000"/>
                  </a:schemeClr>
                </a:solidFill>
              </a:rPr>
              <a:t>  - 0 signals with one active area</a:t>
            </a:r>
          </a:p>
          <a:p>
            <a:r>
              <a:rPr lang="en-US" sz="600" i="1" dirty="0">
                <a:solidFill>
                  <a:schemeClr val="tx1">
                    <a:lumMod val="50000"/>
                    <a:lumOff val="50000"/>
                  </a:schemeClr>
                </a:solidFill>
              </a:rPr>
              <a:t>  - 67 signals with two active areas</a:t>
            </a:r>
          </a:p>
          <a:p>
            <a:r>
              <a:rPr lang="en-US" sz="600" i="1" dirty="0">
                <a:solidFill>
                  <a:schemeClr val="tx1">
                    <a:lumMod val="50000"/>
                    <a:lumOff val="50000"/>
                  </a:schemeClr>
                </a:solidFill>
              </a:rPr>
              <a:t>  - 26 signals with three active areas</a:t>
            </a:r>
          </a:p>
          <a:p>
            <a:r>
              <a:rPr lang="en-US" sz="600" i="1" dirty="0">
                <a:solidFill>
                  <a:schemeClr val="tx1">
                    <a:lumMod val="50000"/>
                    <a:lumOff val="50000"/>
                  </a:schemeClr>
                </a:solidFill>
              </a:rPr>
              <a:t>  - 1 signals with more than three active areas</a:t>
            </a:r>
          </a:p>
          <a:p>
            <a:r>
              <a:rPr lang="en-US" sz="600" i="1" dirty="0">
                <a:solidFill>
                  <a:schemeClr val="tx1">
                    <a:lumMod val="50000"/>
                    <a:lumOff val="50000"/>
                  </a:schemeClr>
                </a:solidFill>
              </a:rPr>
              <a:t>        total : 93 </a:t>
            </a:r>
          </a:p>
          <a:p>
            <a:r>
              <a:rPr lang="en-US" sz="600" b="1" i="1" dirty="0">
                <a:solidFill>
                  <a:schemeClr val="tx1">
                    <a:lumMod val="50000"/>
                    <a:lumOff val="50000"/>
                  </a:schemeClr>
                </a:solidFill>
              </a:rPr>
              <a:t> MAP_C has:</a:t>
            </a:r>
          </a:p>
          <a:p>
            <a:r>
              <a:rPr lang="en-US" sz="600" i="1" dirty="0">
                <a:solidFill>
                  <a:schemeClr val="tx1">
                    <a:lumMod val="50000"/>
                    <a:lumOff val="50000"/>
                  </a:schemeClr>
                </a:solidFill>
              </a:rPr>
              <a:t>  - 0 signals with one active area</a:t>
            </a:r>
          </a:p>
          <a:p>
            <a:r>
              <a:rPr lang="en-US" sz="600" i="1" dirty="0">
                <a:solidFill>
                  <a:schemeClr val="tx1">
                    <a:lumMod val="50000"/>
                    <a:lumOff val="50000"/>
                  </a:schemeClr>
                </a:solidFill>
              </a:rPr>
              <a:t>  - 20 signals with two active areas</a:t>
            </a:r>
          </a:p>
          <a:p>
            <a:r>
              <a:rPr lang="en-US" sz="600" i="1" dirty="0">
                <a:solidFill>
                  <a:schemeClr val="tx1">
                    <a:lumMod val="50000"/>
                    <a:lumOff val="50000"/>
                  </a:schemeClr>
                </a:solidFill>
              </a:rPr>
              <a:t>  - 62 signals with three active areas</a:t>
            </a:r>
          </a:p>
          <a:p>
            <a:r>
              <a:rPr lang="en-US" sz="600" i="1" dirty="0">
                <a:solidFill>
                  <a:schemeClr val="tx1">
                    <a:lumMod val="50000"/>
                    <a:lumOff val="50000"/>
                  </a:schemeClr>
                </a:solidFill>
              </a:rPr>
              <a:t>  - 8 signals with more than three active areas</a:t>
            </a:r>
          </a:p>
          <a:p>
            <a:r>
              <a:rPr lang="en-US" sz="600" i="1" dirty="0">
                <a:solidFill>
                  <a:schemeClr val="tx1">
                    <a:lumMod val="50000"/>
                    <a:lumOff val="50000"/>
                  </a:schemeClr>
                </a:solidFill>
              </a:rPr>
              <a:t>        total : 82 </a:t>
            </a:r>
            <a:endParaRPr lang="en-GB" sz="600" dirty="0">
              <a:solidFill>
                <a:schemeClr val="tx1">
                  <a:lumMod val="50000"/>
                  <a:lumOff val="50000"/>
                </a:schemeClr>
              </a:solidFill>
            </a:endParaRPr>
          </a:p>
        </p:txBody>
      </p:sp>
      <p:cxnSp>
        <p:nvCxnSpPr>
          <p:cNvPr id="11" name="Connettore diritto 10">
            <a:extLst>
              <a:ext uri="{FF2B5EF4-FFF2-40B4-BE49-F238E27FC236}">
                <a16:creationId xmlns:a16="http://schemas.microsoft.com/office/drawing/2014/main" id="{A264525E-8AED-A0A2-F6DB-A198E955B248}"/>
              </a:ext>
            </a:extLst>
          </p:cNvPr>
          <p:cNvCxnSpPr/>
          <p:nvPr/>
        </p:nvCxnSpPr>
        <p:spPr>
          <a:xfrm>
            <a:off x="1307155" y="3898033"/>
            <a:ext cx="9436505" cy="0"/>
          </a:xfrm>
          <a:prstGeom prst="line">
            <a:avLst/>
          </a:prstGeom>
        </p:spPr>
        <p:style>
          <a:lnRef idx="3">
            <a:schemeClr val="dk1"/>
          </a:lnRef>
          <a:fillRef idx="0">
            <a:schemeClr val="dk1"/>
          </a:fillRef>
          <a:effectRef idx="2">
            <a:schemeClr val="dk1"/>
          </a:effectRef>
          <a:fontRef idx="minor">
            <a:schemeClr val="tx1"/>
          </a:fontRef>
        </p:style>
      </p:cxnSp>
      <p:sp>
        <p:nvSpPr>
          <p:cNvPr id="13" name="Rettangolo con angoli arrotondati 12">
            <a:extLst>
              <a:ext uri="{FF2B5EF4-FFF2-40B4-BE49-F238E27FC236}">
                <a16:creationId xmlns:a16="http://schemas.microsoft.com/office/drawing/2014/main" id="{1189CAC9-201F-5589-36CD-1149B7110041}"/>
              </a:ext>
            </a:extLst>
          </p:cNvPr>
          <p:cNvSpPr/>
          <p:nvPr/>
        </p:nvSpPr>
        <p:spPr>
          <a:xfrm>
            <a:off x="10903481" y="2521326"/>
            <a:ext cx="891488" cy="41832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TM1</a:t>
            </a:r>
          </a:p>
        </p:txBody>
      </p:sp>
      <p:sp>
        <p:nvSpPr>
          <p:cNvPr id="15" name="Rettangolo con angoli arrotondati 14">
            <a:extLst>
              <a:ext uri="{FF2B5EF4-FFF2-40B4-BE49-F238E27FC236}">
                <a16:creationId xmlns:a16="http://schemas.microsoft.com/office/drawing/2014/main" id="{9F03DB69-3F7A-41A1-8E33-BAD0367AABDB}"/>
              </a:ext>
            </a:extLst>
          </p:cNvPr>
          <p:cNvSpPr/>
          <p:nvPr/>
        </p:nvSpPr>
        <p:spPr>
          <a:xfrm>
            <a:off x="10903481" y="4898847"/>
            <a:ext cx="891488" cy="41832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TM2</a:t>
            </a:r>
          </a:p>
        </p:txBody>
      </p:sp>
    </p:spTree>
    <p:extLst>
      <p:ext uri="{BB962C8B-B14F-4D97-AF65-F5344CB8AC3E}">
        <p14:creationId xmlns:p14="http://schemas.microsoft.com/office/powerpoint/2010/main" val="774037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8BCD3-3D45-3932-10A0-8F8023E1237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7472ACF-A6A6-26C2-7BCA-0849ECCE5343}"/>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F40CFC64-C334-37C2-ECE9-547A09ABDCB3}"/>
              </a:ext>
            </a:extLst>
          </p:cNvPr>
          <p:cNvSpPr>
            <a:spLocks noGrp="1"/>
          </p:cNvSpPr>
          <p:nvPr>
            <p:ph idx="1"/>
          </p:nvPr>
        </p:nvSpPr>
        <p:spPr>
          <a:xfrm>
            <a:off x="664464" y="2041496"/>
            <a:ext cx="10098024" cy="3851303"/>
          </a:xfrm>
        </p:spPr>
        <p:txBody>
          <a:bodyPr>
            <a:noAutofit/>
          </a:bodyPr>
          <a:lstStyle/>
          <a:p>
            <a:r>
              <a:rPr lang="en-US" sz="2000" dirty="0"/>
              <a:t>Feature extraction</a:t>
            </a:r>
            <a:r>
              <a:rPr lang="en-US" sz="2000" dirty="0">
                <a:solidFill>
                  <a:schemeClr val="bg2">
                    <a:lumMod val="75000"/>
                  </a:schemeClr>
                </a:solidFill>
              </a:rPr>
              <a:t> </a:t>
            </a:r>
          </a:p>
          <a:p>
            <a:pPr lvl="1"/>
            <a:r>
              <a:rPr lang="en-US" sz="2000" dirty="0">
                <a:solidFill>
                  <a:schemeClr val="bg2">
                    <a:lumMod val="75000"/>
                  </a:schemeClr>
                </a:solidFill>
              </a:rPr>
              <a:t>Envelope features</a:t>
            </a:r>
          </a:p>
          <a:p>
            <a:pPr lvl="1"/>
            <a:r>
              <a:rPr lang="en-US" sz="2000" dirty="0">
                <a:solidFill>
                  <a:schemeClr val="bg2">
                    <a:lumMod val="75000"/>
                  </a:schemeClr>
                </a:solidFill>
              </a:rPr>
              <a:t>Template matching features</a:t>
            </a:r>
          </a:p>
          <a:p>
            <a:pPr lvl="1"/>
            <a:r>
              <a:rPr lang="en-US" sz="2000" dirty="0"/>
              <a:t>Short time Fourier transformation features</a:t>
            </a:r>
          </a:p>
          <a:p>
            <a:r>
              <a:rPr lang="en-US" sz="2000" dirty="0">
                <a:solidFill>
                  <a:schemeClr val="bg2">
                    <a:lumMod val="75000"/>
                  </a:schemeClr>
                </a:solidFill>
              </a:rPr>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68857090-2201-2914-731B-A55F6DF02D9C}"/>
              </a:ext>
            </a:extLst>
          </p:cNvPr>
          <p:cNvSpPr>
            <a:spLocks noGrp="1"/>
          </p:cNvSpPr>
          <p:nvPr>
            <p:ph type="sldNum" sz="quarter" idx="12"/>
          </p:nvPr>
        </p:nvSpPr>
        <p:spPr/>
        <p:txBody>
          <a:bodyPr/>
          <a:lstStyle/>
          <a:p>
            <a:fld id="{2FA0223F-D95A-431D-9A71-EDA7FA0C2F5B}" type="slidenum">
              <a:rPr lang="en-US" smtClean="0"/>
              <a:t>12</a:t>
            </a:fld>
            <a:endParaRPr lang="en-US" dirty="0"/>
          </a:p>
        </p:txBody>
      </p:sp>
    </p:spTree>
    <p:extLst>
      <p:ext uri="{BB962C8B-B14F-4D97-AF65-F5344CB8AC3E}">
        <p14:creationId xmlns:p14="http://schemas.microsoft.com/office/powerpoint/2010/main" val="1845249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35422-469F-1E6F-F0FB-DE22179DA5E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B832DBF-8CF7-E9C0-7787-963F6D199B43}"/>
              </a:ext>
            </a:extLst>
          </p:cNvPr>
          <p:cNvSpPr>
            <a:spLocks noGrp="1"/>
          </p:cNvSpPr>
          <p:nvPr>
            <p:ph type="title"/>
          </p:nvPr>
        </p:nvSpPr>
        <p:spPr>
          <a:xfrm>
            <a:off x="838200" y="209292"/>
            <a:ext cx="9905460" cy="971551"/>
          </a:xfrm>
        </p:spPr>
        <p:txBody>
          <a:bodyPr>
            <a:normAutofit/>
          </a:bodyPr>
          <a:lstStyle/>
          <a:p>
            <a:r>
              <a:rPr lang="en-US" sz="3600" dirty="0"/>
              <a:t>STFT definition</a:t>
            </a:r>
          </a:p>
        </p:txBody>
      </p:sp>
      <p:sp>
        <p:nvSpPr>
          <p:cNvPr id="4" name="Segnaposto numero diapositiva 3">
            <a:extLst>
              <a:ext uri="{FF2B5EF4-FFF2-40B4-BE49-F238E27FC236}">
                <a16:creationId xmlns:a16="http://schemas.microsoft.com/office/drawing/2014/main" id="{E716D4BB-F762-E714-AC34-B0C45A72CF26}"/>
              </a:ext>
            </a:extLst>
          </p:cNvPr>
          <p:cNvSpPr>
            <a:spLocks noGrp="1"/>
          </p:cNvSpPr>
          <p:nvPr>
            <p:ph type="sldNum" sz="quarter" idx="12"/>
          </p:nvPr>
        </p:nvSpPr>
        <p:spPr/>
        <p:txBody>
          <a:bodyPr/>
          <a:lstStyle/>
          <a:p>
            <a:fld id="{2FA0223F-D95A-431D-9A71-EDA7FA0C2F5B}" type="slidenum">
              <a:rPr lang="en-US" smtClean="0"/>
              <a:t>13</a:t>
            </a:fld>
            <a:endParaRPr lang="en-US" dirty="0"/>
          </a:p>
        </p:txBody>
      </p:sp>
      <p:sp>
        <p:nvSpPr>
          <p:cNvPr id="12" name="Rettangolo 11">
            <a:extLst>
              <a:ext uri="{FF2B5EF4-FFF2-40B4-BE49-F238E27FC236}">
                <a16:creationId xmlns:a16="http://schemas.microsoft.com/office/drawing/2014/main" id="{6188EDBD-4EB2-EA31-5F85-F341AB96403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mc:Choice xmlns:a14="http://schemas.microsoft.com/office/drawing/2010/main" Requires="a14">
          <p:sp>
            <p:nvSpPr>
              <p:cNvPr id="9" name="Segnaposto contenuto 2">
                <a:extLst>
                  <a:ext uri="{FF2B5EF4-FFF2-40B4-BE49-F238E27FC236}">
                    <a16:creationId xmlns:a16="http://schemas.microsoft.com/office/drawing/2014/main" id="{90133908-5951-4751-DDEC-B0C613729431}"/>
                  </a:ext>
                </a:extLst>
              </p:cNvPr>
              <p:cNvSpPr>
                <a:spLocks noGrp="1"/>
              </p:cNvSpPr>
              <p:nvPr>
                <p:ph idx="1"/>
              </p:nvPr>
            </p:nvSpPr>
            <p:spPr>
              <a:xfrm>
                <a:off x="454151" y="1470463"/>
                <a:ext cx="4245865" cy="4747457"/>
              </a:xfrm>
              <a:ln w="19050">
                <a:noFill/>
              </a:ln>
            </p:spPr>
            <p:txBody>
              <a:bodyPr>
                <a:noAutofit/>
              </a:bodyPr>
              <a:lstStyle/>
              <a:p>
                <a:pPr marL="0" indent="0">
                  <a:buNone/>
                </a:pPr>
                <a:r>
                  <a:rPr lang="en-GB" sz="1100" dirty="0"/>
                  <a:t>The aim of the analysis is </a:t>
                </a:r>
                <a:r>
                  <a:rPr lang="en-GB" sz="1100" b="1" dirty="0"/>
                  <a:t>finding if signals have different time-frequency behaviours across classes</a:t>
                </a:r>
                <a:r>
                  <a:rPr lang="en-GB" sz="1100" dirty="0"/>
                  <a:t>. </a:t>
                </a:r>
              </a:p>
              <a:p>
                <a:pPr marL="0" indent="0">
                  <a:buNone/>
                </a:pPr>
                <a:r>
                  <a:rPr lang="en-GB" sz="1100" dirty="0"/>
                  <a:t>Short Time Fourier Transformation has been evaluated on roving signals to obtain a 2-dimensional representation.</a:t>
                </a:r>
              </a:p>
              <a:p>
                <a:pPr marL="0" indent="0">
                  <a:buNone/>
                </a:pPr>
                <a:r>
                  <a:rPr lang="en-GB" sz="1100" b="1" dirty="0"/>
                  <a:t>STFT is defined </a:t>
                </a:r>
                <a:r>
                  <a:rPr lang="en-GB" sz="1100" dirty="0"/>
                  <a:t>as: </a:t>
                </a:r>
              </a:p>
              <a:p>
                <a:pPr marL="0" indent="0">
                  <a:buNone/>
                </a:pPr>
                <a14:m>
                  <m:oMathPara xmlns:m="http://schemas.openxmlformats.org/officeDocument/2006/math">
                    <m:oMathParaPr>
                      <m:jc m:val="centerGroup"/>
                    </m:oMathParaPr>
                    <m:oMath xmlns:m="http://schemas.openxmlformats.org/officeDocument/2006/math">
                      <m:r>
                        <a:rPr lang="it-IT" sz="1100" b="0" i="1" smtClean="0">
                          <a:solidFill>
                            <a:srgbClr val="0070C0"/>
                          </a:solidFill>
                          <a:latin typeface="Cambria Math" panose="02040503050406030204" pitchFamily="18" charset="0"/>
                        </a:rPr>
                        <m:t>𝑆𝑇𝐹𝑇</m:t>
                      </m:r>
                      <m:d>
                        <m:dPr>
                          <m:ctrlPr>
                            <a:rPr lang="en-GB" sz="1100" i="1">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𝑚</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𝑓</m:t>
                          </m:r>
                        </m:e>
                      </m:d>
                      <m:r>
                        <a:rPr lang="en-GB" sz="1100" i="1">
                          <a:solidFill>
                            <a:srgbClr val="0070C0"/>
                          </a:solidFill>
                          <a:latin typeface="Cambria Math" panose="02040503050406030204" pitchFamily="18" charset="0"/>
                        </a:rPr>
                        <m:t>=</m:t>
                      </m:r>
                      <m:nary>
                        <m:naryPr>
                          <m:chr m:val="∑"/>
                          <m:ctrlPr>
                            <a:rPr lang="en-GB" sz="1100" i="1">
                              <a:solidFill>
                                <a:srgbClr val="0070C0"/>
                              </a:solidFill>
                              <a:latin typeface="Cambria Math" panose="02040503050406030204" pitchFamily="18" charset="0"/>
                            </a:rPr>
                          </m:ctrlPr>
                        </m:naryPr>
                        <m:sub>
                          <m:r>
                            <a:rPr lang="en-GB" sz="1100" i="1">
                              <a:solidFill>
                                <a:srgbClr val="0070C0"/>
                              </a:solidFill>
                              <a:latin typeface="Cambria Math" panose="02040503050406030204" pitchFamily="18" charset="0"/>
                            </a:rPr>
                            <m:t>𝑛</m:t>
                          </m:r>
                          <m:r>
                            <a:rPr lang="en-GB" sz="1100" i="1">
                              <a:solidFill>
                                <a:srgbClr val="0070C0"/>
                              </a:solidFill>
                              <a:latin typeface="Cambria Math" panose="02040503050406030204" pitchFamily="18" charset="0"/>
                            </a:rPr>
                            <m:t>=0</m:t>
                          </m:r>
                        </m:sub>
                        <m:sup>
                          <m:r>
                            <a:rPr lang="en-GB" sz="1100" i="1">
                              <a:solidFill>
                                <a:srgbClr val="0070C0"/>
                              </a:solidFill>
                              <a:latin typeface="Cambria Math" panose="02040503050406030204" pitchFamily="18" charset="0"/>
                            </a:rPr>
                            <m:t>𝑁</m:t>
                          </m:r>
                          <m:r>
                            <a:rPr lang="en-GB" sz="1100" i="1">
                              <a:solidFill>
                                <a:srgbClr val="0070C0"/>
                              </a:solidFill>
                              <a:latin typeface="Cambria Math" panose="02040503050406030204" pitchFamily="18" charset="0"/>
                            </a:rPr>
                            <m:t>−1</m:t>
                          </m:r>
                        </m:sup>
                        <m:e>
                          <m:r>
                            <a:rPr lang="en-GB" sz="1100" i="1">
                              <a:solidFill>
                                <a:srgbClr val="0070C0"/>
                              </a:solidFill>
                              <a:latin typeface="Cambria Math" panose="02040503050406030204" pitchFamily="18" charset="0"/>
                            </a:rPr>
                            <m:t>𝑟𝑜𝑣𝑇𝑟𝑎𝑐𝑒</m:t>
                          </m:r>
                          <m:d>
                            <m:dPr>
                              <m:ctrlPr>
                                <a:rPr lang="en-GB" sz="1100" i="1">
                                  <a:solidFill>
                                    <a:srgbClr val="0070C0"/>
                                  </a:solidFill>
                                  <a:latin typeface="Cambria Math" panose="02040503050406030204" pitchFamily="18" charset="0"/>
                                </a:rPr>
                              </m:ctrlPr>
                            </m:dPr>
                            <m:e>
                              <m:r>
                                <a:rPr lang="en-GB" sz="1100" i="1">
                                  <a:solidFill>
                                    <a:srgbClr val="0070C0"/>
                                  </a:solidFill>
                                  <a:latin typeface="Cambria Math" panose="02040503050406030204" pitchFamily="18" charset="0"/>
                                </a:rPr>
                                <m:t>𝑛</m:t>
                              </m:r>
                            </m:e>
                          </m:d>
                          <m:r>
                            <a:rPr lang="en-GB" sz="1100" i="1">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𝑊</m:t>
                          </m:r>
                          <m:d>
                            <m:dPr>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𝑛</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𝑚</m:t>
                              </m:r>
                            </m:e>
                          </m:d>
                          <m:r>
                            <a:rPr lang="it-IT" sz="1100" b="0" i="1" smtClean="0">
                              <a:solidFill>
                                <a:srgbClr val="0070C0"/>
                              </a:solidFill>
                              <a:latin typeface="Cambria Math" panose="02040503050406030204" pitchFamily="18" charset="0"/>
                            </a:rPr>
                            <m:t>∗</m:t>
                          </m:r>
                          <m:sSup>
                            <m:sSupPr>
                              <m:ctrlPr>
                                <a:rPr lang="it-IT" sz="1100" b="0" i="1" smtClean="0">
                                  <a:solidFill>
                                    <a:srgbClr val="0070C0"/>
                                  </a:solidFill>
                                  <a:latin typeface="Cambria Math" panose="02040503050406030204" pitchFamily="18" charset="0"/>
                                </a:rPr>
                              </m:ctrlPr>
                            </m:sSupPr>
                            <m:e>
                              <m:r>
                                <a:rPr lang="it-IT" sz="1100" b="0" i="1" smtClean="0">
                                  <a:solidFill>
                                    <a:srgbClr val="0070C0"/>
                                  </a:solidFill>
                                  <a:latin typeface="Cambria Math" panose="02040503050406030204" pitchFamily="18" charset="0"/>
                                </a:rPr>
                                <m:t>𝑒</m:t>
                              </m:r>
                            </m:e>
                            <m:sup>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𝑗</m:t>
                              </m:r>
                              <m:r>
                                <a:rPr lang="it-IT" sz="1100" b="0" i="1" smtClean="0">
                                  <a:solidFill>
                                    <a:srgbClr val="0070C0"/>
                                  </a:solidFill>
                                  <a:latin typeface="Cambria Math" panose="02040503050406030204" pitchFamily="18" charset="0"/>
                                </a:rPr>
                                <m:t>2</m:t>
                              </m:r>
                              <m:r>
                                <a:rPr lang="it-IT" sz="1100" b="0" i="1" smtClean="0">
                                  <a:solidFill>
                                    <a:srgbClr val="0070C0"/>
                                  </a:solidFill>
                                  <a:latin typeface="Cambria Math" panose="02040503050406030204" pitchFamily="18" charset="0"/>
                                </a:rPr>
                                <m:t>𝜋</m:t>
                              </m:r>
                              <m:r>
                                <a:rPr lang="it-IT" sz="1100" b="0" i="1" smtClean="0">
                                  <a:solidFill>
                                    <a:srgbClr val="0070C0"/>
                                  </a:solidFill>
                                  <a:latin typeface="Cambria Math" panose="02040503050406030204" pitchFamily="18" charset="0"/>
                                </a:rPr>
                                <m:t>𝑓𝑛</m:t>
                              </m:r>
                            </m:sup>
                          </m:sSup>
                          <m:r>
                            <a:rPr lang="it-IT" sz="1100" b="0" i="1" smtClean="0">
                              <a:solidFill>
                                <a:srgbClr val="0070C0"/>
                              </a:solidFill>
                              <a:latin typeface="Cambria Math" panose="02040503050406030204" pitchFamily="18" charset="0"/>
                            </a:rPr>
                            <m:t>  </m:t>
                          </m:r>
                        </m:e>
                      </m:nary>
                    </m:oMath>
                  </m:oMathPara>
                </a14:m>
                <a:endParaRPr lang="en-GB" sz="1100" dirty="0"/>
              </a:p>
              <a:p>
                <a:pPr marL="0" indent="0">
                  <a:buNone/>
                </a:pPr>
                <a:r>
                  <a:rPr lang="en-GB" sz="1100" dirty="0">
                    <a:solidFill>
                      <a:schemeClr val="tx1"/>
                    </a:solidFill>
                  </a:rPr>
                  <a:t>Where:</a:t>
                </a:r>
              </a:p>
              <a:p>
                <a14:m>
                  <m:oMath xmlns:m="http://schemas.openxmlformats.org/officeDocument/2006/math">
                    <m:r>
                      <a:rPr lang="it-IT" sz="1100" i="1">
                        <a:solidFill>
                          <a:schemeClr val="tx1"/>
                        </a:solidFill>
                        <a:latin typeface="Cambria Math" panose="02040503050406030204" pitchFamily="18" charset="0"/>
                      </a:rPr>
                      <m:t>𝑊</m:t>
                    </m:r>
                    <m:d>
                      <m:dPr>
                        <m:ctrlPr>
                          <a:rPr lang="it-IT" sz="1100" i="1">
                            <a:solidFill>
                              <a:schemeClr val="tx1"/>
                            </a:solidFill>
                            <a:latin typeface="Cambria Math" panose="02040503050406030204" pitchFamily="18" charset="0"/>
                          </a:rPr>
                        </m:ctrlPr>
                      </m:dPr>
                      <m:e>
                        <m:r>
                          <a:rPr lang="it-IT" sz="1100" i="1">
                            <a:solidFill>
                              <a:schemeClr val="tx1"/>
                            </a:solidFill>
                            <a:latin typeface="Cambria Math" panose="02040503050406030204" pitchFamily="18" charset="0"/>
                          </a:rPr>
                          <m:t>𝑛</m:t>
                        </m:r>
                        <m:r>
                          <a:rPr lang="it-IT" sz="1100" i="1">
                            <a:solidFill>
                              <a:schemeClr val="tx1"/>
                            </a:solidFill>
                            <a:latin typeface="Cambria Math" panose="02040503050406030204" pitchFamily="18" charset="0"/>
                          </a:rPr>
                          <m:t>−</m:t>
                        </m:r>
                        <m:r>
                          <a:rPr lang="it-IT" sz="1100" i="1">
                            <a:solidFill>
                              <a:schemeClr val="tx1"/>
                            </a:solidFill>
                            <a:latin typeface="Cambria Math" panose="02040503050406030204" pitchFamily="18" charset="0"/>
                          </a:rPr>
                          <m:t>𝑚</m:t>
                        </m:r>
                      </m:e>
                    </m:d>
                  </m:oMath>
                </a14:m>
                <a:r>
                  <a:rPr lang="en-GB" sz="1100" dirty="0">
                    <a:solidFill>
                      <a:schemeClr val="tx1"/>
                    </a:solidFill>
                  </a:rPr>
                  <a:t> is the </a:t>
                </a:r>
                <a:r>
                  <a:rPr lang="en-GB" sz="1100" b="1" dirty="0">
                    <a:solidFill>
                      <a:schemeClr val="tx1"/>
                    </a:solidFill>
                  </a:rPr>
                  <a:t>Hamming window </a:t>
                </a:r>
                <a:r>
                  <a:rPr lang="en-GB" sz="1100" dirty="0">
                    <a:solidFill>
                      <a:schemeClr val="tx1"/>
                    </a:solidFill>
                  </a:rPr>
                  <a:t>of length </a:t>
                </a:r>
                <a:r>
                  <a:rPr lang="en-GB" sz="1100" i="1" dirty="0">
                    <a:solidFill>
                      <a:schemeClr val="tx1"/>
                    </a:solidFill>
                  </a:rPr>
                  <a:t>M=64, </a:t>
                </a:r>
                <a:r>
                  <a:rPr lang="en-GB" sz="1100" dirty="0">
                    <a:solidFill>
                      <a:schemeClr val="tx1"/>
                    </a:solidFill>
                  </a:rPr>
                  <a:t>centred into </a:t>
                </a:r>
                <a:r>
                  <a:rPr lang="en-GB" sz="1100" i="1" dirty="0">
                    <a:solidFill>
                      <a:schemeClr val="tx1"/>
                    </a:solidFill>
                  </a:rPr>
                  <a:t>m</a:t>
                </a:r>
                <a:r>
                  <a:rPr lang="en-GB" sz="1100" dirty="0">
                    <a:solidFill>
                      <a:schemeClr val="tx1"/>
                    </a:solidFill>
                  </a:rPr>
                  <a:t>. The overlapping between windows has been fixed as </a:t>
                </a:r>
                <a:r>
                  <a:rPr lang="en-GB" sz="1100" i="1" dirty="0">
                    <a:solidFill>
                      <a:schemeClr val="tx1"/>
                    </a:solidFill>
                  </a:rPr>
                  <a:t>30%</a:t>
                </a:r>
                <a:r>
                  <a:rPr lang="en-GB" sz="1100" dirty="0">
                    <a:solidFill>
                      <a:schemeClr val="tx1"/>
                    </a:solidFill>
                  </a:rPr>
                  <a:t>.</a:t>
                </a:r>
              </a:p>
              <a:p>
                <a:pPr marL="0" indent="0">
                  <a:buNone/>
                </a:pPr>
                <a:endParaRPr lang="en-GB" sz="1100" dirty="0"/>
              </a:p>
              <a:p>
                <a:pPr marL="0" indent="0">
                  <a:buNone/>
                </a:pPr>
                <a:r>
                  <a:rPr lang="en-GB" sz="1100" dirty="0"/>
                  <a:t>The main problem with STFT is that </a:t>
                </a:r>
                <a:r>
                  <a:rPr lang="en-GB" sz="1100" b="1" dirty="0"/>
                  <a:t>in literature is widely used as input of deep-learning algorithms. </a:t>
                </a:r>
                <a:r>
                  <a:rPr lang="en-GB" sz="1100" dirty="0"/>
                  <a:t>Thus, </a:t>
                </a:r>
                <a:r>
                  <a:rPr lang="en-GB" sz="1100" b="1" dirty="0"/>
                  <a:t>average</a:t>
                </a:r>
                <a:r>
                  <a:rPr lang="en-GB" sz="1100" dirty="0"/>
                  <a:t> </a:t>
                </a:r>
                <a:r>
                  <a:rPr lang="en-GB" sz="1100" b="1" dirty="0"/>
                  <a:t>power</a:t>
                </a:r>
                <a:r>
                  <a:rPr lang="en-GB" sz="1100" dirty="0"/>
                  <a:t> </a:t>
                </a:r>
                <a:r>
                  <a:rPr lang="en-GB" sz="1100" b="1" dirty="0"/>
                  <a:t>features</a:t>
                </a:r>
                <a:r>
                  <a:rPr lang="en-GB" sz="1100" dirty="0"/>
                  <a:t> have been defined from scratch:</a:t>
                </a:r>
              </a:p>
              <a:p>
                <a:r>
                  <a:rPr lang="en-GB" sz="1100" dirty="0"/>
                  <a:t>For each peak detected in </a:t>
                </a:r>
                <a:r>
                  <a:rPr lang="en-GB" sz="1100" b="1" dirty="0"/>
                  <a:t>order of magnitude [and occurrence]:</a:t>
                </a:r>
              </a:p>
              <a:p>
                <a:pPr lvl="1"/>
                <a:r>
                  <a:rPr lang="en-GB" sz="1000" dirty="0">
                    <a:solidFill>
                      <a:srgbClr val="002060"/>
                    </a:solidFill>
                  </a:rPr>
                  <a:t>Average Power </a:t>
                </a:r>
                <a:r>
                  <a:rPr lang="en-GB" sz="1000" b="1" dirty="0">
                    <a:solidFill>
                      <a:srgbClr val="002060"/>
                    </a:solidFill>
                  </a:rPr>
                  <a:t>into low frequency </a:t>
                </a:r>
                <a:r>
                  <a:rPr lang="en-GB" sz="1000" dirty="0">
                    <a:solidFill>
                      <a:srgbClr val="002060"/>
                    </a:solidFill>
                  </a:rPr>
                  <a:t>sub-band: </a:t>
                </a:r>
                <a:r>
                  <a:rPr lang="en-GB" sz="1000" b="1" dirty="0">
                    <a:solidFill>
                      <a:srgbClr val="002060"/>
                    </a:solidFill>
                  </a:rPr>
                  <a:t>0-75 Hz</a:t>
                </a:r>
              </a:p>
              <a:p>
                <a:pPr lvl="1"/>
                <a:r>
                  <a:rPr lang="en-GB" sz="1000" dirty="0">
                    <a:solidFill>
                      <a:schemeClr val="accent2">
                        <a:lumMod val="75000"/>
                      </a:schemeClr>
                    </a:solidFill>
                  </a:rPr>
                  <a:t>Average Power </a:t>
                </a:r>
                <a:r>
                  <a:rPr lang="en-GB" sz="1000" b="1" dirty="0">
                    <a:solidFill>
                      <a:schemeClr val="accent2">
                        <a:lumMod val="75000"/>
                      </a:schemeClr>
                    </a:solidFill>
                  </a:rPr>
                  <a:t>into medium frequency </a:t>
                </a:r>
                <a:r>
                  <a:rPr lang="en-GB" sz="1000" dirty="0">
                    <a:solidFill>
                      <a:schemeClr val="accent2">
                        <a:lumMod val="75000"/>
                      </a:schemeClr>
                    </a:solidFill>
                  </a:rPr>
                  <a:t>sub-band: </a:t>
                </a:r>
                <a:r>
                  <a:rPr lang="en-GB" sz="1000" b="1" dirty="0">
                    <a:solidFill>
                      <a:schemeClr val="accent2">
                        <a:lumMod val="75000"/>
                      </a:schemeClr>
                    </a:solidFill>
                  </a:rPr>
                  <a:t>75-150 Hz</a:t>
                </a:r>
              </a:p>
              <a:p>
                <a:pPr lvl="1"/>
                <a:r>
                  <a:rPr lang="en-GB" sz="1000" dirty="0">
                    <a:solidFill>
                      <a:srgbClr val="FF0000"/>
                    </a:solidFill>
                  </a:rPr>
                  <a:t>Average Power</a:t>
                </a:r>
                <a:r>
                  <a:rPr lang="en-GB" sz="1000" b="1" dirty="0">
                    <a:solidFill>
                      <a:srgbClr val="FF0000"/>
                    </a:solidFill>
                  </a:rPr>
                  <a:t> into high frequency </a:t>
                </a:r>
                <a:r>
                  <a:rPr lang="en-GB" sz="1000" dirty="0">
                    <a:solidFill>
                      <a:srgbClr val="FF0000"/>
                    </a:solidFill>
                  </a:rPr>
                  <a:t>sub-band: </a:t>
                </a:r>
                <a:r>
                  <a:rPr lang="en-GB" sz="1000" b="1" dirty="0">
                    <a:solidFill>
                      <a:srgbClr val="FF0000"/>
                    </a:solidFill>
                  </a:rPr>
                  <a:t>150-350 Hz</a:t>
                </a:r>
              </a:p>
              <a:p>
                <a:pPr lvl="1"/>
                <a:endParaRPr lang="en-GB" sz="700" dirty="0"/>
              </a:p>
              <a:p>
                <a:pPr marL="0" indent="0">
                  <a:buNone/>
                </a:pPr>
                <a:r>
                  <a:rPr lang="en-GB" sz="1100" dirty="0"/>
                  <a:t>Where the </a:t>
                </a:r>
                <a:r>
                  <a:rPr lang="en-GB" sz="1100" b="1" dirty="0"/>
                  <a:t>average power</a:t>
                </a:r>
                <a:r>
                  <a:rPr lang="en-GB" sz="1100" dirty="0"/>
                  <a:t> have been defined as </a:t>
                </a:r>
                <a:r>
                  <a:rPr lang="en-GB" sz="1100" b="1" dirty="0"/>
                  <a:t>average</a:t>
                </a:r>
                <a:r>
                  <a:rPr lang="en-GB" sz="1100" dirty="0"/>
                  <a:t> </a:t>
                </a:r>
                <a:r>
                  <a:rPr lang="en-GB" sz="1100" b="1" dirty="0"/>
                  <a:t>of</a:t>
                </a:r>
                <a:r>
                  <a:rPr lang="en-GB" sz="1100" dirty="0"/>
                  <a:t> the </a:t>
                </a:r>
                <a:r>
                  <a:rPr lang="en-GB" sz="1100" b="1" dirty="0"/>
                  <a:t>pixel</a:t>
                </a:r>
                <a:r>
                  <a:rPr lang="en-GB" sz="1100" dirty="0"/>
                  <a:t> into the corresponding window detected.</a:t>
                </a:r>
              </a:p>
            </p:txBody>
          </p:sp>
        </mc:Choice>
        <mc:Fallback>
          <p:sp>
            <p:nvSpPr>
              <p:cNvPr id="9" name="Segnaposto contenuto 2">
                <a:extLst>
                  <a:ext uri="{FF2B5EF4-FFF2-40B4-BE49-F238E27FC236}">
                    <a16:creationId xmlns:a16="http://schemas.microsoft.com/office/drawing/2014/main" id="{90133908-5951-4751-DDEC-B0C613729431}"/>
                  </a:ext>
                </a:extLst>
              </p:cNvPr>
              <p:cNvSpPr>
                <a:spLocks noGrp="1" noRot="1" noChangeAspect="1" noMove="1" noResize="1" noEditPoints="1" noAdjustHandles="1" noChangeArrowheads="1" noChangeShapeType="1" noTextEdit="1"/>
              </p:cNvSpPr>
              <p:nvPr>
                <p:ph idx="1"/>
              </p:nvPr>
            </p:nvSpPr>
            <p:spPr>
              <a:xfrm>
                <a:off x="454151" y="1470463"/>
                <a:ext cx="4245865" cy="4747457"/>
              </a:xfrm>
              <a:blipFill>
                <a:blip r:embed="rId3"/>
                <a:stretch>
                  <a:fillRect t="-385" r="-574"/>
                </a:stretch>
              </a:blipFill>
              <a:ln w="19050">
                <a:noFill/>
              </a:ln>
            </p:spPr>
            <p:txBody>
              <a:bodyPr/>
              <a:lstStyle/>
              <a:p>
                <a:r>
                  <a:rPr lang="it-IT">
                    <a:noFill/>
                  </a:rPr>
                  <a:t> </a:t>
                </a:r>
              </a:p>
            </p:txBody>
          </p:sp>
        </mc:Fallback>
      </mc:AlternateContent>
      <p:pic>
        <p:nvPicPr>
          <p:cNvPr id="5" name="Immagine 4" descr="Immagine che contiene testo, schermata, Policromia, linea&#10;&#10;Descrizione generata automaticamente">
            <a:extLst>
              <a:ext uri="{FF2B5EF4-FFF2-40B4-BE49-F238E27FC236}">
                <a16:creationId xmlns:a16="http://schemas.microsoft.com/office/drawing/2014/main" id="{F5B594C2-A052-FFCA-1C84-D2DD6A146870}"/>
              </a:ext>
            </a:extLst>
          </p:cNvPr>
          <p:cNvPicPr>
            <a:picLocks noChangeAspect="1"/>
          </p:cNvPicPr>
          <p:nvPr/>
        </p:nvPicPr>
        <p:blipFill>
          <a:blip r:embed="rId4">
            <a:extLst>
              <a:ext uri="{28A0092B-C50C-407E-A947-70E740481C1C}">
                <a14:useLocalDpi xmlns:a14="http://schemas.microsoft.com/office/drawing/2010/main" val="0"/>
              </a:ext>
            </a:extLst>
          </a:blip>
          <a:srcRect l="8700" r="8425" b="5439"/>
          <a:stretch/>
        </p:blipFill>
        <p:spPr>
          <a:xfrm>
            <a:off x="4764024" y="1395350"/>
            <a:ext cx="7338060" cy="4298059"/>
          </a:xfrm>
          <a:prstGeom prst="rect">
            <a:avLst/>
          </a:prstGeom>
        </p:spPr>
      </p:pic>
      <p:sp>
        <p:nvSpPr>
          <p:cNvPr id="3" name="Rettangolo 2">
            <a:extLst>
              <a:ext uri="{FF2B5EF4-FFF2-40B4-BE49-F238E27FC236}">
                <a16:creationId xmlns:a16="http://schemas.microsoft.com/office/drawing/2014/main" id="{03077E04-882A-C700-8B96-73C00B12537A}"/>
              </a:ext>
            </a:extLst>
          </p:cNvPr>
          <p:cNvSpPr/>
          <p:nvPr/>
        </p:nvSpPr>
        <p:spPr>
          <a:xfrm>
            <a:off x="7217664" y="3163824"/>
            <a:ext cx="463296" cy="329184"/>
          </a:xfrm>
          <a:prstGeom prst="rect">
            <a:avLst/>
          </a:prstGeom>
          <a:solidFill>
            <a:srgbClr val="002060">
              <a:alpha val="50000"/>
            </a:srgbClr>
          </a:solidFill>
          <a:ln w="28575" cap="flat" cmpd="sng" algn="ctr">
            <a:solidFill>
              <a:srgbClr val="00206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6" name="Rettangolo 5">
            <a:extLst>
              <a:ext uri="{FF2B5EF4-FFF2-40B4-BE49-F238E27FC236}">
                <a16:creationId xmlns:a16="http://schemas.microsoft.com/office/drawing/2014/main" id="{3B6EFCB6-D8A2-C407-AB63-83BF6F430955}"/>
              </a:ext>
            </a:extLst>
          </p:cNvPr>
          <p:cNvSpPr/>
          <p:nvPr/>
        </p:nvSpPr>
        <p:spPr>
          <a:xfrm>
            <a:off x="7738872" y="3163824"/>
            <a:ext cx="399288" cy="329184"/>
          </a:xfrm>
          <a:prstGeom prst="rect">
            <a:avLst/>
          </a:prstGeom>
          <a:solidFill>
            <a:srgbClr val="002060">
              <a:alpha val="50000"/>
            </a:srgbClr>
          </a:solidFill>
          <a:ln w="28575" cap="flat" cmpd="sng" algn="ctr">
            <a:solidFill>
              <a:srgbClr val="00206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7" name="Rettangolo 6">
            <a:extLst>
              <a:ext uri="{FF2B5EF4-FFF2-40B4-BE49-F238E27FC236}">
                <a16:creationId xmlns:a16="http://schemas.microsoft.com/office/drawing/2014/main" id="{63006A5C-93C5-6A6E-70CA-19393115188B}"/>
              </a:ext>
            </a:extLst>
          </p:cNvPr>
          <p:cNvSpPr/>
          <p:nvPr/>
        </p:nvSpPr>
        <p:spPr>
          <a:xfrm>
            <a:off x="8311896" y="3163824"/>
            <a:ext cx="697992" cy="329184"/>
          </a:xfrm>
          <a:prstGeom prst="rect">
            <a:avLst/>
          </a:prstGeom>
          <a:solidFill>
            <a:srgbClr val="002060">
              <a:alpha val="50000"/>
            </a:srgbClr>
          </a:solidFill>
          <a:ln w="28575" cap="flat" cmpd="sng" algn="ctr">
            <a:solidFill>
              <a:srgbClr val="00206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8" name="Rettangolo 7">
            <a:extLst>
              <a:ext uri="{FF2B5EF4-FFF2-40B4-BE49-F238E27FC236}">
                <a16:creationId xmlns:a16="http://schemas.microsoft.com/office/drawing/2014/main" id="{0400227A-4F75-916B-B2E8-81AE1B5AE93C}"/>
              </a:ext>
            </a:extLst>
          </p:cNvPr>
          <p:cNvSpPr/>
          <p:nvPr/>
        </p:nvSpPr>
        <p:spPr>
          <a:xfrm>
            <a:off x="7217664" y="2834640"/>
            <a:ext cx="463296" cy="329184"/>
          </a:xfrm>
          <a:prstGeom prst="rect">
            <a:avLst/>
          </a:prstGeom>
          <a:solidFill>
            <a:schemeClr val="accent2">
              <a:lumMod val="75000"/>
              <a:alpha val="50000"/>
            </a:schemeClr>
          </a:solidFill>
          <a:ln w="28575" cap="flat" cmpd="sng" algn="ctr">
            <a:solidFill>
              <a:srgbClr val="00206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0" name="Rettangolo 9">
            <a:extLst>
              <a:ext uri="{FF2B5EF4-FFF2-40B4-BE49-F238E27FC236}">
                <a16:creationId xmlns:a16="http://schemas.microsoft.com/office/drawing/2014/main" id="{27595BE1-C7E6-926E-770C-9ABAC927DCD3}"/>
              </a:ext>
            </a:extLst>
          </p:cNvPr>
          <p:cNvSpPr/>
          <p:nvPr/>
        </p:nvSpPr>
        <p:spPr>
          <a:xfrm>
            <a:off x="7738872" y="2834640"/>
            <a:ext cx="399288" cy="329184"/>
          </a:xfrm>
          <a:prstGeom prst="rect">
            <a:avLst/>
          </a:prstGeom>
          <a:solidFill>
            <a:schemeClr val="accent2">
              <a:lumMod val="75000"/>
              <a:alpha val="50000"/>
            </a:schemeClr>
          </a:solidFill>
          <a:ln w="28575" cap="flat" cmpd="sng" algn="ctr">
            <a:solidFill>
              <a:srgbClr val="00206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1" name="Rettangolo 10">
            <a:extLst>
              <a:ext uri="{FF2B5EF4-FFF2-40B4-BE49-F238E27FC236}">
                <a16:creationId xmlns:a16="http://schemas.microsoft.com/office/drawing/2014/main" id="{D1992F57-354E-5560-E62C-4E722D2EBDC1}"/>
              </a:ext>
            </a:extLst>
          </p:cNvPr>
          <p:cNvSpPr/>
          <p:nvPr/>
        </p:nvSpPr>
        <p:spPr>
          <a:xfrm>
            <a:off x="8311896" y="2834640"/>
            <a:ext cx="697992" cy="329184"/>
          </a:xfrm>
          <a:prstGeom prst="rect">
            <a:avLst/>
          </a:prstGeom>
          <a:solidFill>
            <a:schemeClr val="accent2">
              <a:lumMod val="75000"/>
              <a:alpha val="50000"/>
            </a:schemeClr>
          </a:solidFill>
          <a:ln w="28575" cap="flat" cmpd="sng" algn="ctr">
            <a:solidFill>
              <a:srgbClr val="00206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3" name="Rettangolo 12">
            <a:extLst>
              <a:ext uri="{FF2B5EF4-FFF2-40B4-BE49-F238E27FC236}">
                <a16:creationId xmlns:a16="http://schemas.microsoft.com/office/drawing/2014/main" id="{FE96B4CC-A041-03B1-D9C8-B035A3E2AB80}"/>
              </a:ext>
            </a:extLst>
          </p:cNvPr>
          <p:cNvSpPr/>
          <p:nvPr/>
        </p:nvSpPr>
        <p:spPr>
          <a:xfrm>
            <a:off x="7217664" y="1944624"/>
            <a:ext cx="463296" cy="890016"/>
          </a:xfrm>
          <a:prstGeom prst="rect">
            <a:avLst/>
          </a:prstGeom>
          <a:solidFill>
            <a:schemeClr val="accent1">
              <a:lumMod val="60000"/>
              <a:lumOff val="40000"/>
              <a:alpha val="50000"/>
            </a:schemeClr>
          </a:solidFill>
          <a:ln w="28575" cap="flat" cmpd="sng" algn="ctr">
            <a:solidFill>
              <a:srgbClr val="00206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4" name="Rettangolo 13">
            <a:extLst>
              <a:ext uri="{FF2B5EF4-FFF2-40B4-BE49-F238E27FC236}">
                <a16:creationId xmlns:a16="http://schemas.microsoft.com/office/drawing/2014/main" id="{DA0A51D8-9127-68AD-2AB0-6E784580D7B5}"/>
              </a:ext>
            </a:extLst>
          </p:cNvPr>
          <p:cNvSpPr/>
          <p:nvPr/>
        </p:nvSpPr>
        <p:spPr>
          <a:xfrm>
            <a:off x="7738872" y="1944624"/>
            <a:ext cx="399288" cy="890016"/>
          </a:xfrm>
          <a:prstGeom prst="rect">
            <a:avLst/>
          </a:prstGeom>
          <a:solidFill>
            <a:schemeClr val="accent1">
              <a:lumMod val="60000"/>
              <a:lumOff val="40000"/>
              <a:alpha val="50000"/>
            </a:schemeClr>
          </a:solidFill>
          <a:ln w="28575" cap="flat" cmpd="sng" algn="ctr">
            <a:solidFill>
              <a:srgbClr val="00206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5" name="Rettangolo 14">
            <a:extLst>
              <a:ext uri="{FF2B5EF4-FFF2-40B4-BE49-F238E27FC236}">
                <a16:creationId xmlns:a16="http://schemas.microsoft.com/office/drawing/2014/main" id="{6C725BA7-E824-5C45-2002-693E9F3C88FD}"/>
              </a:ext>
            </a:extLst>
          </p:cNvPr>
          <p:cNvSpPr/>
          <p:nvPr/>
        </p:nvSpPr>
        <p:spPr>
          <a:xfrm>
            <a:off x="8311896" y="1944624"/>
            <a:ext cx="697992" cy="890016"/>
          </a:xfrm>
          <a:prstGeom prst="rect">
            <a:avLst/>
          </a:prstGeom>
          <a:solidFill>
            <a:schemeClr val="accent1">
              <a:lumMod val="60000"/>
              <a:lumOff val="40000"/>
              <a:alpha val="50000"/>
            </a:schemeClr>
          </a:solidFill>
          <a:ln w="28575" cap="flat" cmpd="sng" algn="ctr">
            <a:solidFill>
              <a:srgbClr val="002060"/>
            </a:solidFill>
            <a:prstDash val="sys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215169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anim calcmode="lin" valueType="num">
                                      <p:cBhvr additive="base">
                                        <p:cTn id="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anim calcmode="lin" valueType="num">
                                      <p:cBhvr additive="base">
                                        <p:cTn id="1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13" end="13"/>
                                            </p:txEl>
                                          </p:spTgt>
                                        </p:tgtEl>
                                        <p:attrNameLst>
                                          <p:attrName>style.visibility</p:attrName>
                                        </p:attrNameLst>
                                      </p:cBhvr>
                                      <p:to>
                                        <p:strVal val="visible"/>
                                      </p:to>
                                    </p:set>
                                    <p:anim calcmode="lin" valueType="num">
                                      <p:cBhvr additive="base">
                                        <p:cTn id="15"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anim calcmode="lin" valueType="num">
                                      <p:cBhvr additive="base">
                                        <p:cTn id="2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9" end="9"/>
                                            </p:txEl>
                                          </p:spTgt>
                                        </p:tgtEl>
                                        <p:attrNameLst>
                                          <p:attrName>ppt_y</p:attrName>
                                        </p:attrNameLst>
                                      </p:cBhvr>
                                      <p:tavLst>
                                        <p:tav tm="0">
                                          <p:val>
                                            <p:strVal val="1+#ppt_h/2"/>
                                          </p:val>
                                        </p:tav>
                                        <p:tav tm="100000">
                                          <p:val>
                                            <p:strVal val="#ppt_y"/>
                                          </p:val>
                                        </p:tav>
                                      </p:tavLst>
                                    </p:anim>
                                  </p:childTnLst>
                                </p:cTn>
                              </p:par>
                              <p:par>
                                <p:cTn id="23" presetID="16" presetClass="entr" presetSubtype="21"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inVertical)">
                                      <p:cBhvr>
                                        <p:cTn id="25" dur="500"/>
                                        <p:tgtEl>
                                          <p:spTgt spid="3"/>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inVertical)">
                                      <p:cBhvr>
                                        <p:cTn id="28" dur="500"/>
                                        <p:tgtEl>
                                          <p:spTgt spid="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 calcmode="lin" valueType="num">
                                      <p:cBhvr additive="base">
                                        <p:cTn id="36"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38" presetID="16" presetClass="entr" presetSubtype="21"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inVertical)">
                                      <p:cBhvr>
                                        <p:cTn id="40" dur="500"/>
                                        <p:tgtEl>
                                          <p:spTgt spid="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arn(inVertical)">
                                      <p:cBhvr>
                                        <p:cTn id="43" dur="500"/>
                                        <p:tgtEl>
                                          <p:spTgt spid="10"/>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arn(inVertical)">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anim calcmode="lin" valueType="num">
                                      <p:cBhvr additive="base">
                                        <p:cTn id="51"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
                                            <p:txEl>
                                              <p:pRg st="11" end="11"/>
                                            </p:txEl>
                                          </p:spTgt>
                                        </p:tgtEl>
                                        <p:attrNameLst>
                                          <p:attrName>ppt_y</p:attrName>
                                        </p:attrNameLst>
                                      </p:cBhvr>
                                      <p:tavLst>
                                        <p:tav tm="0">
                                          <p:val>
                                            <p:strVal val="1+#ppt_h/2"/>
                                          </p:val>
                                        </p:tav>
                                        <p:tav tm="100000">
                                          <p:val>
                                            <p:strVal val="#ppt_y"/>
                                          </p:val>
                                        </p:tav>
                                      </p:tavLst>
                                    </p:anim>
                                  </p:childTnLst>
                                </p:cTn>
                              </p:par>
                              <p:par>
                                <p:cTn id="53" presetID="16" presetClass="entr" presetSubtype="21"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inVertical)">
                                      <p:cBhvr>
                                        <p:cTn id="55" dur="500"/>
                                        <p:tgtEl>
                                          <p:spTgt spid="1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barn(inVertical)">
                                      <p:cBhvr>
                                        <p:cTn id="58" dur="500"/>
                                        <p:tgtEl>
                                          <p:spTgt spid="14"/>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barn(inVertical)">
                                      <p:cBhvr>
                                        <p:cTn id="6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10" grpId="0" animBg="1"/>
      <p:bldP spid="11"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11102-E5A6-CE0C-01ED-E1C32FAC043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51E353F-D32D-DC56-67FF-155C2BE433D9}"/>
              </a:ext>
            </a:extLst>
          </p:cNvPr>
          <p:cNvSpPr>
            <a:spLocks noGrp="1"/>
          </p:cNvSpPr>
          <p:nvPr>
            <p:ph type="title"/>
          </p:nvPr>
        </p:nvSpPr>
        <p:spPr>
          <a:xfrm>
            <a:off x="653577" y="212960"/>
            <a:ext cx="10290048" cy="971551"/>
          </a:xfrm>
        </p:spPr>
        <p:txBody>
          <a:bodyPr>
            <a:normAutofit/>
          </a:bodyPr>
          <a:lstStyle/>
          <a:p>
            <a:r>
              <a:rPr lang="en-US" sz="3600" dirty="0"/>
              <a:t>Features set 3.1: Avg LF Power of peaks</a:t>
            </a:r>
          </a:p>
        </p:txBody>
      </p:sp>
      <p:sp>
        <p:nvSpPr>
          <p:cNvPr id="4" name="Segnaposto numero diapositiva 3">
            <a:extLst>
              <a:ext uri="{FF2B5EF4-FFF2-40B4-BE49-F238E27FC236}">
                <a16:creationId xmlns:a16="http://schemas.microsoft.com/office/drawing/2014/main" id="{1FE989E5-ABA7-41B1-634C-98413AA43CD3}"/>
              </a:ext>
            </a:extLst>
          </p:cNvPr>
          <p:cNvSpPr>
            <a:spLocks noGrp="1"/>
          </p:cNvSpPr>
          <p:nvPr>
            <p:ph type="sldNum" sz="quarter" idx="12"/>
          </p:nvPr>
        </p:nvSpPr>
        <p:spPr/>
        <p:txBody>
          <a:bodyPr/>
          <a:lstStyle/>
          <a:p>
            <a:fld id="{2FA0223F-D95A-431D-9A71-EDA7FA0C2F5B}" type="slidenum">
              <a:rPr lang="en-US" smtClean="0"/>
              <a:t>14</a:t>
            </a:fld>
            <a:endParaRPr lang="en-US" dirty="0"/>
          </a:p>
        </p:txBody>
      </p:sp>
      <p:sp>
        <p:nvSpPr>
          <p:cNvPr id="12" name="Rettangolo 11">
            <a:extLst>
              <a:ext uri="{FF2B5EF4-FFF2-40B4-BE49-F238E27FC236}">
                <a16:creationId xmlns:a16="http://schemas.microsoft.com/office/drawing/2014/main" id="{58F78621-2C01-A262-B1D1-D7C1C357911C}"/>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14" name="Gruppo 13">
            <a:extLst>
              <a:ext uri="{FF2B5EF4-FFF2-40B4-BE49-F238E27FC236}">
                <a16:creationId xmlns:a16="http://schemas.microsoft.com/office/drawing/2014/main" id="{1D1538DD-732F-5DEC-E979-7ABE41BDD37F}"/>
              </a:ext>
            </a:extLst>
          </p:cNvPr>
          <p:cNvGrpSpPr>
            <a:grpSpLocks noGrp="1" noUngrp="1" noRot="1" noMove="1" noResize="1"/>
          </p:cNvGrpSpPr>
          <p:nvPr/>
        </p:nvGrpSpPr>
        <p:grpSpPr>
          <a:xfrm>
            <a:off x="1200859" y="1478082"/>
            <a:ext cx="9680550" cy="4839902"/>
            <a:chOff x="1200859" y="1478082"/>
            <a:chExt cx="9680550" cy="4839902"/>
          </a:xfrm>
        </p:grpSpPr>
        <p:pic>
          <p:nvPicPr>
            <p:cNvPr id="8" name="Immagine 7">
              <a:extLst>
                <a:ext uri="{FF2B5EF4-FFF2-40B4-BE49-F238E27FC236}">
                  <a16:creationId xmlns:a16="http://schemas.microsoft.com/office/drawing/2014/main" id="{71ABD5B5-F8F7-5916-19C6-6B27E652959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1200859" y="3898034"/>
              <a:ext cx="3224881" cy="2419950"/>
            </a:xfrm>
            <a:prstGeom prst="rect">
              <a:avLst/>
            </a:prstGeom>
          </p:spPr>
        </p:pic>
        <p:pic>
          <p:nvPicPr>
            <p:cNvPr id="5" name="Immagine 4">
              <a:extLst>
                <a:ext uri="{FF2B5EF4-FFF2-40B4-BE49-F238E27FC236}">
                  <a16:creationId xmlns:a16="http://schemas.microsoft.com/office/drawing/2014/main" id="{E0B31BD4-CAB2-C509-143E-A0B9FD43B8CD}"/>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1200860" y="1478082"/>
              <a:ext cx="3224882" cy="2419951"/>
            </a:xfrm>
            <a:prstGeom prst="rect">
              <a:avLst/>
            </a:prstGeom>
          </p:spPr>
        </p:pic>
        <p:pic>
          <p:nvPicPr>
            <p:cNvPr id="3" name="Immagine 2">
              <a:extLst>
                <a:ext uri="{FF2B5EF4-FFF2-40B4-BE49-F238E27FC236}">
                  <a16:creationId xmlns:a16="http://schemas.microsoft.com/office/drawing/2014/main" id="{ADD79034-58BA-F40F-80E7-C54440B58239}"/>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rcRect/>
            <a:stretch/>
          </p:blipFill>
          <p:spPr>
            <a:xfrm>
              <a:off x="4387395" y="3898034"/>
              <a:ext cx="3224881" cy="2419950"/>
            </a:xfrm>
            <a:prstGeom prst="rect">
              <a:avLst/>
            </a:prstGeom>
          </p:spPr>
        </p:pic>
        <p:pic>
          <p:nvPicPr>
            <p:cNvPr id="6" name="Immagine 5">
              <a:extLst>
                <a:ext uri="{FF2B5EF4-FFF2-40B4-BE49-F238E27FC236}">
                  <a16:creationId xmlns:a16="http://schemas.microsoft.com/office/drawing/2014/main" id="{C7F01256-9578-D52C-09B3-2F71F02D7F22}"/>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Lst>
            </a:blip>
            <a:srcRect/>
            <a:stretch/>
          </p:blipFill>
          <p:spPr>
            <a:xfrm>
              <a:off x="4428693" y="1478082"/>
              <a:ext cx="3224882" cy="2419951"/>
            </a:xfrm>
            <a:prstGeom prst="rect">
              <a:avLst/>
            </a:prstGeom>
          </p:spPr>
        </p:pic>
        <p:pic>
          <p:nvPicPr>
            <p:cNvPr id="7" name="Immagine 6">
              <a:extLst>
                <a:ext uri="{FF2B5EF4-FFF2-40B4-BE49-F238E27FC236}">
                  <a16:creationId xmlns:a16="http://schemas.microsoft.com/office/drawing/2014/main" id="{2829B42D-9F25-499E-C677-00E16A2C5A58}"/>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Lst>
            </a:blip>
            <a:srcRect/>
            <a:stretch/>
          </p:blipFill>
          <p:spPr>
            <a:xfrm>
              <a:off x="7615228" y="3898034"/>
              <a:ext cx="3224881" cy="2419950"/>
            </a:xfrm>
            <a:prstGeom prst="rect">
              <a:avLst/>
            </a:prstGeom>
          </p:spPr>
        </p:pic>
        <p:pic>
          <p:nvPicPr>
            <p:cNvPr id="9" name="Immagine 8">
              <a:extLst>
                <a:ext uri="{FF2B5EF4-FFF2-40B4-BE49-F238E27FC236}">
                  <a16:creationId xmlns:a16="http://schemas.microsoft.com/office/drawing/2014/main" id="{2BD3C9B9-714A-7910-2B47-03A5D6116155}"/>
                </a:ext>
              </a:extLst>
            </p:cNvPr>
            <p:cNvPicPr>
              <a:picLocks noGrp="1" noRot="1" noChangeAspect="1" noMove="1" noResize="1" noEditPoints="1" noAdjustHandles="1" noChangeArrowheads="1" noChangeShapeType="1" noCrop="1"/>
            </p:cNvPicPr>
            <p:nvPr/>
          </p:nvPicPr>
          <p:blipFill>
            <a:blip r:embed="rId8">
              <a:extLst>
                <a:ext uri="{28A0092B-C50C-407E-A947-70E740481C1C}">
                  <a14:useLocalDpi xmlns:a14="http://schemas.microsoft.com/office/drawing/2010/main" val="0"/>
                </a:ext>
              </a:extLst>
            </a:blip>
            <a:srcRect/>
            <a:stretch/>
          </p:blipFill>
          <p:spPr>
            <a:xfrm>
              <a:off x="7656527" y="1478082"/>
              <a:ext cx="3224882" cy="2419951"/>
            </a:xfrm>
            <a:prstGeom prst="rect">
              <a:avLst/>
            </a:prstGeom>
          </p:spPr>
        </p:pic>
      </p:grpSp>
      <p:sp>
        <p:nvSpPr>
          <p:cNvPr id="17" name="CasellaDiTesto 16">
            <a:extLst>
              <a:ext uri="{FF2B5EF4-FFF2-40B4-BE49-F238E27FC236}">
                <a16:creationId xmlns:a16="http://schemas.microsoft.com/office/drawing/2014/main" id="{43DEA783-AA81-900D-9AC6-17C75CB00C3E}"/>
              </a:ext>
            </a:extLst>
          </p:cNvPr>
          <p:cNvSpPr txBox="1"/>
          <p:nvPr/>
        </p:nvSpPr>
        <p:spPr>
          <a:xfrm>
            <a:off x="0" y="1459497"/>
            <a:ext cx="1307155" cy="2123658"/>
          </a:xfrm>
          <a:prstGeom prst="rect">
            <a:avLst/>
          </a:prstGeom>
          <a:noFill/>
        </p:spPr>
        <p:txBody>
          <a:bodyPr wrap="square" numCol="1">
            <a:spAutoFit/>
          </a:bodyPr>
          <a:lstStyle/>
          <a:p>
            <a:r>
              <a:rPr lang="en-US" sz="600" b="1" i="1" dirty="0">
                <a:solidFill>
                  <a:schemeClr val="tx1">
                    <a:lumMod val="50000"/>
                    <a:lumOff val="50000"/>
                  </a:schemeClr>
                </a:solidFill>
              </a:rPr>
              <a:t>MAP_A has:</a:t>
            </a:r>
          </a:p>
          <a:p>
            <a:r>
              <a:rPr lang="en-US" sz="600" i="1" dirty="0">
                <a:solidFill>
                  <a:schemeClr val="tx1">
                    <a:lumMod val="50000"/>
                    <a:lumOff val="50000"/>
                  </a:schemeClr>
                </a:solidFill>
              </a:rPr>
              <a:t>  - 8 signals with one active area</a:t>
            </a:r>
          </a:p>
          <a:p>
            <a:r>
              <a:rPr lang="en-US" sz="600" i="1" dirty="0">
                <a:solidFill>
                  <a:schemeClr val="tx1">
                    <a:lumMod val="50000"/>
                    <a:lumOff val="50000"/>
                  </a:schemeClr>
                </a:solidFill>
              </a:rPr>
              <a:t>  - 452 signals with two active areas</a:t>
            </a:r>
          </a:p>
          <a:p>
            <a:r>
              <a:rPr lang="en-US" sz="600" i="1" dirty="0">
                <a:solidFill>
                  <a:schemeClr val="tx1">
                    <a:lumMod val="50000"/>
                    <a:lumOff val="50000"/>
                  </a:schemeClr>
                </a:solidFill>
              </a:rPr>
              <a:t>  - 180 signals with three active areas</a:t>
            </a:r>
          </a:p>
          <a:p>
            <a:r>
              <a:rPr lang="en-US" sz="600" i="1" dirty="0">
                <a:solidFill>
                  <a:schemeClr val="tx1">
                    <a:lumMod val="50000"/>
                    <a:lumOff val="50000"/>
                  </a:schemeClr>
                </a:solidFill>
              </a:rPr>
              <a:t>  - 23 signals with more than three active areas</a:t>
            </a:r>
          </a:p>
          <a:p>
            <a:r>
              <a:rPr lang="en-US" sz="600" i="1" dirty="0">
                <a:solidFill>
                  <a:schemeClr val="tx1">
                    <a:lumMod val="50000"/>
                    <a:lumOff val="50000"/>
                  </a:schemeClr>
                </a:solidFill>
              </a:rPr>
              <a:t>        total : 640 </a:t>
            </a:r>
          </a:p>
          <a:p>
            <a:r>
              <a:rPr lang="en-US" sz="600" b="1" i="1" dirty="0">
                <a:solidFill>
                  <a:schemeClr val="tx1">
                    <a:lumMod val="50000"/>
                    <a:lumOff val="50000"/>
                  </a:schemeClr>
                </a:solidFill>
              </a:rPr>
              <a:t> MAP_B has:</a:t>
            </a:r>
          </a:p>
          <a:p>
            <a:r>
              <a:rPr lang="en-US" sz="600" i="1" dirty="0">
                <a:solidFill>
                  <a:schemeClr val="tx1">
                    <a:lumMod val="50000"/>
                    <a:lumOff val="50000"/>
                  </a:schemeClr>
                </a:solidFill>
              </a:rPr>
              <a:t>  - 0 signals with one active area</a:t>
            </a:r>
          </a:p>
          <a:p>
            <a:r>
              <a:rPr lang="en-US" sz="600" i="1" dirty="0">
                <a:solidFill>
                  <a:schemeClr val="tx1">
                    <a:lumMod val="50000"/>
                    <a:lumOff val="50000"/>
                  </a:schemeClr>
                </a:solidFill>
              </a:rPr>
              <a:t>  - 67 signals with two active areas</a:t>
            </a:r>
          </a:p>
          <a:p>
            <a:r>
              <a:rPr lang="en-US" sz="600" i="1" dirty="0">
                <a:solidFill>
                  <a:schemeClr val="tx1">
                    <a:lumMod val="50000"/>
                    <a:lumOff val="50000"/>
                  </a:schemeClr>
                </a:solidFill>
              </a:rPr>
              <a:t>  - 26 signals with three active areas</a:t>
            </a:r>
          </a:p>
          <a:p>
            <a:r>
              <a:rPr lang="en-US" sz="600" i="1" dirty="0">
                <a:solidFill>
                  <a:schemeClr val="tx1">
                    <a:lumMod val="50000"/>
                    <a:lumOff val="50000"/>
                  </a:schemeClr>
                </a:solidFill>
              </a:rPr>
              <a:t>  - 1 signals with more than three active areas</a:t>
            </a:r>
          </a:p>
          <a:p>
            <a:r>
              <a:rPr lang="en-US" sz="600" i="1" dirty="0">
                <a:solidFill>
                  <a:schemeClr val="tx1">
                    <a:lumMod val="50000"/>
                    <a:lumOff val="50000"/>
                  </a:schemeClr>
                </a:solidFill>
              </a:rPr>
              <a:t>        total : 93 </a:t>
            </a:r>
          </a:p>
          <a:p>
            <a:r>
              <a:rPr lang="en-US" sz="600" b="1" i="1" dirty="0">
                <a:solidFill>
                  <a:schemeClr val="tx1">
                    <a:lumMod val="50000"/>
                    <a:lumOff val="50000"/>
                  </a:schemeClr>
                </a:solidFill>
              </a:rPr>
              <a:t> MAP_C has:</a:t>
            </a:r>
          </a:p>
          <a:p>
            <a:r>
              <a:rPr lang="en-US" sz="600" i="1" dirty="0">
                <a:solidFill>
                  <a:schemeClr val="tx1">
                    <a:lumMod val="50000"/>
                    <a:lumOff val="50000"/>
                  </a:schemeClr>
                </a:solidFill>
              </a:rPr>
              <a:t>  - 0 signals with one active area</a:t>
            </a:r>
          </a:p>
          <a:p>
            <a:r>
              <a:rPr lang="en-US" sz="600" i="1" dirty="0">
                <a:solidFill>
                  <a:schemeClr val="tx1">
                    <a:lumMod val="50000"/>
                    <a:lumOff val="50000"/>
                  </a:schemeClr>
                </a:solidFill>
              </a:rPr>
              <a:t>  - 20 signals with two active areas</a:t>
            </a:r>
          </a:p>
          <a:p>
            <a:r>
              <a:rPr lang="en-US" sz="600" i="1" dirty="0">
                <a:solidFill>
                  <a:schemeClr val="tx1">
                    <a:lumMod val="50000"/>
                    <a:lumOff val="50000"/>
                  </a:schemeClr>
                </a:solidFill>
              </a:rPr>
              <a:t>  - 62 signals with three active areas</a:t>
            </a:r>
          </a:p>
          <a:p>
            <a:r>
              <a:rPr lang="en-US" sz="600" i="1" dirty="0">
                <a:solidFill>
                  <a:schemeClr val="tx1">
                    <a:lumMod val="50000"/>
                    <a:lumOff val="50000"/>
                  </a:schemeClr>
                </a:solidFill>
              </a:rPr>
              <a:t>  - 8 signals with more than three active areas</a:t>
            </a:r>
          </a:p>
          <a:p>
            <a:r>
              <a:rPr lang="en-US" sz="600" i="1" dirty="0">
                <a:solidFill>
                  <a:schemeClr val="tx1">
                    <a:lumMod val="50000"/>
                    <a:lumOff val="50000"/>
                  </a:schemeClr>
                </a:solidFill>
              </a:rPr>
              <a:t>        total : 82 </a:t>
            </a:r>
            <a:endParaRPr lang="en-GB" sz="600" dirty="0">
              <a:solidFill>
                <a:schemeClr val="tx1">
                  <a:lumMod val="50000"/>
                  <a:lumOff val="50000"/>
                </a:schemeClr>
              </a:solidFill>
            </a:endParaRPr>
          </a:p>
        </p:txBody>
      </p:sp>
      <p:cxnSp>
        <p:nvCxnSpPr>
          <p:cNvPr id="13" name="Connettore diritto 12">
            <a:extLst>
              <a:ext uri="{FF2B5EF4-FFF2-40B4-BE49-F238E27FC236}">
                <a16:creationId xmlns:a16="http://schemas.microsoft.com/office/drawing/2014/main" id="{8D96B2E6-652E-3799-7698-C98EE86E9534}"/>
              </a:ext>
            </a:extLst>
          </p:cNvPr>
          <p:cNvCxnSpPr/>
          <p:nvPr/>
        </p:nvCxnSpPr>
        <p:spPr>
          <a:xfrm>
            <a:off x="1307155" y="3898033"/>
            <a:ext cx="9436505" cy="0"/>
          </a:xfrm>
          <a:prstGeom prst="line">
            <a:avLst/>
          </a:prstGeom>
        </p:spPr>
        <p:style>
          <a:lnRef idx="3">
            <a:schemeClr val="dk1"/>
          </a:lnRef>
          <a:fillRef idx="0">
            <a:schemeClr val="dk1"/>
          </a:fillRef>
          <a:effectRef idx="2">
            <a:schemeClr val="dk1"/>
          </a:effectRef>
          <a:fontRef idx="minor">
            <a:schemeClr val="tx1"/>
          </a:fontRef>
        </p:style>
      </p:cxnSp>
      <p:sp>
        <p:nvSpPr>
          <p:cNvPr id="15" name="Rettangolo con angoli arrotondati 14">
            <a:extLst>
              <a:ext uri="{FF2B5EF4-FFF2-40B4-BE49-F238E27FC236}">
                <a16:creationId xmlns:a16="http://schemas.microsoft.com/office/drawing/2014/main" id="{4DB27517-656F-F1C9-36D4-1F2C5FF2F7F8}"/>
              </a:ext>
            </a:extLst>
          </p:cNvPr>
          <p:cNvSpPr/>
          <p:nvPr/>
        </p:nvSpPr>
        <p:spPr>
          <a:xfrm>
            <a:off x="10903481" y="2521326"/>
            <a:ext cx="891488" cy="418323"/>
          </a:xfrm>
          <a:prstGeom prst="roundRect">
            <a:avLst/>
          </a:prstGeom>
          <a:solidFill>
            <a:schemeClr val="accent4">
              <a:lumMod val="60000"/>
              <a:lumOff val="40000"/>
              <a:alpha val="25000"/>
            </a:schemeClr>
          </a:solid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Order of magnitude </a:t>
            </a:r>
          </a:p>
        </p:txBody>
      </p:sp>
      <p:sp>
        <p:nvSpPr>
          <p:cNvPr id="18" name="Rettangolo con angoli arrotondati 17">
            <a:extLst>
              <a:ext uri="{FF2B5EF4-FFF2-40B4-BE49-F238E27FC236}">
                <a16:creationId xmlns:a16="http://schemas.microsoft.com/office/drawing/2014/main" id="{85516706-8512-7F35-72AE-0066E4B8B1FD}"/>
              </a:ext>
            </a:extLst>
          </p:cNvPr>
          <p:cNvSpPr/>
          <p:nvPr/>
        </p:nvSpPr>
        <p:spPr>
          <a:xfrm>
            <a:off x="10943625" y="4898847"/>
            <a:ext cx="891488" cy="418323"/>
          </a:xfrm>
          <a:prstGeom prst="roundRect">
            <a:avLst/>
          </a:prstGeom>
          <a:solidFill>
            <a:schemeClr val="accent4">
              <a:lumMod val="60000"/>
              <a:lumOff val="40000"/>
              <a:alpha val="25000"/>
            </a:schemeClr>
          </a:solid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Order of occurrence </a:t>
            </a:r>
          </a:p>
        </p:txBody>
      </p:sp>
    </p:spTree>
    <p:extLst>
      <p:ext uri="{BB962C8B-B14F-4D97-AF65-F5344CB8AC3E}">
        <p14:creationId xmlns:p14="http://schemas.microsoft.com/office/powerpoint/2010/main" val="1731042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C1DDD-B1B9-CE25-D308-18A92618022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C8FB023-7FFC-B32A-D925-76CD8F834B76}"/>
              </a:ext>
            </a:extLst>
          </p:cNvPr>
          <p:cNvSpPr>
            <a:spLocks noGrp="1"/>
          </p:cNvSpPr>
          <p:nvPr>
            <p:ph type="title"/>
          </p:nvPr>
        </p:nvSpPr>
        <p:spPr>
          <a:xfrm>
            <a:off x="653577" y="212960"/>
            <a:ext cx="10290048" cy="971551"/>
          </a:xfrm>
        </p:spPr>
        <p:txBody>
          <a:bodyPr>
            <a:normAutofit/>
          </a:bodyPr>
          <a:lstStyle/>
          <a:p>
            <a:r>
              <a:rPr lang="en-US" sz="3600" dirty="0"/>
              <a:t>Features set 3.1: Avg MF Power of peaks</a:t>
            </a:r>
          </a:p>
        </p:txBody>
      </p:sp>
      <p:sp>
        <p:nvSpPr>
          <p:cNvPr id="4" name="Segnaposto numero diapositiva 3">
            <a:extLst>
              <a:ext uri="{FF2B5EF4-FFF2-40B4-BE49-F238E27FC236}">
                <a16:creationId xmlns:a16="http://schemas.microsoft.com/office/drawing/2014/main" id="{53AB597D-88C9-CA93-F8F8-4D8D8F874B36}"/>
              </a:ext>
            </a:extLst>
          </p:cNvPr>
          <p:cNvSpPr>
            <a:spLocks noGrp="1"/>
          </p:cNvSpPr>
          <p:nvPr>
            <p:ph type="sldNum" sz="quarter" idx="12"/>
          </p:nvPr>
        </p:nvSpPr>
        <p:spPr/>
        <p:txBody>
          <a:bodyPr/>
          <a:lstStyle/>
          <a:p>
            <a:fld id="{2FA0223F-D95A-431D-9A71-EDA7FA0C2F5B}" type="slidenum">
              <a:rPr lang="en-US" smtClean="0"/>
              <a:t>15</a:t>
            </a:fld>
            <a:endParaRPr lang="en-US" dirty="0"/>
          </a:p>
        </p:txBody>
      </p:sp>
      <p:sp>
        <p:nvSpPr>
          <p:cNvPr id="12" name="Rettangolo 11">
            <a:extLst>
              <a:ext uri="{FF2B5EF4-FFF2-40B4-BE49-F238E27FC236}">
                <a16:creationId xmlns:a16="http://schemas.microsoft.com/office/drawing/2014/main" id="{F02EEBFE-3A71-A6ED-A9EC-44A7178CD81D}"/>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14" name="Gruppo 13">
            <a:extLst>
              <a:ext uri="{FF2B5EF4-FFF2-40B4-BE49-F238E27FC236}">
                <a16:creationId xmlns:a16="http://schemas.microsoft.com/office/drawing/2014/main" id="{A6B40712-BC0A-CD58-0CC3-463E2D4203E9}"/>
              </a:ext>
            </a:extLst>
          </p:cNvPr>
          <p:cNvGrpSpPr>
            <a:grpSpLocks noGrp="1" noUngrp="1" noRot="1" noMove="1" noResize="1"/>
          </p:cNvGrpSpPr>
          <p:nvPr/>
        </p:nvGrpSpPr>
        <p:grpSpPr>
          <a:xfrm>
            <a:off x="1200859" y="1478082"/>
            <a:ext cx="9680549" cy="4839902"/>
            <a:chOff x="1200859" y="1478082"/>
            <a:chExt cx="9680549" cy="4839902"/>
          </a:xfrm>
        </p:grpSpPr>
        <p:pic>
          <p:nvPicPr>
            <p:cNvPr id="8" name="Immagine 7">
              <a:extLst>
                <a:ext uri="{FF2B5EF4-FFF2-40B4-BE49-F238E27FC236}">
                  <a16:creationId xmlns:a16="http://schemas.microsoft.com/office/drawing/2014/main" id="{CF2C8E63-D0A1-7C22-66E9-6209AAE102BB}"/>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1200859" y="3898034"/>
              <a:ext cx="3224880" cy="2419950"/>
            </a:xfrm>
            <a:prstGeom prst="rect">
              <a:avLst/>
            </a:prstGeom>
          </p:spPr>
        </p:pic>
        <p:pic>
          <p:nvPicPr>
            <p:cNvPr id="5" name="Immagine 4">
              <a:extLst>
                <a:ext uri="{FF2B5EF4-FFF2-40B4-BE49-F238E27FC236}">
                  <a16:creationId xmlns:a16="http://schemas.microsoft.com/office/drawing/2014/main" id="{158CFC6F-114F-3C88-5552-0EEF026C91E5}"/>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1200860" y="1478082"/>
              <a:ext cx="3224881" cy="2419951"/>
            </a:xfrm>
            <a:prstGeom prst="rect">
              <a:avLst/>
            </a:prstGeom>
          </p:spPr>
        </p:pic>
        <p:pic>
          <p:nvPicPr>
            <p:cNvPr id="3" name="Immagine 2">
              <a:extLst>
                <a:ext uri="{FF2B5EF4-FFF2-40B4-BE49-F238E27FC236}">
                  <a16:creationId xmlns:a16="http://schemas.microsoft.com/office/drawing/2014/main" id="{5AB0F174-D89B-7664-2879-C6B6E2228018}"/>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rcRect/>
            <a:stretch/>
          </p:blipFill>
          <p:spPr>
            <a:xfrm>
              <a:off x="4387395" y="3898034"/>
              <a:ext cx="3224880" cy="2419950"/>
            </a:xfrm>
            <a:prstGeom prst="rect">
              <a:avLst/>
            </a:prstGeom>
          </p:spPr>
        </p:pic>
        <p:pic>
          <p:nvPicPr>
            <p:cNvPr id="6" name="Immagine 5">
              <a:extLst>
                <a:ext uri="{FF2B5EF4-FFF2-40B4-BE49-F238E27FC236}">
                  <a16:creationId xmlns:a16="http://schemas.microsoft.com/office/drawing/2014/main" id="{CC4292C1-6E1E-942D-5181-6E58295F2015}"/>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Lst>
            </a:blip>
            <a:srcRect/>
            <a:stretch/>
          </p:blipFill>
          <p:spPr>
            <a:xfrm>
              <a:off x="4428693" y="1478082"/>
              <a:ext cx="3224881" cy="2419951"/>
            </a:xfrm>
            <a:prstGeom prst="rect">
              <a:avLst/>
            </a:prstGeom>
          </p:spPr>
        </p:pic>
        <p:pic>
          <p:nvPicPr>
            <p:cNvPr id="7" name="Immagine 6">
              <a:extLst>
                <a:ext uri="{FF2B5EF4-FFF2-40B4-BE49-F238E27FC236}">
                  <a16:creationId xmlns:a16="http://schemas.microsoft.com/office/drawing/2014/main" id="{94B027E9-3D73-7108-2340-9641C4DC2387}"/>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Lst>
            </a:blip>
            <a:srcRect/>
            <a:stretch/>
          </p:blipFill>
          <p:spPr>
            <a:xfrm>
              <a:off x="7615228" y="3898034"/>
              <a:ext cx="3224880" cy="2419950"/>
            </a:xfrm>
            <a:prstGeom prst="rect">
              <a:avLst/>
            </a:prstGeom>
          </p:spPr>
        </p:pic>
        <p:pic>
          <p:nvPicPr>
            <p:cNvPr id="9" name="Immagine 8">
              <a:extLst>
                <a:ext uri="{FF2B5EF4-FFF2-40B4-BE49-F238E27FC236}">
                  <a16:creationId xmlns:a16="http://schemas.microsoft.com/office/drawing/2014/main" id="{97FA650C-DADC-667E-7B33-5BEE72915B05}"/>
                </a:ext>
              </a:extLst>
            </p:cNvPr>
            <p:cNvPicPr>
              <a:picLocks noGrp="1" noRot="1" noChangeAspect="1" noMove="1" noResize="1" noEditPoints="1" noAdjustHandles="1" noChangeArrowheads="1" noChangeShapeType="1" noCrop="1"/>
            </p:cNvPicPr>
            <p:nvPr/>
          </p:nvPicPr>
          <p:blipFill>
            <a:blip r:embed="rId8">
              <a:extLst>
                <a:ext uri="{28A0092B-C50C-407E-A947-70E740481C1C}">
                  <a14:useLocalDpi xmlns:a14="http://schemas.microsoft.com/office/drawing/2010/main" val="0"/>
                </a:ext>
              </a:extLst>
            </a:blip>
            <a:srcRect/>
            <a:stretch/>
          </p:blipFill>
          <p:spPr>
            <a:xfrm>
              <a:off x="7656527" y="1478082"/>
              <a:ext cx="3224881" cy="2419951"/>
            </a:xfrm>
            <a:prstGeom prst="rect">
              <a:avLst/>
            </a:prstGeom>
          </p:spPr>
        </p:pic>
      </p:grpSp>
      <p:sp>
        <p:nvSpPr>
          <p:cNvPr id="17" name="CasellaDiTesto 16">
            <a:extLst>
              <a:ext uri="{FF2B5EF4-FFF2-40B4-BE49-F238E27FC236}">
                <a16:creationId xmlns:a16="http://schemas.microsoft.com/office/drawing/2014/main" id="{7A945726-BBB2-7BB0-C0F7-86844121C1E6}"/>
              </a:ext>
            </a:extLst>
          </p:cNvPr>
          <p:cNvSpPr txBox="1"/>
          <p:nvPr/>
        </p:nvSpPr>
        <p:spPr>
          <a:xfrm>
            <a:off x="0" y="1459497"/>
            <a:ext cx="1307155" cy="2123658"/>
          </a:xfrm>
          <a:prstGeom prst="rect">
            <a:avLst/>
          </a:prstGeom>
          <a:noFill/>
        </p:spPr>
        <p:txBody>
          <a:bodyPr wrap="square" numCol="1">
            <a:spAutoFit/>
          </a:bodyPr>
          <a:lstStyle/>
          <a:p>
            <a:r>
              <a:rPr lang="en-US" sz="600" b="1" i="1" dirty="0">
                <a:solidFill>
                  <a:schemeClr val="tx1">
                    <a:lumMod val="50000"/>
                    <a:lumOff val="50000"/>
                  </a:schemeClr>
                </a:solidFill>
              </a:rPr>
              <a:t>MAP_A has:</a:t>
            </a:r>
          </a:p>
          <a:p>
            <a:r>
              <a:rPr lang="en-US" sz="600" i="1" dirty="0">
                <a:solidFill>
                  <a:schemeClr val="tx1">
                    <a:lumMod val="50000"/>
                    <a:lumOff val="50000"/>
                  </a:schemeClr>
                </a:solidFill>
              </a:rPr>
              <a:t>  - 8 signals with one active area</a:t>
            </a:r>
          </a:p>
          <a:p>
            <a:r>
              <a:rPr lang="en-US" sz="600" i="1" dirty="0">
                <a:solidFill>
                  <a:schemeClr val="tx1">
                    <a:lumMod val="50000"/>
                    <a:lumOff val="50000"/>
                  </a:schemeClr>
                </a:solidFill>
              </a:rPr>
              <a:t>  - 452 signals with two active areas</a:t>
            </a:r>
          </a:p>
          <a:p>
            <a:r>
              <a:rPr lang="en-US" sz="600" i="1" dirty="0">
                <a:solidFill>
                  <a:schemeClr val="tx1">
                    <a:lumMod val="50000"/>
                    <a:lumOff val="50000"/>
                  </a:schemeClr>
                </a:solidFill>
              </a:rPr>
              <a:t>  - 180 signals with three active areas</a:t>
            </a:r>
          </a:p>
          <a:p>
            <a:r>
              <a:rPr lang="en-US" sz="600" i="1" dirty="0">
                <a:solidFill>
                  <a:schemeClr val="tx1">
                    <a:lumMod val="50000"/>
                    <a:lumOff val="50000"/>
                  </a:schemeClr>
                </a:solidFill>
              </a:rPr>
              <a:t>  - 23 signals with more than three active areas</a:t>
            </a:r>
          </a:p>
          <a:p>
            <a:r>
              <a:rPr lang="en-US" sz="600" i="1" dirty="0">
                <a:solidFill>
                  <a:schemeClr val="tx1">
                    <a:lumMod val="50000"/>
                    <a:lumOff val="50000"/>
                  </a:schemeClr>
                </a:solidFill>
              </a:rPr>
              <a:t>        total : 640 </a:t>
            </a:r>
          </a:p>
          <a:p>
            <a:r>
              <a:rPr lang="en-US" sz="600" b="1" i="1" dirty="0">
                <a:solidFill>
                  <a:schemeClr val="tx1">
                    <a:lumMod val="50000"/>
                    <a:lumOff val="50000"/>
                  </a:schemeClr>
                </a:solidFill>
              </a:rPr>
              <a:t> MAP_B has:</a:t>
            </a:r>
          </a:p>
          <a:p>
            <a:r>
              <a:rPr lang="en-US" sz="600" i="1" dirty="0">
                <a:solidFill>
                  <a:schemeClr val="tx1">
                    <a:lumMod val="50000"/>
                    <a:lumOff val="50000"/>
                  </a:schemeClr>
                </a:solidFill>
              </a:rPr>
              <a:t>  - 0 signals with one active area</a:t>
            </a:r>
          </a:p>
          <a:p>
            <a:r>
              <a:rPr lang="en-US" sz="600" i="1" dirty="0">
                <a:solidFill>
                  <a:schemeClr val="tx1">
                    <a:lumMod val="50000"/>
                    <a:lumOff val="50000"/>
                  </a:schemeClr>
                </a:solidFill>
              </a:rPr>
              <a:t>  - 67 signals with two active areas</a:t>
            </a:r>
          </a:p>
          <a:p>
            <a:r>
              <a:rPr lang="en-US" sz="600" i="1" dirty="0">
                <a:solidFill>
                  <a:schemeClr val="tx1">
                    <a:lumMod val="50000"/>
                    <a:lumOff val="50000"/>
                  </a:schemeClr>
                </a:solidFill>
              </a:rPr>
              <a:t>  - 26 signals with three active areas</a:t>
            </a:r>
          </a:p>
          <a:p>
            <a:r>
              <a:rPr lang="en-US" sz="600" i="1" dirty="0">
                <a:solidFill>
                  <a:schemeClr val="tx1">
                    <a:lumMod val="50000"/>
                    <a:lumOff val="50000"/>
                  </a:schemeClr>
                </a:solidFill>
              </a:rPr>
              <a:t>  - 1 signals with more than three active areas</a:t>
            </a:r>
          </a:p>
          <a:p>
            <a:r>
              <a:rPr lang="en-US" sz="600" i="1" dirty="0">
                <a:solidFill>
                  <a:schemeClr val="tx1">
                    <a:lumMod val="50000"/>
                    <a:lumOff val="50000"/>
                  </a:schemeClr>
                </a:solidFill>
              </a:rPr>
              <a:t>        total : 93 </a:t>
            </a:r>
          </a:p>
          <a:p>
            <a:r>
              <a:rPr lang="en-US" sz="600" b="1" i="1" dirty="0">
                <a:solidFill>
                  <a:schemeClr val="tx1">
                    <a:lumMod val="50000"/>
                    <a:lumOff val="50000"/>
                  </a:schemeClr>
                </a:solidFill>
              </a:rPr>
              <a:t> MAP_C has:</a:t>
            </a:r>
          </a:p>
          <a:p>
            <a:r>
              <a:rPr lang="en-US" sz="600" i="1" dirty="0">
                <a:solidFill>
                  <a:schemeClr val="tx1">
                    <a:lumMod val="50000"/>
                    <a:lumOff val="50000"/>
                  </a:schemeClr>
                </a:solidFill>
              </a:rPr>
              <a:t>  - 0 signals with one active area</a:t>
            </a:r>
          </a:p>
          <a:p>
            <a:r>
              <a:rPr lang="en-US" sz="600" i="1" dirty="0">
                <a:solidFill>
                  <a:schemeClr val="tx1">
                    <a:lumMod val="50000"/>
                    <a:lumOff val="50000"/>
                  </a:schemeClr>
                </a:solidFill>
              </a:rPr>
              <a:t>  - 20 signals with two active areas</a:t>
            </a:r>
          </a:p>
          <a:p>
            <a:r>
              <a:rPr lang="en-US" sz="600" i="1" dirty="0">
                <a:solidFill>
                  <a:schemeClr val="tx1">
                    <a:lumMod val="50000"/>
                    <a:lumOff val="50000"/>
                  </a:schemeClr>
                </a:solidFill>
              </a:rPr>
              <a:t>  - 62 signals with three active areas</a:t>
            </a:r>
          </a:p>
          <a:p>
            <a:r>
              <a:rPr lang="en-US" sz="600" i="1" dirty="0">
                <a:solidFill>
                  <a:schemeClr val="tx1">
                    <a:lumMod val="50000"/>
                    <a:lumOff val="50000"/>
                  </a:schemeClr>
                </a:solidFill>
              </a:rPr>
              <a:t>  - 8 signals with more than three active areas</a:t>
            </a:r>
          </a:p>
          <a:p>
            <a:r>
              <a:rPr lang="en-US" sz="600" i="1" dirty="0">
                <a:solidFill>
                  <a:schemeClr val="tx1">
                    <a:lumMod val="50000"/>
                    <a:lumOff val="50000"/>
                  </a:schemeClr>
                </a:solidFill>
              </a:rPr>
              <a:t>        total : 82 </a:t>
            </a:r>
            <a:endParaRPr lang="en-GB" sz="600" dirty="0">
              <a:solidFill>
                <a:schemeClr val="tx1">
                  <a:lumMod val="50000"/>
                  <a:lumOff val="50000"/>
                </a:schemeClr>
              </a:solidFill>
            </a:endParaRPr>
          </a:p>
        </p:txBody>
      </p:sp>
      <p:cxnSp>
        <p:nvCxnSpPr>
          <p:cNvPr id="13" name="Connettore diritto 12">
            <a:extLst>
              <a:ext uri="{FF2B5EF4-FFF2-40B4-BE49-F238E27FC236}">
                <a16:creationId xmlns:a16="http://schemas.microsoft.com/office/drawing/2014/main" id="{C724B0FC-B3C6-19B0-0CCF-780B7111C8DA}"/>
              </a:ext>
            </a:extLst>
          </p:cNvPr>
          <p:cNvCxnSpPr/>
          <p:nvPr/>
        </p:nvCxnSpPr>
        <p:spPr>
          <a:xfrm>
            <a:off x="1307155" y="3898033"/>
            <a:ext cx="9436505" cy="0"/>
          </a:xfrm>
          <a:prstGeom prst="line">
            <a:avLst/>
          </a:prstGeom>
        </p:spPr>
        <p:style>
          <a:lnRef idx="3">
            <a:schemeClr val="dk1"/>
          </a:lnRef>
          <a:fillRef idx="0">
            <a:schemeClr val="dk1"/>
          </a:fillRef>
          <a:effectRef idx="2">
            <a:schemeClr val="dk1"/>
          </a:effectRef>
          <a:fontRef idx="minor">
            <a:schemeClr val="tx1"/>
          </a:fontRef>
        </p:style>
      </p:cxnSp>
      <p:sp>
        <p:nvSpPr>
          <p:cNvPr id="15" name="Rettangolo con angoli arrotondati 14">
            <a:extLst>
              <a:ext uri="{FF2B5EF4-FFF2-40B4-BE49-F238E27FC236}">
                <a16:creationId xmlns:a16="http://schemas.microsoft.com/office/drawing/2014/main" id="{85B1BA90-133E-EFF8-B0B0-103A995BB9A5}"/>
              </a:ext>
            </a:extLst>
          </p:cNvPr>
          <p:cNvSpPr/>
          <p:nvPr/>
        </p:nvSpPr>
        <p:spPr>
          <a:xfrm>
            <a:off x="10903481" y="2521326"/>
            <a:ext cx="891488" cy="418323"/>
          </a:xfrm>
          <a:prstGeom prst="roundRect">
            <a:avLst/>
          </a:prstGeom>
          <a:solidFill>
            <a:schemeClr val="accent4">
              <a:lumMod val="60000"/>
              <a:lumOff val="40000"/>
              <a:alpha val="25000"/>
            </a:schemeClr>
          </a:solid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Order of magnitude </a:t>
            </a:r>
          </a:p>
        </p:txBody>
      </p:sp>
      <p:sp>
        <p:nvSpPr>
          <p:cNvPr id="18" name="Rettangolo con angoli arrotondati 17">
            <a:extLst>
              <a:ext uri="{FF2B5EF4-FFF2-40B4-BE49-F238E27FC236}">
                <a16:creationId xmlns:a16="http://schemas.microsoft.com/office/drawing/2014/main" id="{286BD54D-8CDE-FB2B-258B-289236178D4D}"/>
              </a:ext>
            </a:extLst>
          </p:cNvPr>
          <p:cNvSpPr/>
          <p:nvPr/>
        </p:nvSpPr>
        <p:spPr>
          <a:xfrm>
            <a:off x="10943625" y="4898847"/>
            <a:ext cx="891488" cy="418323"/>
          </a:xfrm>
          <a:prstGeom prst="roundRect">
            <a:avLst/>
          </a:prstGeom>
          <a:solidFill>
            <a:schemeClr val="accent4">
              <a:lumMod val="60000"/>
              <a:lumOff val="40000"/>
              <a:alpha val="25000"/>
            </a:schemeClr>
          </a:solid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Order of occurrence </a:t>
            </a:r>
          </a:p>
        </p:txBody>
      </p:sp>
    </p:spTree>
    <p:extLst>
      <p:ext uri="{BB962C8B-B14F-4D97-AF65-F5344CB8AC3E}">
        <p14:creationId xmlns:p14="http://schemas.microsoft.com/office/powerpoint/2010/main" val="106988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A40A3-9B36-0052-5F84-7072ACC6876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DD21EF7-799D-1547-C23F-A17CC99F400A}"/>
              </a:ext>
            </a:extLst>
          </p:cNvPr>
          <p:cNvSpPr>
            <a:spLocks noGrp="1"/>
          </p:cNvSpPr>
          <p:nvPr>
            <p:ph type="title"/>
          </p:nvPr>
        </p:nvSpPr>
        <p:spPr>
          <a:xfrm>
            <a:off x="653577" y="212960"/>
            <a:ext cx="10290048" cy="971551"/>
          </a:xfrm>
        </p:spPr>
        <p:txBody>
          <a:bodyPr>
            <a:normAutofit/>
          </a:bodyPr>
          <a:lstStyle/>
          <a:p>
            <a:r>
              <a:rPr lang="en-US" sz="3600" dirty="0"/>
              <a:t>Features set 3.1: Avg HF Power of peaks</a:t>
            </a:r>
          </a:p>
        </p:txBody>
      </p:sp>
      <p:sp>
        <p:nvSpPr>
          <p:cNvPr id="4" name="Segnaposto numero diapositiva 3">
            <a:extLst>
              <a:ext uri="{FF2B5EF4-FFF2-40B4-BE49-F238E27FC236}">
                <a16:creationId xmlns:a16="http://schemas.microsoft.com/office/drawing/2014/main" id="{336881C1-417C-1C5C-F075-3F33FDA2B1E1}"/>
              </a:ext>
            </a:extLst>
          </p:cNvPr>
          <p:cNvSpPr>
            <a:spLocks noGrp="1"/>
          </p:cNvSpPr>
          <p:nvPr>
            <p:ph type="sldNum" sz="quarter" idx="12"/>
          </p:nvPr>
        </p:nvSpPr>
        <p:spPr/>
        <p:txBody>
          <a:bodyPr/>
          <a:lstStyle/>
          <a:p>
            <a:fld id="{2FA0223F-D95A-431D-9A71-EDA7FA0C2F5B}" type="slidenum">
              <a:rPr lang="en-US" smtClean="0"/>
              <a:t>16</a:t>
            </a:fld>
            <a:endParaRPr lang="en-US" dirty="0"/>
          </a:p>
        </p:txBody>
      </p:sp>
      <p:sp>
        <p:nvSpPr>
          <p:cNvPr id="12" name="Rettangolo 11">
            <a:extLst>
              <a:ext uri="{FF2B5EF4-FFF2-40B4-BE49-F238E27FC236}">
                <a16:creationId xmlns:a16="http://schemas.microsoft.com/office/drawing/2014/main" id="{3B29E466-2B71-06CB-AC71-E2D0B7C8E0B4}"/>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14" name="Gruppo 13">
            <a:extLst>
              <a:ext uri="{FF2B5EF4-FFF2-40B4-BE49-F238E27FC236}">
                <a16:creationId xmlns:a16="http://schemas.microsoft.com/office/drawing/2014/main" id="{27B38DC8-9982-C5E5-F1AE-A7961998F551}"/>
              </a:ext>
            </a:extLst>
          </p:cNvPr>
          <p:cNvGrpSpPr>
            <a:grpSpLocks noGrp="1" noUngrp="1" noRot="1" noMove="1" noResize="1"/>
          </p:cNvGrpSpPr>
          <p:nvPr/>
        </p:nvGrpSpPr>
        <p:grpSpPr>
          <a:xfrm>
            <a:off x="1200859" y="1478082"/>
            <a:ext cx="9680549" cy="4839902"/>
            <a:chOff x="1200859" y="1478082"/>
            <a:chExt cx="9680549" cy="4839902"/>
          </a:xfrm>
        </p:grpSpPr>
        <p:pic>
          <p:nvPicPr>
            <p:cNvPr id="8" name="Immagine 7">
              <a:extLst>
                <a:ext uri="{FF2B5EF4-FFF2-40B4-BE49-F238E27FC236}">
                  <a16:creationId xmlns:a16="http://schemas.microsoft.com/office/drawing/2014/main" id="{8D7730BD-02F3-4991-2CC0-1DF43ED5550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1200859" y="3898034"/>
              <a:ext cx="3224880" cy="2419950"/>
            </a:xfrm>
            <a:prstGeom prst="rect">
              <a:avLst/>
            </a:prstGeom>
          </p:spPr>
        </p:pic>
        <p:pic>
          <p:nvPicPr>
            <p:cNvPr id="5" name="Immagine 4">
              <a:extLst>
                <a:ext uri="{FF2B5EF4-FFF2-40B4-BE49-F238E27FC236}">
                  <a16:creationId xmlns:a16="http://schemas.microsoft.com/office/drawing/2014/main" id="{30CE2DFD-F399-BBC0-7196-8AD0024B15A6}"/>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1200860" y="1478082"/>
              <a:ext cx="3224881" cy="2419951"/>
            </a:xfrm>
            <a:prstGeom prst="rect">
              <a:avLst/>
            </a:prstGeom>
          </p:spPr>
        </p:pic>
        <p:pic>
          <p:nvPicPr>
            <p:cNvPr id="3" name="Immagine 2">
              <a:extLst>
                <a:ext uri="{FF2B5EF4-FFF2-40B4-BE49-F238E27FC236}">
                  <a16:creationId xmlns:a16="http://schemas.microsoft.com/office/drawing/2014/main" id="{E6E9B1C8-C9E0-13FF-C5BE-E791C3F9F1B1}"/>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rcRect/>
            <a:stretch/>
          </p:blipFill>
          <p:spPr>
            <a:xfrm>
              <a:off x="4387395" y="3898034"/>
              <a:ext cx="3224880" cy="2419950"/>
            </a:xfrm>
            <a:prstGeom prst="rect">
              <a:avLst/>
            </a:prstGeom>
          </p:spPr>
        </p:pic>
        <p:pic>
          <p:nvPicPr>
            <p:cNvPr id="6" name="Immagine 5">
              <a:extLst>
                <a:ext uri="{FF2B5EF4-FFF2-40B4-BE49-F238E27FC236}">
                  <a16:creationId xmlns:a16="http://schemas.microsoft.com/office/drawing/2014/main" id="{B0D840B5-5881-DBB4-C0AB-5BB6453BA113}"/>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Lst>
            </a:blip>
            <a:srcRect/>
            <a:stretch/>
          </p:blipFill>
          <p:spPr>
            <a:xfrm>
              <a:off x="4428693" y="1478082"/>
              <a:ext cx="3224881" cy="2419951"/>
            </a:xfrm>
            <a:prstGeom prst="rect">
              <a:avLst/>
            </a:prstGeom>
          </p:spPr>
        </p:pic>
        <p:pic>
          <p:nvPicPr>
            <p:cNvPr id="7" name="Immagine 6">
              <a:extLst>
                <a:ext uri="{FF2B5EF4-FFF2-40B4-BE49-F238E27FC236}">
                  <a16:creationId xmlns:a16="http://schemas.microsoft.com/office/drawing/2014/main" id="{81BF651B-3A1E-94D7-A618-DC8E45D32518}"/>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Lst>
            </a:blip>
            <a:srcRect/>
            <a:stretch/>
          </p:blipFill>
          <p:spPr>
            <a:xfrm>
              <a:off x="7615228" y="3898034"/>
              <a:ext cx="3224880" cy="2419950"/>
            </a:xfrm>
            <a:prstGeom prst="rect">
              <a:avLst/>
            </a:prstGeom>
          </p:spPr>
        </p:pic>
        <p:pic>
          <p:nvPicPr>
            <p:cNvPr id="9" name="Immagine 8">
              <a:extLst>
                <a:ext uri="{FF2B5EF4-FFF2-40B4-BE49-F238E27FC236}">
                  <a16:creationId xmlns:a16="http://schemas.microsoft.com/office/drawing/2014/main" id="{1B34691C-909E-1F0D-EFB6-43E01FCA581C}"/>
                </a:ext>
              </a:extLst>
            </p:cNvPr>
            <p:cNvPicPr>
              <a:picLocks noGrp="1" noRot="1" noChangeAspect="1" noMove="1" noResize="1" noEditPoints="1" noAdjustHandles="1" noChangeArrowheads="1" noChangeShapeType="1" noCrop="1"/>
            </p:cNvPicPr>
            <p:nvPr/>
          </p:nvPicPr>
          <p:blipFill>
            <a:blip r:embed="rId8">
              <a:extLst>
                <a:ext uri="{28A0092B-C50C-407E-A947-70E740481C1C}">
                  <a14:useLocalDpi xmlns:a14="http://schemas.microsoft.com/office/drawing/2010/main" val="0"/>
                </a:ext>
              </a:extLst>
            </a:blip>
            <a:srcRect/>
            <a:stretch/>
          </p:blipFill>
          <p:spPr>
            <a:xfrm>
              <a:off x="7656527" y="1478082"/>
              <a:ext cx="3224881" cy="2419951"/>
            </a:xfrm>
            <a:prstGeom prst="rect">
              <a:avLst/>
            </a:prstGeom>
          </p:spPr>
        </p:pic>
      </p:grpSp>
      <p:sp>
        <p:nvSpPr>
          <p:cNvPr id="17" name="CasellaDiTesto 16">
            <a:extLst>
              <a:ext uri="{FF2B5EF4-FFF2-40B4-BE49-F238E27FC236}">
                <a16:creationId xmlns:a16="http://schemas.microsoft.com/office/drawing/2014/main" id="{A9BBC736-3426-6768-7AB4-743332EEAC06}"/>
              </a:ext>
            </a:extLst>
          </p:cNvPr>
          <p:cNvSpPr txBox="1"/>
          <p:nvPr/>
        </p:nvSpPr>
        <p:spPr>
          <a:xfrm>
            <a:off x="0" y="1459497"/>
            <a:ext cx="1307155" cy="2123658"/>
          </a:xfrm>
          <a:prstGeom prst="rect">
            <a:avLst/>
          </a:prstGeom>
          <a:noFill/>
        </p:spPr>
        <p:txBody>
          <a:bodyPr wrap="square" numCol="1">
            <a:spAutoFit/>
          </a:bodyPr>
          <a:lstStyle/>
          <a:p>
            <a:r>
              <a:rPr lang="en-US" sz="600" b="1" i="1" dirty="0">
                <a:solidFill>
                  <a:schemeClr val="tx1">
                    <a:lumMod val="50000"/>
                    <a:lumOff val="50000"/>
                  </a:schemeClr>
                </a:solidFill>
              </a:rPr>
              <a:t>MAP_A has:</a:t>
            </a:r>
          </a:p>
          <a:p>
            <a:r>
              <a:rPr lang="en-US" sz="600" i="1" dirty="0">
                <a:solidFill>
                  <a:schemeClr val="tx1">
                    <a:lumMod val="50000"/>
                    <a:lumOff val="50000"/>
                  </a:schemeClr>
                </a:solidFill>
              </a:rPr>
              <a:t>  - 8 signals with one active area</a:t>
            </a:r>
          </a:p>
          <a:p>
            <a:r>
              <a:rPr lang="en-US" sz="600" i="1" dirty="0">
                <a:solidFill>
                  <a:schemeClr val="tx1">
                    <a:lumMod val="50000"/>
                    <a:lumOff val="50000"/>
                  </a:schemeClr>
                </a:solidFill>
              </a:rPr>
              <a:t>  - 452 signals with two active areas</a:t>
            </a:r>
          </a:p>
          <a:p>
            <a:r>
              <a:rPr lang="en-US" sz="600" i="1" dirty="0">
                <a:solidFill>
                  <a:schemeClr val="tx1">
                    <a:lumMod val="50000"/>
                    <a:lumOff val="50000"/>
                  </a:schemeClr>
                </a:solidFill>
              </a:rPr>
              <a:t>  - 180 signals with three active areas</a:t>
            </a:r>
          </a:p>
          <a:p>
            <a:r>
              <a:rPr lang="en-US" sz="600" i="1" dirty="0">
                <a:solidFill>
                  <a:schemeClr val="tx1">
                    <a:lumMod val="50000"/>
                    <a:lumOff val="50000"/>
                  </a:schemeClr>
                </a:solidFill>
              </a:rPr>
              <a:t>  - 23 signals with more than three active areas</a:t>
            </a:r>
          </a:p>
          <a:p>
            <a:r>
              <a:rPr lang="en-US" sz="600" i="1" dirty="0">
                <a:solidFill>
                  <a:schemeClr val="tx1">
                    <a:lumMod val="50000"/>
                    <a:lumOff val="50000"/>
                  </a:schemeClr>
                </a:solidFill>
              </a:rPr>
              <a:t>        total : 640 </a:t>
            </a:r>
          </a:p>
          <a:p>
            <a:r>
              <a:rPr lang="en-US" sz="600" b="1" i="1" dirty="0">
                <a:solidFill>
                  <a:schemeClr val="tx1">
                    <a:lumMod val="50000"/>
                    <a:lumOff val="50000"/>
                  </a:schemeClr>
                </a:solidFill>
              </a:rPr>
              <a:t> MAP_B has:</a:t>
            </a:r>
          </a:p>
          <a:p>
            <a:r>
              <a:rPr lang="en-US" sz="600" i="1" dirty="0">
                <a:solidFill>
                  <a:schemeClr val="tx1">
                    <a:lumMod val="50000"/>
                    <a:lumOff val="50000"/>
                  </a:schemeClr>
                </a:solidFill>
              </a:rPr>
              <a:t>  - 0 signals with one active area</a:t>
            </a:r>
          </a:p>
          <a:p>
            <a:r>
              <a:rPr lang="en-US" sz="600" i="1" dirty="0">
                <a:solidFill>
                  <a:schemeClr val="tx1">
                    <a:lumMod val="50000"/>
                    <a:lumOff val="50000"/>
                  </a:schemeClr>
                </a:solidFill>
              </a:rPr>
              <a:t>  - 67 signals with two active areas</a:t>
            </a:r>
          </a:p>
          <a:p>
            <a:r>
              <a:rPr lang="en-US" sz="600" i="1" dirty="0">
                <a:solidFill>
                  <a:schemeClr val="tx1">
                    <a:lumMod val="50000"/>
                    <a:lumOff val="50000"/>
                  </a:schemeClr>
                </a:solidFill>
              </a:rPr>
              <a:t>  - 26 signals with three active areas</a:t>
            </a:r>
          </a:p>
          <a:p>
            <a:r>
              <a:rPr lang="en-US" sz="600" i="1" dirty="0">
                <a:solidFill>
                  <a:schemeClr val="tx1">
                    <a:lumMod val="50000"/>
                    <a:lumOff val="50000"/>
                  </a:schemeClr>
                </a:solidFill>
              </a:rPr>
              <a:t>  - 1 signals with more than three active areas</a:t>
            </a:r>
          </a:p>
          <a:p>
            <a:r>
              <a:rPr lang="en-US" sz="600" i="1" dirty="0">
                <a:solidFill>
                  <a:schemeClr val="tx1">
                    <a:lumMod val="50000"/>
                    <a:lumOff val="50000"/>
                  </a:schemeClr>
                </a:solidFill>
              </a:rPr>
              <a:t>        total : 93 </a:t>
            </a:r>
          </a:p>
          <a:p>
            <a:r>
              <a:rPr lang="en-US" sz="600" b="1" i="1" dirty="0">
                <a:solidFill>
                  <a:schemeClr val="tx1">
                    <a:lumMod val="50000"/>
                    <a:lumOff val="50000"/>
                  </a:schemeClr>
                </a:solidFill>
              </a:rPr>
              <a:t> MAP_C has:</a:t>
            </a:r>
          </a:p>
          <a:p>
            <a:r>
              <a:rPr lang="en-US" sz="600" i="1" dirty="0">
                <a:solidFill>
                  <a:schemeClr val="tx1">
                    <a:lumMod val="50000"/>
                    <a:lumOff val="50000"/>
                  </a:schemeClr>
                </a:solidFill>
              </a:rPr>
              <a:t>  - 0 signals with one active area</a:t>
            </a:r>
          </a:p>
          <a:p>
            <a:r>
              <a:rPr lang="en-US" sz="600" i="1" dirty="0">
                <a:solidFill>
                  <a:schemeClr val="tx1">
                    <a:lumMod val="50000"/>
                    <a:lumOff val="50000"/>
                  </a:schemeClr>
                </a:solidFill>
              </a:rPr>
              <a:t>  - 20 signals with two active areas</a:t>
            </a:r>
          </a:p>
          <a:p>
            <a:r>
              <a:rPr lang="en-US" sz="600" i="1" dirty="0">
                <a:solidFill>
                  <a:schemeClr val="tx1">
                    <a:lumMod val="50000"/>
                    <a:lumOff val="50000"/>
                  </a:schemeClr>
                </a:solidFill>
              </a:rPr>
              <a:t>  - 62 signals with three active areas</a:t>
            </a:r>
          </a:p>
          <a:p>
            <a:r>
              <a:rPr lang="en-US" sz="600" i="1" dirty="0">
                <a:solidFill>
                  <a:schemeClr val="tx1">
                    <a:lumMod val="50000"/>
                    <a:lumOff val="50000"/>
                  </a:schemeClr>
                </a:solidFill>
              </a:rPr>
              <a:t>  - 8 signals with more than three active areas</a:t>
            </a:r>
          </a:p>
          <a:p>
            <a:r>
              <a:rPr lang="en-US" sz="600" i="1" dirty="0">
                <a:solidFill>
                  <a:schemeClr val="tx1">
                    <a:lumMod val="50000"/>
                    <a:lumOff val="50000"/>
                  </a:schemeClr>
                </a:solidFill>
              </a:rPr>
              <a:t>        total : 82 </a:t>
            </a:r>
            <a:endParaRPr lang="en-GB" sz="600" dirty="0">
              <a:solidFill>
                <a:schemeClr val="tx1">
                  <a:lumMod val="50000"/>
                  <a:lumOff val="50000"/>
                </a:schemeClr>
              </a:solidFill>
            </a:endParaRPr>
          </a:p>
        </p:txBody>
      </p:sp>
      <p:cxnSp>
        <p:nvCxnSpPr>
          <p:cNvPr id="13" name="Connettore diritto 12">
            <a:extLst>
              <a:ext uri="{FF2B5EF4-FFF2-40B4-BE49-F238E27FC236}">
                <a16:creationId xmlns:a16="http://schemas.microsoft.com/office/drawing/2014/main" id="{8DBC8003-D1DD-BCCA-414B-C8D909545F68}"/>
              </a:ext>
            </a:extLst>
          </p:cNvPr>
          <p:cNvCxnSpPr/>
          <p:nvPr/>
        </p:nvCxnSpPr>
        <p:spPr>
          <a:xfrm>
            <a:off x="1307155" y="3898033"/>
            <a:ext cx="9436505" cy="0"/>
          </a:xfrm>
          <a:prstGeom prst="line">
            <a:avLst/>
          </a:prstGeom>
        </p:spPr>
        <p:style>
          <a:lnRef idx="3">
            <a:schemeClr val="dk1"/>
          </a:lnRef>
          <a:fillRef idx="0">
            <a:schemeClr val="dk1"/>
          </a:fillRef>
          <a:effectRef idx="2">
            <a:schemeClr val="dk1"/>
          </a:effectRef>
          <a:fontRef idx="minor">
            <a:schemeClr val="tx1"/>
          </a:fontRef>
        </p:style>
      </p:cxnSp>
      <p:sp>
        <p:nvSpPr>
          <p:cNvPr id="15" name="Rettangolo con angoli arrotondati 14">
            <a:extLst>
              <a:ext uri="{FF2B5EF4-FFF2-40B4-BE49-F238E27FC236}">
                <a16:creationId xmlns:a16="http://schemas.microsoft.com/office/drawing/2014/main" id="{46FC59A3-E904-7555-29D0-E13C681B90D8}"/>
              </a:ext>
            </a:extLst>
          </p:cNvPr>
          <p:cNvSpPr/>
          <p:nvPr/>
        </p:nvSpPr>
        <p:spPr>
          <a:xfrm>
            <a:off x="10903481" y="2521326"/>
            <a:ext cx="891488" cy="418323"/>
          </a:xfrm>
          <a:prstGeom prst="roundRect">
            <a:avLst/>
          </a:prstGeom>
          <a:solidFill>
            <a:schemeClr val="accent4">
              <a:lumMod val="60000"/>
              <a:lumOff val="40000"/>
              <a:alpha val="25000"/>
            </a:schemeClr>
          </a:solid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Order of magnitude </a:t>
            </a:r>
          </a:p>
        </p:txBody>
      </p:sp>
      <p:sp>
        <p:nvSpPr>
          <p:cNvPr id="18" name="Rettangolo con angoli arrotondati 17">
            <a:extLst>
              <a:ext uri="{FF2B5EF4-FFF2-40B4-BE49-F238E27FC236}">
                <a16:creationId xmlns:a16="http://schemas.microsoft.com/office/drawing/2014/main" id="{BA6A3E6F-7511-66DE-CE8A-0509A7F9AACE}"/>
              </a:ext>
            </a:extLst>
          </p:cNvPr>
          <p:cNvSpPr/>
          <p:nvPr/>
        </p:nvSpPr>
        <p:spPr>
          <a:xfrm>
            <a:off x="10943625" y="4898847"/>
            <a:ext cx="891488" cy="418323"/>
          </a:xfrm>
          <a:prstGeom prst="roundRect">
            <a:avLst/>
          </a:prstGeom>
          <a:solidFill>
            <a:schemeClr val="accent4">
              <a:lumMod val="60000"/>
              <a:lumOff val="40000"/>
              <a:alpha val="25000"/>
            </a:schemeClr>
          </a:solid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Order of occurrence </a:t>
            </a:r>
          </a:p>
        </p:txBody>
      </p:sp>
    </p:spTree>
    <p:extLst>
      <p:ext uri="{BB962C8B-B14F-4D97-AF65-F5344CB8AC3E}">
        <p14:creationId xmlns:p14="http://schemas.microsoft.com/office/powerpoint/2010/main" val="1095785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508D1-B1C9-FF26-4586-54135563023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14D696B-BCD5-09A2-FD17-ECBFBC771893}"/>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096621C4-5B99-848B-F868-B42D5AAB4559}"/>
              </a:ext>
            </a:extLst>
          </p:cNvPr>
          <p:cNvSpPr>
            <a:spLocks noGrp="1"/>
          </p:cNvSpPr>
          <p:nvPr>
            <p:ph idx="1"/>
          </p:nvPr>
        </p:nvSpPr>
        <p:spPr>
          <a:xfrm>
            <a:off x="664464" y="2041496"/>
            <a:ext cx="10098024" cy="3851303"/>
          </a:xfrm>
        </p:spPr>
        <p:txBody>
          <a:bodyPr>
            <a:noAutofit/>
          </a:bodyPr>
          <a:lstStyle/>
          <a:p>
            <a:r>
              <a:rPr lang="en-US" sz="2000" dirty="0">
                <a:solidFill>
                  <a:schemeClr val="bg2">
                    <a:lumMod val="75000"/>
                  </a:schemeClr>
                </a:solidFill>
              </a:rPr>
              <a:t>Feature extraction </a:t>
            </a:r>
          </a:p>
          <a:p>
            <a:pPr lvl="1"/>
            <a:r>
              <a:rPr lang="en-US" sz="2000" dirty="0">
                <a:solidFill>
                  <a:schemeClr val="bg2">
                    <a:lumMod val="75000"/>
                  </a:schemeClr>
                </a:solidFill>
              </a:rPr>
              <a:t>Envelope features</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features</a:t>
            </a:r>
          </a:p>
          <a:p>
            <a:r>
              <a:rPr lang="en-US" sz="2000" dirty="0"/>
              <a:t>Classification</a:t>
            </a:r>
          </a:p>
          <a:p>
            <a:pPr lvl="1"/>
            <a:r>
              <a:rPr lang="en-US" sz="2000" dirty="0"/>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CC916D89-B674-6357-87C6-8A0270A2BEB9}"/>
              </a:ext>
            </a:extLst>
          </p:cNvPr>
          <p:cNvSpPr>
            <a:spLocks noGrp="1"/>
          </p:cNvSpPr>
          <p:nvPr>
            <p:ph type="sldNum" sz="quarter" idx="12"/>
          </p:nvPr>
        </p:nvSpPr>
        <p:spPr/>
        <p:txBody>
          <a:bodyPr/>
          <a:lstStyle/>
          <a:p>
            <a:fld id="{2FA0223F-D95A-431D-9A71-EDA7FA0C2F5B}" type="slidenum">
              <a:rPr lang="en-US" smtClean="0"/>
              <a:t>17</a:t>
            </a:fld>
            <a:endParaRPr lang="en-US" dirty="0"/>
          </a:p>
        </p:txBody>
      </p:sp>
    </p:spTree>
    <p:extLst>
      <p:ext uri="{BB962C8B-B14F-4D97-AF65-F5344CB8AC3E}">
        <p14:creationId xmlns:p14="http://schemas.microsoft.com/office/powerpoint/2010/main" val="885558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C4D4A-9FCC-81BB-F334-292BA7FD6B0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1865016-788A-8057-8C81-5D36E941D9B2}"/>
              </a:ext>
            </a:extLst>
          </p:cNvPr>
          <p:cNvSpPr>
            <a:spLocks noGrp="1"/>
          </p:cNvSpPr>
          <p:nvPr>
            <p:ph type="title"/>
          </p:nvPr>
        </p:nvSpPr>
        <p:spPr>
          <a:xfrm>
            <a:off x="838200" y="209292"/>
            <a:ext cx="9905460" cy="971551"/>
          </a:xfrm>
        </p:spPr>
        <p:txBody>
          <a:bodyPr>
            <a:normAutofit/>
          </a:bodyPr>
          <a:lstStyle/>
          <a:p>
            <a:r>
              <a:rPr lang="en-US" sz="3600" dirty="0"/>
              <a:t>Knowledge based classifier: recap</a:t>
            </a:r>
          </a:p>
        </p:txBody>
      </p:sp>
      <p:sp>
        <p:nvSpPr>
          <p:cNvPr id="4" name="Segnaposto numero diapositiva 3">
            <a:extLst>
              <a:ext uri="{FF2B5EF4-FFF2-40B4-BE49-F238E27FC236}">
                <a16:creationId xmlns:a16="http://schemas.microsoft.com/office/drawing/2014/main" id="{1AE6C169-781B-5585-89A1-9CC8FBC9D170}"/>
              </a:ext>
            </a:extLst>
          </p:cNvPr>
          <p:cNvSpPr>
            <a:spLocks noGrp="1"/>
          </p:cNvSpPr>
          <p:nvPr>
            <p:ph type="sldNum" sz="quarter" idx="12"/>
          </p:nvPr>
        </p:nvSpPr>
        <p:spPr/>
        <p:txBody>
          <a:bodyPr/>
          <a:lstStyle/>
          <a:p>
            <a:fld id="{2FA0223F-D95A-431D-9A71-EDA7FA0C2F5B}" type="slidenum">
              <a:rPr lang="en-US" smtClean="0"/>
              <a:t>18</a:t>
            </a:fld>
            <a:endParaRPr lang="en-US" dirty="0"/>
          </a:p>
        </p:txBody>
      </p:sp>
      <p:sp>
        <p:nvSpPr>
          <p:cNvPr id="12" name="Rettangolo 11">
            <a:extLst>
              <a:ext uri="{FF2B5EF4-FFF2-40B4-BE49-F238E27FC236}">
                <a16:creationId xmlns:a16="http://schemas.microsoft.com/office/drawing/2014/main" id="{ADA26767-B0BB-2D12-3EC8-0B3D642245BC}"/>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5" name="Segnaposto contenuto 5">
            <a:extLst>
              <a:ext uri="{FF2B5EF4-FFF2-40B4-BE49-F238E27FC236}">
                <a16:creationId xmlns:a16="http://schemas.microsoft.com/office/drawing/2014/main" id="{3A1C1A6B-5BD5-4AA4-C3DA-B36FEBA4AAB4}"/>
              </a:ext>
            </a:extLst>
          </p:cNvPr>
          <p:cNvSpPr>
            <a:spLocks noGrp="1"/>
          </p:cNvSpPr>
          <p:nvPr>
            <p:ph idx="1"/>
          </p:nvPr>
        </p:nvSpPr>
        <p:spPr>
          <a:xfrm>
            <a:off x="533130" y="1402194"/>
            <a:ext cx="10515600" cy="380517"/>
          </a:xfrm>
        </p:spPr>
        <p:txBody>
          <a:bodyPr>
            <a:noAutofit/>
          </a:bodyPr>
          <a:lstStyle/>
          <a:p>
            <a:pPr marL="0" indent="0">
              <a:buNone/>
            </a:pPr>
            <a:r>
              <a:rPr lang="en-US" sz="1800" dirty="0"/>
              <a:t>For each roving trace:</a:t>
            </a:r>
          </a:p>
          <a:p>
            <a:pPr marL="514350" indent="-514350">
              <a:buFont typeface="+mj-lt"/>
              <a:buAutoNum type="arabicPeriod"/>
            </a:pPr>
            <a:r>
              <a:rPr lang="en-US" sz="1800" dirty="0"/>
              <a:t>Divide the trace in three regions (Atrial: t&lt;0.38s, His: 0.38&lt;t&lt;0.42 and Ventricular: 0.42&lt;t&lt;0.6);</a:t>
            </a:r>
          </a:p>
          <a:p>
            <a:pPr marL="514350" indent="-514350">
              <a:buFont typeface="+mj-lt"/>
              <a:buAutoNum type="arabicPeriod"/>
            </a:pPr>
            <a:r>
              <a:rPr lang="en-US" sz="1800" dirty="0"/>
              <a:t>Compute the absolute value of each region and find the maximum;</a:t>
            </a:r>
          </a:p>
          <a:p>
            <a:pPr marL="514350" indent="-514350">
              <a:buFont typeface="+mj-lt"/>
              <a:buAutoNum type="arabicPeriod"/>
            </a:pPr>
            <a:r>
              <a:rPr lang="en-US" sz="1800" dirty="0"/>
              <a:t>Then, apply the following rules:</a:t>
            </a:r>
          </a:p>
          <a:p>
            <a:pPr marL="0" indent="0">
              <a:buNone/>
            </a:pPr>
            <a:endParaRPr lang="en-US" sz="900" dirty="0"/>
          </a:p>
        </p:txBody>
      </p:sp>
      <p:cxnSp>
        <p:nvCxnSpPr>
          <p:cNvPr id="58" name="Connettore diritto 57">
            <a:extLst>
              <a:ext uri="{FF2B5EF4-FFF2-40B4-BE49-F238E27FC236}">
                <a16:creationId xmlns:a16="http://schemas.microsoft.com/office/drawing/2014/main" id="{D9FE49B5-66AB-7B8C-2754-F1CE77EA7BDD}"/>
              </a:ext>
            </a:extLst>
          </p:cNvPr>
          <p:cNvCxnSpPr>
            <a:cxnSpLocks/>
          </p:cNvCxnSpPr>
          <p:nvPr/>
        </p:nvCxnSpPr>
        <p:spPr>
          <a:xfrm>
            <a:off x="6096000" y="3429000"/>
            <a:ext cx="0" cy="265049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9" name="Rettangolo con angoli arrotondati 58">
            <a:extLst>
              <a:ext uri="{FF2B5EF4-FFF2-40B4-BE49-F238E27FC236}">
                <a16:creationId xmlns:a16="http://schemas.microsoft.com/office/drawing/2014/main" id="{D8B86AF0-059D-3B07-C684-76BF0C0B2741}"/>
              </a:ext>
            </a:extLst>
          </p:cNvPr>
          <p:cNvSpPr/>
          <p:nvPr/>
        </p:nvSpPr>
        <p:spPr>
          <a:xfrm>
            <a:off x="602600" y="3506967"/>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V0: atrial peak thresholding</a:t>
            </a:r>
          </a:p>
        </p:txBody>
      </p:sp>
      <p:sp>
        <p:nvSpPr>
          <p:cNvPr id="60" name="Rettangolo con angoli arrotondati 59">
            <a:extLst>
              <a:ext uri="{FF2B5EF4-FFF2-40B4-BE49-F238E27FC236}">
                <a16:creationId xmlns:a16="http://schemas.microsoft.com/office/drawing/2014/main" id="{0BB9B898-C21C-00A0-9213-0C518A3D9D1D}"/>
              </a:ext>
            </a:extLst>
          </p:cNvPr>
          <p:cNvSpPr/>
          <p:nvPr/>
        </p:nvSpPr>
        <p:spPr>
          <a:xfrm>
            <a:off x="6621164" y="3506967"/>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V1: atrial/ventricular ratio (Th: 05)</a:t>
            </a:r>
          </a:p>
        </p:txBody>
      </p:sp>
      <p:grpSp>
        <p:nvGrpSpPr>
          <p:cNvPr id="47" name="Gruppo 46">
            <a:extLst>
              <a:ext uri="{FF2B5EF4-FFF2-40B4-BE49-F238E27FC236}">
                <a16:creationId xmlns:a16="http://schemas.microsoft.com/office/drawing/2014/main" id="{26F7CE8B-525F-C88D-7183-139FA154DF1F}"/>
              </a:ext>
            </a:extLst>
          </p:cNvPr>
          <p:cNvGrpSpPr/>
          <p:nvPr/>
        </p:nvGrpSpPr>
        <p:grpSpPr>
          <a:xfrm>
            <a:off x="626567" y="4268126"/>
            <a:ext cx="4920301" cy="1946074"/>
            <a:chOff x="797290" y="4256926"/>
            <a:chExt cx="4920301" cy="1946074"/>
          </a:xfrm>
        </p:grpSpPr>
        <p:sp>
          <p:nvSpPr>
            <p:cNvPr id="7" name="Rettangolo con angoli arrotondati 6">
              <a:extLst>
                <a:ext uri="{FF2B5EF4-FFF2-40B4-BE49-F238E27FC236}">
                  <a16:creationId xmlns:a16="http://schemas.microsoft.com/office/drawing/2014/main" id="{255A8C39-05E6-4F72-A0B8-AB2E7D4CD094}"/>
                </a:ext>
              </a:extLst>
            </p:cNvPr>
            <p:cNvSpPr/>
            <p:nvPr/>
          </p:nvSpPr>
          <p:spPr>
            <a:xfrm>
              <a:off x="797290" y="4282395"/>
              <a:ext cx="1591056"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His Peak above threshold? </a:t>
              </a:r>
            </a:p>
          </p:txBody>
        </p:sp>
        <p:sp>
          <p:nvSpPr>
            <p:cNvPr id="10" name="Rettangolo 9">
              <a:extLst>
                <a:ext uri="{FF2B5EF4-FFF2-40B4-BE49-F238E27FC236}">
                  <a16:creationId xmlns:a16="http://schemas.microsoft.com/office/drawing/2014/main" id="{5982345C-1C54-40C2-9709-0982634E8A75}"/>
                </a:ext>
              </a:extLst>
            </p:cNvPr>
            <p:cNvSpPr/>
            <p:nvPr/>
          </p:nvSpPr>
          <p:spPr>
            <a:xfrm>
              <a:off x="1227058" y="5955062"/>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22" name="Rettangolo 21">
              <a:extLst>
                <a:ext uri="{FF2B5EF4-FFF2-40B4-BE49-F238E27FC236}">
                  <a16:creationId xmlns:a16="http://schemas.microsoft.com/office/drawing/2014/main" id="{36843872-790C-4944-A124-BB50C3D2ED41}"/>
                </a:ext>
              </a:extLst>
            </p:cNvPr>
            <p:cNvSpPr/>
            <p:nvPr/>
          </p:nvSpPr>
          <p:spPr>
            <a:xfrm>
              <a:off x="3268477" y="5955982"/>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23" name="Connettore 2 22">
              <a:extLst>
                <a:ext uri="{FF2B5EF4-FFF2-40B4-BE49-F238E27FC236}">
                  <a16:creationId xmlns:a16="http://schemas.microsoft.com/office/drawing/2014/main" id="{8B6CF39A-4CBD-4BAF-8BBE-5E6735C14A94}"/>
                </a:ext>
              </a:extLst>
            </p:cNvPr>
            <p:cNvCxnSpPr>
              <a:cxnSpLocks/>
              <a:stCxn id="7" idx="2"/>
              <a:endCxn id="10" idx="0"/>
            </p:cNvCxnSpPr>
            <p:nvPr/>
          </p:nvCxnSpPr>
          <p:spPr>
            <a:xfrm>
              <a:off x="1592818" y="4867611"/>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ttore 2 23">
              <a:extLst>
                <a:ext uri="{FF2B5EF4-FFF2-40B4-BE49-F238E27FC236}">
                  <a16:creationId xmlns:a16="http://schemas.microsoft.com/office/drawing/2014/main" id="{EEB25A14-5D0B-4B7D-96B6-290CB51D7FA7}"/>
                </a:ext>
              </a:extLst>
            </p:cNvPr>
            <p:cNvCxnSpPr>
              <a:cxnSpLocks/>
              <a:stCxn id="7" idx="3"/>
              <a:endCxn id="44" idx="1"/>
            </p:cNvCxnSpPr>
            <p:nvPr/>
          </p:nvCxnSpPr>
          <p:spPr>
            <a:xfrm>
              <a:off x="2388346" y="4575003"/>
              <a:ext cx="478811"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a:extLst>
                <a:ext uri="{FF2B5EF4-FFF2-40B4-BE49-F238E27FC236}">
                  <a16:creationId xmlns:a16="http://schemas.microsoft.com/office/drawing/2014/main" id="{89BDFCC9-AB57-44B6-8405-455640E4E8F0}"/>
                </a:ext>
              </a:extLst>
            </p:cNvPr>
            <p:cNvCxnSpPr>
              <a:cxnSpLocks/>
              <a:stCxn id="44" idx="2"/>
              <a:endCxn id="22" idx="0"/>
            </p:cNvCxnSpPr>
            <p:nvPr/>
          </p:nvCxnSpPr>
          <p:spPr>
            <a:xfrm flipH="1">
              <a:off x="3634237" y="4880075"/>
              <a:ext cx="1" cy="107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CasellaDiTesto 25">
              <a:extLst>
                <a:ext uri="{FF2B5EF4-FFF2-40B4-BE49-F238E27FC236}">
                  <a16:creationId xmlns:a16="http://schemas.microsoft.com/office/drawing/2014/main" id="{65321ED9-BFFB-43D3-8E92-080E4A9586A8}"/>
                </a:ext>
              </a:extLst>
            </p:cNvPr>
            <p:cNvSpPr txBox="1"/>
            <p:nvPr/>
          </p:nvSpPr>
          <p:spPr>
            <a:xfrm>
              <a:off x="2410366" y="4256926"/>
              <a:ext cx="505968" cy="307777"/>
            </a:xfrm>
            <a:prstGeom prst="rect">
              <a:avLst/>
            </a:prstGeom>
            <a:noFill/>
          </p:spPr>
          <p:txBody>
            <a:bodyPr wrap="square" rtlCol="0">
              <a:spAutoFit/>
            </a:bodyPr>
            <a:lstStyle/>
            <a:p>
              <a:r>
                <a:rPr lang="it-IT" sz="1400" dirty="0"/>
                <a:t>No</a:t>
              </a:r>
            </a:p>
          </p:txBody>
        </p:sp>
        <p:sp>
          <p:nvSpPr>
            <p:cNvPr id="27" name="CasellaDiTesto 26">
              <a:extLst>
                <a:ext uri="{FF2B5EF4-FFF2-40B4-BE49-F238E27FC236}">
                  <a16:creationId xmlns:a16="http://schemas.microsoft.com/office/drawing/2014/main" id="{DF3FD0C7-E17C-4CA9-8DA4-410E7BBF3F37}"/>
                </a:ext>
              </a:extLst>
            </p:cNvPr>
            <p:cNvSpPr txBox="1"/>
            <p:nvPr/>
          </p:nvSpPr>
          <p:spPr>
            <a:xfrm>
              <a:off x="4429765" y="4282395"/>
              <a:ext cx="505968" cy="307777"/>
            </a:xfrm>
            <a:prstGeom prst="rect">
              <a:avLst/>
            </a:prstGeom>
            <a:noFill/>
          </p:spPr>
          <p:txBody>
            <a:bodyPr wrap="square" rtlCol="0">
              <a:spAutoFit/>
            </a:bodyPr>
            <a:lstStyle/>
            <a:p>
              <a:r>
                <a:rPr lang="it-IT" sz="1400" dirty="0"/>
                <a:t>No</a:t>
              </a:r>
            </a:p>
          </p:txBody>
        </p:sp>
        <p:sp>
          <p:nvSpPr>
            <p:cNvPr id="28" name="CasellaDiTesto 27">
              <a:extLst>
                <a:ext uri="{FF2B5EF4-FFF2-40B4-BE49-F238E27FC236}">
                  <a16:creationId xmlns:a16="http://schemas.microsoft.com/office/drawing/2014/main" id="{07BE7AC3-7EF0-450D-9DDF-9004DDFEE2BA}"/>
                </a:ext>
              </a:extLst>
            </p:cNvPr>
            <p:cNvSpPr txBox="1"/>
            <p:nvPr/>
          </p:nvSpPr>
          <p:spPr>
            <a:xfrm>
              <a:off x="3653434" y="5401187"/>
              <a:ext cx="505968" cy="307777"/>
            </a:xfrm>
            <a:prstGeom prst="rect">
              <a:avLst/>
            </a:prstGeom>
            <a:noFill/>
          </p:spPr>
          <p:txBody>
            <a:bodyPr wrap="square" rtlCol="0">
              <a:spAutoFit/>
            </a:bodyPr>
            <a:lstStyle/>
            <a:p>
              <a:r>
                <a:rPr lang="en-GB" sz="1400" dirty="0"/>
                <a:t>Yes</a:t>
              </a:r>
            </a:p>
          </p:txBody>
        </p:sp>
        <p:sp>
          <p:nvSpPr>
            <p:cNvPr id="43" name="CasellaDiTesto 42">
              <a:extLst>
                <a:ext uri="{FF2B5EF4-FFF2-40B4-BE49-F238E27FC236}">
                  <a16:creationId xmlns:a16="http://schemas.microsoft.com/office/drawing/2014/main" id="{7D0FFD26-E01B-4DDE-AD0B-C371931DB6B7}"/>
                </a:ext>
              </a:extLst>
            </p:cNvPr>
            <p:cNvSpPr txBox="1"/>
            <p:nvPr/>
          </p:nvSpPr>
          <p:spPr>
            <a:xfrm>
              <a:off x="1612016" y="5350431"/>
              <a:ext cx="505968" cy="307777"/>
            </a:xfrm>
            <a:prstGeom prst="rect">
              <a:avLst/>
            </a:prstGeom>
            <a:noFill/>
          </p:spPr>
          <p:txBody>
            <a:bodyPr wrap="square" rtlCol="0">
              <a:spAutoFit/>
            </a:bodyPr>
            <a:lstStyle/>
            <a:p>
              <a:r>
                <a:rPr lang="en-GB" sz="1400" dirty="0"/>
                <a:t>Yes</a:t>
              </a:r>
            </a:p>
          </p:txBody>
        </p:sp>
        <p:sp>
          <p:nvSpPr>
            <p:cNvPr id="44" name="Rettangolo con angoli arrotondati 43">
              <a:extLst>
                <a:ext uri="{FF2B5EF4-FFF2-40B4-BE49-F238E27FC236}">
                  <a16:creationId xmlns:a16="http://schemas.microsoft.com/office/drawing/2014/main" id="{AC4DC3E6-6830-43FB-816F-FE12ADCE38BD}"/>
                </a:ext>
              </a:extLst>
            </p:cNvPr>
            <p:cNvSpPr/>
            <p:nvPr/>
          </p:nvSpPr>
          <p:spPr>
            <a:xfrm>
              <a:off x="2867157" y="4282395"/>
              <a:ext cx="1534161" cy="597680"/>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atrial peak &gt; 0.5 mV?</a:t>
              </a:r>
            </a:p>
          </p:txBody>
        </p:sp>
        <p:cxnSp>
          <p:nvCxnSpPr>
            <p:cNvPr id="45" name="Connettore 2 44">
              <a:extLst>
                <a:ext uri="{FF2B5EF4-FFF2-40B4-BE49-F238E27FC236}">
                  <a16:creationId xmlns:a16="http://schemas.microsoft.com/office/drawing/2014/main" id="{F9539439-77AE-4BDC-AA15-F75BDCBE4043}"/>
                </a:ext>
              </a:extLst>
            </p:cNvPr>
            <p:cNvCxnSpPr>
              <a:cxnSpLocks/>
              <a:stCxn id="44" idx="3"/>
              <a:endCxn id="46" idx="1"/>
            </p:cNvCxnSpPr>
            <p:nvPr/>
          </p:nvCxnSpPr>
          <p:spPr>
            <a:xfrm>
              <a:off x="4401318" y="4581235"/>
              <a:ext cx="584753"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Rettangolo 45">
              <a:extLst>
                <a:ext uri="{FF2B5EF4-FFF2-40B4-BE49-F238E27FC236}">
                  <a16:creationId xmlns:a16="http://schemas.microsoft.com/office/drawing/2014/main" id="{708A123C-A442-44F1-A55C-4B3698528331}"/>
                </a:ext>
              </a:extLst>
            </p:cNvPr>
            <p:cNvSpPr/>
            <p:nvPr/>
          </p:nvSpPr>
          <p:spPr>
            <a:xfrm>
              <a:off x="4986071" y="4466663"/>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grpSp>
        <p:nvGrpSpPr>
          <p:cNvPr id="65" name="Gruppo 64">
            <a:extLst>
              <a:ext uri="{FF2B5EF4-FFF2-40B4-BE49-F238E27FC236}">
                <a16:creationId xmlns:a16="http://schemas.microsoft.com/office/drawing/2014/main" id="{CD83AF3B-B993-924F-9B58-0E7A9852C991}"/>
              </a:ext>
            </a:extLst>
          </p:cNvPr>
          <p:cNvGrpSpPr/>
          <p:nvPr/>
        </p:nvGrpSpPr>
        <p:grpSpPr>
          <a:xfrm>
            <a:off x="6526399" y="4268126"/>
            <a:ext cx="5335937" cy="1946074"/>
            <a:chOff x="3690299" y="4230889"/>
            <a:chExt cx="5335937" cy="1946074"/>
          </a:xfrm>
        </p:grpSpPr>
        <p:sp>
          <p:nvSpPr>
            <p:cNvPr id="48" name="Rettangolo con angoli arrotondati 47">
              <a:extLst>
                <a:ext uri="{FF2B5EF4-FFF2-40B4-BE49-F238E27FC236}">
                  <a16:creationId xmlns:a16="http://schemas.microsoft.com/office/drawing/2014/main" id="{255A8C39-05E6-4F72-A0B8-AB2E7D4CD094}"/>
                </a:ext>
              </a:extLst>
            </p:cNvPr>
            <p:cNvSpPr/>
            <p:nvPr/>
          </p:nvSpPr>
          <p:spPr>
            <a:xfrm>
              <a:off x="3690299" y="4256358"/>
              <a:ext cx="1591056"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His Peak above threshold? </a:t>
              </a:r>
            </a:p>
          </p:txBody>
        </p:sp>
        <p:sp>
          <p:nvSpPr>
            <p:cNvPr id="49" name="Rettangolo 48">
              <a:extLst>
                <a:ext uri="{FF2B5EF4-FFF2-40B4-BE49-F238E27FC236}">
                  <a16:creationId xmlns:a16="http://schemas.microsoft.com/office/drawing/2014/main" id="{5982345C-1C54-40C2-9709-0982634E8A75}"/>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50" name="Rettangolo 49">
              <a:extLst>
                <a:ext uri="{FF2B5EF4-FFF2-40B4-BE49-F238E27FC236}">
                  <a16:creationId xmlns:a16="http://schemas.microsoft.com/office/drawing/2014/main" id="{36843872-790C-4944-A124-BB50C3D2ED41}"/>
                </a:ext>
              </a:extLst>
            </p:cNvPr>
            <p:cNvSpPr/>
            <p:nvPr/>
          </p:nvSpPr>
          <p:spPr>
            <a:xfrm>
              <a:off x="6161486"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51" name="Connettore 2 50">
              <a:extLst>
                <a:ext uri="{FF2B5EF4-FFF2-40B4-BE49-F238E27FC236}">
                  <a16:creationId xmlns:a16="http://schemas.microsoft.com/office/drawing/2014/main" id="{8B6CF39A-4CBD-4BAF-8BBE-5E6735C14A94}"/>
                </a:ext>
              </a:extLst>
            </p:cNvPr>
            <p:cNvCxnSpPr>
              <a:cxnSpLocks/>
              <a:stCxn id="48" idx="2"/>
              <a:endCxn id="49"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ttore 2 51">
              <a:extLst>
                <a:ext uri="{FF2B5EF4-FFF2-40B4-BE49-F238E27FC236}">
                  <a16:creationId xmlns:a16="http://schemas.microsoft.com/office/drawing/2014/main" id="{EEB25A14-5D0B-4B7D-96B6-290CB51D7FA7}"/>
                </a:ext>
              </a:extLst>
            </p:cNvPr>
            <p:cNvCxnSpPr>
              <a:cxnSpLocks/>
              <a:stCxn id="48" idx="3"/>
            </p:cNvCxnSpPr>
            <p:nvPr/>
          </p:nvCxnSpPr>
          <p:spPr>
            <a:xfrm>
              <a:off x="5281355" y="4548966"/>
              <a:ext cx="478811"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ttore 2 52">
              <a:extLst>
                <a:ext uri="{FF2B5EF4-FFF2-40B4-BE49-F238E27FC236}">
                  <a16:creationId xmlns:a16="http://schemas.microsoft.com/office/drawing/2014/main" id="{89BDFCC9-AB57-44B6-8405-455640E4E8F0}"/>
                </a:ext>
              </a:extLst>
            </p:cNvPr>
            <p:cNvCxnSpPr>
              <a:cxnSpLocks/>
              <a:endCxn id="50" idx="0"/>
            </p:cNvCxnSpPr>
            <p:nvPr/>
          </p:nvCxnSpPr>
          <p:spPr>
            <a:xfrm flipH="1">
              <a:off x="6527246" y="4854038"/>
              <a:ext cx="1" cy="107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CasellaDiTesto 53">
              <a:extLst>
                <a:ext uri="{FF2B5EF4-FFF2-40B4-BE49-F238E27FC236}">
                  <a16:creationId xmlns:a16="http://schemas.microsoft.com/office/drawing/2014/main" id="{65321ED9-BFFB-43D3-8E92-080E4A9586A8}"/>
                </a:ext>
              </a:extLst>
            </p:cNvPr>
            <p:cNvSpPr txBox="1"/>
            <p:nvPr/>
          </p:nvSpPr>
          <p:spPr>
            <a:xfrm>
              <a:off x="5303375" y="4230889"/>
              <a:ext cx="505968" cy="307777"/>
            </a:xfrm>
            <a:prstGeom prst="rect">
              <a:avLst/>
            </a:prstGeom>
            <a:noFill/>
          </p:spPr>
          <p:txBody>
            <a:bodyPr wrap="square" rtlCol="0">
              <a:spAutoFit/>
            </a:bodyPr>
            <a:lstStyle/>
            <a:p>
              <a:r>
                <a:rPr lang="it-IT" sz="1400" dirty="0"/>
                <a:t>No</a:t>
              </a:r>
            </a:p>
          </p:txBody>
        </p:sp>
        <p:sp>
          <p:nvSpPr>
            <p:cNvPr id="56" name="CasellaDiTesto 55">
              <a:extLst>
                <a:ext uri="{FF2B5EF4-FFF2-40B4-BE49-F238E27FC236}">
                  <a16:creationId xmlns:a16="http://schemas.microsoft.com/office/drawing/2014/main" id="{DF3FD0C7-E17C-4CA9-8DA4-410E7BBF3F37}"/>
                </a:ext>
              </a:extLst>
            </p:cNvPr>
            <p:cNvSpPr txBox="1"/>
            <p:nvPr/>
          </p:nvSpPr>
          <p:spPr>
            <a:xfrm>
              <a:off x="7766117" y="4256358"/>
              <a:ext cx="505968" cy="307777"/>
            </a:xfrm>
            <a:prstGeom prst="rect">
              <a:avLst/>
            </a:prstGeom>
            <a:noFill/>
          </p:spPr>
          <p:txBody>
            <a:bodyPr wrap="square" rtlCol="0">
              <a:spAutoFit/>
            </a:bodyPr>
            <a:lstStyle/>
            <a:p>
              <a:r>
                <a:rPr lang="it-IT" sz="1400" dirty="0"/>
                <a:t>No</a:t>
              </a:r>
            </a:p>
          </p:txBody>
        </p:sp>
        <p:sp>
          <p:nvSpPr>
            <p:cNvPr id="57" name="CasellaDiTesto 56">
              <a:extLst>
                <a:ext uri="{FF2B5EF4-FFF2-40B4-BE49-F238E27FC236}">
                  <a16:creationId xmlns:a16="http://schemas.microsoft.com/office/drawing/2014/main" id="{07BE7AC3-7EF0-450D-9DDF-9004DDFEE2BA}"/>
                </a:ext>
              </a:extLst>
            </p:cNvPr>
            <p:cNvSpPr txBox="1"/>
            <p:nvPr/>
          </p:nvSpPr>
          <p:spPr>
            <a:xfrm>
              <a:off x="6546443" y="5375150"/>
              <a:ext cx="505968" cy="307777"/>
            </a:xfrm>
            <a:prstGeom prst="rect">
              <a:avLst/>
            </a:prstGeom>
            <a:noFill/>
          </p:spPr>
          <p:txBody>
            <a:bodyPr wrap="square" rtlCol="0">
              <a:spAutoFit/>
            </a:bodyPr>
            <a:lstStyle/>
            <a:p>
              <a:r>
                <a:rPr lang="en-GB" sz="1400" dirty="0"/>
                <a:t>Yes</a:t>
              </a:r>
            </a:p>
          </p:txBody>
        </p:sp>
        <p:sp>
          <p:nvSpPr>
            <p:cNvPr id="61" name="CasellaDiTesto 60">
              <a:extLst>
                <a:ext uri="{FF2B5EF4-FFF2-40B4-BE49-F238E27FC236}">
                  <a16:creationId xmlns:a16="http://schemas.microsoft.com/office/drawing/2014/main" id="{7D0FFD26-E01B-4DDE-AD0B-C371931DB6B7}"/>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cxnSp>
          <p:nvCxnSpPr>
            <p:cNvPr id="62" name="Connettore 2 61">
              <a:extLst>
                <a:ext uri="{FF2B5EF4-FFF2-40B4-BE49-F238E27FC236}">
                  <a16:creationId xmlns:a16="http://schemas.microsoft.com/office/drawing/2014/main" id="{F9539439-77AE-4BDC-AA15-F75BDCBE4043}"/>
                </a:ext>
              </a:extLst>
            </p:cNvPr>
            <p:cNvCxnSpPr>
              <a:cxnSpLocks/>
              <a:endCxn id="63" idx="1"/>
            </p:cNvCxnSpPr>
            <p:nvPr/>
          </p:nvCxnSpPr>
          <p:spPr>
            <a:xfrm>
              <a:off x="7709963" y="4555198"/>
              <a:ext cx="584753"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Rettangolo 62">
              <a:extLst>
                <a:ext uri="{FF2B5EF4-FFF2-40B4-BE49-F238E27FC236}">
                  <a16:creationId xmlns:a16="http://schemas.microsoft.com/office/drawing/2014/main" id="{708A123C-A442-44F1-A55C-4B3698528331}"/>
                </a:ext>
              </a:extLst>
            </p:cNvPr>
            <p:cNvSpPr/>
            <p:nvPr/>
          </p:nvSpPr>
          <p:spPr>
            <a:xfrm>
              <a:off x="8294716"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sp>
          <p:nvSpPr>
            <p:cNvPr id="64" name="Rettangolo con angoli arrotondati 63">
              <a:extLst>
                <a:ext uri="{FF2B5EF4-FFF2-40B4-BE49-F238E27FC236}">
                  <a16:creationId xmlns:a16="http://schemas.microsoft.com/office/drawing/2014/main" id="{89F15CA5-F98F-4ED2-A3EE-65E0D7C15C10}"/>
                </a:ext>
              </a:extLst>
            </p:cNvPr>
            <p:cNvSpPr/>
            <p:nvPr/>
          </p:nvSpPr>
          <p:spPr>
            <a:xfrm>
              <a:off x="5742008" y="4271012"/>
              <a:ext cx="1941044" cy="591941"/>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atrial/ventricular peak ratio &gt;</a:t>
              </a:r>
              <a:r>
                <a:rPr lang="en-GB" sz="1400" b="1" dirty="0">
                  <a:solidFill>
                    <a:schemeClr val="tx1"/>
                  </a:solidFill>
                </a:rPr>
                <a:t>threshold</a:t>
              </a:r>
              <a:r>
                <a:rPr lang="en-GB" sz="1400" dirty="0">
                  <a:solidFill>
                    <a:schemeClr val="tx1"/>
                  </a:solidFill>
                </a:rPr>
                <a:t>?</a:t>
              </a:r>
            </a:p>
          </p:txBody>
        </p:sp>
      </p:grpSp>
    </p:spTree>
    <p:extLst>
      <p:ext uri="{BB962C8B-B14F-4D97-AF65-F5344CB8AC3E}">
        <p14:creationId xmlns:p14="http://schemas.microsoft.com/office/powerpoint/2010/main" val="1179813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A1552A-02EB-48C3-BF96-B5DCBEBCEEA9}"/>
              </a:ext>
            </a:extLst>
          </p:cNvPr>
          <p:cNvSpPr>
            <a:spLocks noGrp="1"/>
          </p:cNvSpPr>
          <p:nvPr>
            <p:ph type="title"/>
          </p:nvPr>
        </p:nvSpPr>
        <p:spPr/>
        <p:txBody>
          <a:bodyPr>
            <a:normAutofit fontScale="90000"/>
          </a:bodyPr>
          <a:lstStyle/>
          <a:p>
            <a:r>
              <a:rPr lang="en-US" dirty="0"/>
              <a:t>KB classifier V0 and V1: previous results</a:t>
            </a:r>
          </a:p>
        </p:txBody>
      </p:sp>
      <p:sp>
        <p:nvSpPr>
          <p:cNvPr id="4" name="Segnaposto numero diapositiva 3">
            <a:extLst>
              <a:ext uri="{FF2B5EF4-FFF2-40B4-BE49-F238E27FC236}">
                <a16:creationId xmlns:a16="http://schemas.microsoft.com/office/drawing/2014/main" id="{4FFCB282-833B-4188-AB6D-5084D554F5F1}"/>
              </a:ext>
            </a:extLst>
          </p:cNvPr>
          <p:cNvSpPr>
            <a:spLocks noGrp="1"/>
          </p:cNvSpPr>
          <p:nvPr>
            <p:ph type="sldNum" sz="quarter" idx="12"/>
          </p:nvPr>
        </p:nvSpPr>
        <p:spPr/>
        <p:txBody>
          <a:bodyPr/>
          <a:lstStyle/>
          <a:p>
            <a:fld id="{2FA0223F-D95A-431D-9A71-EDA7FA0C2F5B}" type="slidenum">
              <a:rPr lang="en-US" smtClean="0"/>
              <a:t>19</a:t>
            </a:fld>
            <a:endParaRPr lang="en-US"/>
          </a:p>
        </p:txBody>
      </p:sp>
      <p:grpSp>
        <p:nvGrpSpPr>
          <p:cNvPr id="6" name="Gruppo 5">
            <a:extLst>
              <a:ext uri="{FF2B5EF4-FFF2-40B4-BE49-F238E27FC236}">
                <a16:creationId xmlns:a16="http://schemas.microsoft.com/office/drawing/2014/main" id="{6ABA46F6-CE9F-2FE0-70C6-F2F96E0C469C}"/>
              </a:ext>
            </a:extLst>
          </p:cNvPr>
          <p:cNvGrpSpPr/>
          <p:nvPr/>
        </p:nvGrpSpPr>
        <p:grpSpPr>
          <a:xfrm>
            <a:off x="670174" y="2129321"/>
            <a:ext cx="4505541" cy="3787852"/>
            <a:chOff x="927619" y="2338628"/>
            <a:chExt cx="3982141" cy="3419207"/>
          </a:xfrm>
        </p:grpSpPr>
        <p:pic>
          <p:nvPicPr>
            <p:cNvPr id="5" name="Immagine 4">
              <a:extLst>
                <a:ext uri="{FF2B5EF4-FFF2-40B4-BE49-F238E27FC236}">
                  <a16:creationId xmlns:a16="http://schemas.microsoft.com/office/drawing/2014/main" id="{A8B8F531-F4BF-496D-8BBF-95D178BA2BF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7619" y="2338628"/>
              <a:ext cx="3982141" cy="3419207"/>
            </a:xfrm>
            <a:prstGeom prst="rect">
              <a:avLst/>
            </a:prstGeom>
          </p:spPr>
        </p:pic>
        <p:sp>
          <p:nvSpPr>
            <p:cNvPr id="3" name="Ovale 2">
              <a:extLst>
                <a:ext uri="{FF2B5EF4-FFF2-40B4-BE49-F238E27FC236}">
                  <a16:creationId xmlns:a16="http://schemas.microsoft.com/office/drawing/2014/main" id="{D33549DE-1B4E-4200-ACCB-3953D8FAE517}"/>
                </a:ext>
              </a:extLst>
            </p:cNvPr>
            <p:cNvSpPr/>
            <p:nvPr/>
          </p:nvSpPr>
          <p:spPr>
            <a:xfrm>
              <a:off x="2525046" y="2846431"/>
              <a:ext cx="787285" cy="650119"/>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e 13">
              <a:extLst>
                <a:ext uri="{FF2B5EF4-FFF2-40B4-BE49-F238E27FC236}">
                  <a16:creationId xmlns:a16="http://schemas.microsoft.com/office/drawing/2014/main" id="{0503C427-722D-4524-9C9F-8B923EC35AE3}"/>
                </a:ext>
              </a:extLst>
            </p:cNvPr>
            <p:cNvSpPr/>
            <p:nvPr/>
          </p:nvSpPr>
          <p:spPr>
            <a:xfrm>
              <a:off x="3451353" y="2952172"/>
              <a:ext cx="721588" cy="2205184"/>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uppo 6">
            <a:extLst>
              <a:ext uri="{FF2B5EF4-FFF2-40B4-BE49-F238E27FC236}">
                <a16:creationId xmlns:a16="http://schemas.microsoft.com/office/drawing/2014/main" id="{7A90F006-CBCF-D2DA-A9B8-FB3F7388CE60}"/>
              </a:ext>
            </a:extLst>
          </p:cNvPr>
          <p:cNvGrpSpPr/>
          <p:nvPr/>
        </p:nvGrpSpPr>
        <p:grpSpPr>
          <a:xfrm>
            <a:off x="7192592" y="2139287"/>
            <a:ext cx="4505541" cy="3787852"/>
            <a:chOff x="3572164" y="1884311"/>
            <a:chExt cx="5045361" cy="4332125"/>
          </a:xfrm>
        </p:grpSpPr>
        <p:pic>
          <p:nvPicPr>
            <p:cNvPr id="10" name="Immagine 9">
              <a:extLst>
                <a:ext uri="{FF2B5EF4-FFF2-40B4-BE49-F238E27FC236}">
                  <a16:creationId xmlns:a16="http://schemas.microsoft.com/office/drawing/2014/main" id="{803CCE5C-F1AF-4C6A-914B-F883E9DF855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72164" y="1884311"/>
              <a:ext cx="5045361" cy="4332125"/>
            </a:xfrm>
            <a:prstGeom prst="rect">
              <a:avLst/>
            </a:prstGeom>
          </p:spPr>
        </p:pic>
        <p:sp>
          <p:nvSpPr>
            <p:cNvPr id="23" name="Ovale 22">
              <a:extLst>
                <a:ext uri="{FF2B5EF4-FFF2-40B4-BE49-F238E27FC236}">
                  <a16:creationId xmlns:a16="http://schemas.microsoft.com/office/drawing/2014/main" id="{8363719D-724D-4936-860C-49A91E06B4A0}"/>
                </a:ext>
              </a:extLst>
            </p:cNvPr>
            <p:cNvSpPr/>
            <p:nvPr/>
          </p:nvSpPr>
          <p:spPr>
            <a:xfrm>
              <a:off x="4544824" y="2475345"/>
              <a:ext cx="2096653" cy="953655"/>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ttangolo con angoli arrotondati 18">
            <a:extLst>
              <a:ext uri="{FF2B5EF4-FFF2-40B4-BE49-F238E27FC236}">
                <a16:creationId xmlns:a16="http://schemas.microsoft.com/office/drawing/2014/main" id="{2D99BCA6-AF3D-4C28-A3C7-B19B875D66BD}"/>
              </a:ext>
            </a:extLst>
          </p:cNvPr>
          <p:cNvSpPr/>
          <p:nvPr/>
        </p:nvSpPr>
        <p:spPr>
          <a:xfrm>
            <a:off x="4843272" y="5536254"/>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sp>
        <p:nvSpPr>
          <p:cNvPr id="8" name="Rettangolo con angoli arrotondati 7">
            <a:extLst>
              <a:ext uri="{FF2B5EF4-FFF2-40B4-BE49-F238E27FC236}">
                <a16:creationId xmlns:a16="http://schemas.microsoft.com/office/drawing/2014/main" id="{DD3E4222-7A11-2F7E-A404-4D33C6354232}"/>
              </a:ext>
            </a:extLst>
          </p:cNvPr>
          <p:cNvSpPr/>
          <p:nvPr/>
        </p:nvSpPr>
        <p:spPr>
          <a:xfrm>
            <a:off x="670174" y="1544105"/>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V0: Atrial peak threshold</a:t>
            </a:r>
          </a:p>
        </p:txBody>
      </p:sp>
      <p:sp>
        <p:nvSpPr>
          <p:cNvPr id="9" name="Rettangolo con angoli arrotondati 8">
            <a:extLst>
              <a:ext uri="{FF2B5EF4-FFF2-40B4-BE49-F238E27FC236}">
                <a16:creationId xmlns:a16="http://schemas.microsoft.com/office/drawing/2014/main" id="{096C0BDE-683A-D56F-D2D3-16A14F173089}"/>
              </a:ext>
            </a:extLst>
          </p:cNvPr>
          <p:cNvSpPr/>
          <p:nvPr/>
        </p:nvSpPr>
        <p:spPr>
          <a:xfrm>
            <a:off x="6729896" y="1538159"/>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V1: atrial/ventricular ratio, </a:t>
            </a:r>
            <a:r>
              <a:rPr lang="en-GB" sz="1600" dirty="0" err="1">
                <a:solidFill>
                  <a:schemeClr val="tx1"/>
                </a:solidFill>
              </a:rPr>
              <a:t>th</a:t>
            </a:r>
            <a:r>
              <a:rPr lang="en-GB" sz="1600" dirty="0">
                <a:solidFill>
                  <a:schemeClr val="tx1"/>
                </a:solidFill>
              </a:rPr>
              <a:t>=0.5</a:t>
            </a:r>
          </a:p>
        </p:txBody>
      </p:sp>
      <p:cxnSp>
        <p:nvCxnSpPr>
          <p:cNvPr id="11" name="Connettore diritto 10">
            <a:extLst>
              <a:ext uri="{FF2B5EF4-FFF2-40B4-BE49-F238E27FC236}">
                <a16:creationId xmlns:a16="http://schemas.microsoft.com/office/drawing/2014/main" id="{4C83C06C-4118-43AF-46F2-0EEB2119DC28}"/>
              </a:ext>
            </a:extLst>
          </p:cNvPr>
          <p:cNvCxnSpPr/>
          <p:nvPr/>
        </p:nvCxnSpPr>
        <p:spPr>
          <a:xfrm>
            <a:off x="6096000" y="1548454"/>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Rettangolo con angoli arrotondati 15">
            <a:extLst>
              <a:ext uri="{FF2B5EF4-FFF2-40B4-BE49-F238E27FC236}">
                <a16:creationId xmlns:a16="http://schemas.microsoft.com/office/drawing/2014/main" id="{22A9E053-6060-3411-92EF-391E323AB6D7}"/>
              </a:ext>
            </a:extLst>
          </p:cNvPr>
          <p:cNvSpPr/>
          <p:nvPr/>
        </p:nvSpPr>
        <p:spPr>
          <a:xfrm>
            <a:off x="6729896" y="1538159"/>
            <a:ext cx="4968237" cy="585216"/>
          </a:xfrm>
          <a:prstGeom prst="roundRect">
            <a:avLst/>
          </a:prstGeom>
          <a:solidFill>
            <a:schemeClr val="accent6">
              <a:lumMod val="60000"/>
              <a:lumOff val="40000"/>
            </a:schemeClr>
          </a:solidFill>
          <a:ln w="38100">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V1: atrial/ventricular ratio, </a:t>
            </a:r>
            <a:r>
              <a:rPr lang="en-GB" sz="1600" dirty="0" err="1">
                <a:solidFill>
                  <a:schemeClr val="tx1"/>
                </a:solidFill>
              </a:rPr>
              <a:t>th</a:t>
            </a:r>
            <a:r>
              <a:rPr lang="en-GB" sz="1600" dirty="0">
                <a:solidFill>
                  <a:schemeClr val="tx1"/>
                </a:solidFill>
              </a:rPr>
              <a:t>=0.5</a:t>
            </a:r>
          </a:p>
        </p:txBody>
      </p:sp>
    </p:spTree>
    <p:extLst>
      <p:ext uri="{BB962C8B-B14F-4D97-AF65-F5344CB8AC3E}">
        <p14:creationId xmlns:p14="http://schemas.microsoft.com/office/powerpoint/2010/main" val="3582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E1205-3F1C-4485-7618-5797F8D8F00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E73F821-D3D7-CA70-AD76-B59828CF737E}"/>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9C2AFED0-89CB-536D-8DFE-48CFB425DC5F}"/>
              </a:ext>
            </a:extLst>
          </p:cNvPr>
          <p:cNvSpPr>
            <a:spLocks noGrp="1"/>
          </p:cNvSpPr>
          <p:nvPr>
            <p:ph idx="1"/>
          </p:nvPr>
        </p:nvSpPr>
        <p:spPr>
          <a:xfrm>
            <a:off x="664464" y="2041496"/>
            <a:ext cx="10098024" cy="3851303"/>
          </a:xfrm>
        </p:spPr>
        <p:txBody>
          <a:bodyPr>
            <a:noAutofit/>
          </a:bodyPr>
          <a:lstStyle/>
          <a:p>
            <a:r>
              <a:rPr lang="en-US" sz="2000" dirty="0"/>
              <a:t>Feature extraction </a:t>
            </a:r>
          </a:p>
          <a:p>
            <a:pPr lvl="1"/>
            <a:r>
              <a:rPr lang="en-US" sz="2000" dirty="0"/>
              <a:t>Envelope features</a:t>
            </a:r>
          </a:p>
          <a:p>
            <a:pPr lvl="1"/>
            <a:r>
              <a:rPr lang="en-US" sz="2000" dirty="0"/>
              <a:t>Template matching features</a:t>
            </a:r>
          </a:p>
          <a:p>
            <a:pPr lvl="1"/>
            <a:r>
              <a:rPr lang="en-US" sz="2000" dirty="0"/>
              <a:t>Short time Fourier transformation features</a:t>
            </a:r>
          </a:p>
          <a:p>
            <a:r>
              <a:rPr lang="en-US" sz="2000" dirty="0"/>
              <a:t>Classification</a:t>
            </a:r>
          </a:p>
          <a:p>
            <a:pPr lvl="1"/>
            <a:r>
              <a:rPr lang="en-US" sz="2000" dirty="0"/>
              <a:t>Knowledge based classifier: recap</a:t>
            </a:r>
          </a:p>
          <a:p>
            <a:pPr lvl="1"/>
            <a:r>
              <a:rPr lang="en-US" sz="2000" dirty="0"/>
              <a:t>Improved Knowledge based classifier</a:t>
            </a:r>
          </a:p>
          <a:p>
            <a:pPr lvl="1"/>
            <a:r>
              <a:rPr lang="en-US" sz="2000" dirty="0"/>
              <a:t>Tree classifier: whole set of features optimal subset of features</a:t>
            </a:r>
          </a:p>
          <a:p>
            <a:r>
              <a:rPr lang="en-US" sz="2000" dirty="0"/>
              <a:t>Conclusions</a:t>
            </a:r>
          </a:p>
        </p:txBody>
      </p:sp>
      <p:sp>
        <p:nvSpPr>
          <p:cNvPr id="4" name="Segnaposto numero diapositiva 3">
            <a:extLst>
              <a:ext uri="{FF2B5EF4-FFF2-40B4-BE49-F238E27FC236}">
                <a16:creationId xmlns:a16="http://schemas.microsoft.com/office/drawing/2014/main" id="{89923233-5CF4-F777-3B66-50499A5B019D}"/>
              </a:ext>
            </a:extLst>
          </p:cNvPr>
          <p:cNvSpPr>
            <a:spLocks noGrp="1"/>
          </p:cNvSpPr>
          <p:nvPr>
            <p:ph type="sldNum" sz="quarter" idx="12"/>
          </p:nvPr>
        </p:nvSpPr>
        <p:spPr/>
        <p:txBody>
          <a:bodyPr/>
          <a:lstStyle/>
          <a:p>
            <a:fld id="{2FA0223F-D95A-431D-9A71-EDA7FA0C2F5B}" type="slidenum">
              <a:rPr lang="en-US" smtClean="0"/>
              <a:t>2</a:t>
            </a:fld>
            <a:endParaRPr lang="en-US" dirty="0"/>
          </a:p>
        </p:txBody>
      </p:sp>
    </p:spTree>
    <p:extLst>
      <p:ext uri="{BB962C8B-B14F-4D97-AF65-F5344CB8AC3E}">
        <p14:creationId xmlns:p14="http://schemas.microsoft.com/office/powerpoint/2010/main" val="1025679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435DF-B39C-AE4B-FE72-6FE51562976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D1ED537-CCE1-078A-9C33-BE319EFD0CBA}"/>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D8E6A846-98BF-B3D9-D910-B6D560B33C07}"/>
              </a:ext>
            </a:extLst>
          </p:cNvPr>
          <p:cNvSpPr>
            <a:spLocks noGrp="1"/>
          </p:cNvSpPr>
          <p:nvPr>
            <p:ph idx="1"/>
          </p:nvPr>
        </p:nvSpPr>
        <p:spPr>
          <a:xfrm>
            <a:off x="664464" y="2041496"/>
            <a:ext cx="10098024" cy="3851303"/>
          </a:xfrm>
        </p:spPr>
        <p:txBody>
          <a:bodyPr>
            <a:noAutofit/>
          </a:bodyPr>
          <a:lstStyle/>
          <a:p>
            <a:r>
              <a:rPr lang="en-US" sz="2000" dirty="0">
                <a:solidFill>
                  <a:schemeClr val="bg2">
                    <a:lumMod val="75000"/>
                  </a:schemeClr>
                </a:solidFill>
              </a:rPr>
              <a:t>Feature extraction </a:t>
            </a:r>
          </a:p>
          <a:p>
            <a:pPr lvl="1"/>
            <a:r>
              <a:rPr lang="en-US" sz="2000" dirty="0">
                <a:solidFill>
                  <a:schemeClr val="bg2">
                    <a:lumMod val="75000"/>
                  </a:schemeClr>
                </a:solidFill>
              </a:rPr>
              <a:t>Envelope features</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features</a:t>
            </a:r>
          </a:p>
          <a:p>
            <a:r>
              <a:rPr lang="en-US" sz="2000" dirty="0"/>
              <a:t>Classification</a:t>
            </a:r>
          </a:p>
          <a:p>
            <a:pPr lvl="1"/>
            <a:r>
              <a:rPr lang="en-US" sz="2000" dirty="0">
                <a:solidFill>
                  <a:schemeClr val="bg2">
                    <a:lumMod val="75000"/>
                  </a:schemeClr>
                </a:solidFill>
              </a:rPr>
              <a:t>Knowledge based classifier: recap</a:t>
            </a:r>
          </a:p>
          <a:p>
            <a:pPr lvl="1"/>
            <a:r>
              <a:rPr lang="en-US" sz="2000" dirty="0"/>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3A9AE696-8B52-15A4-D5A8-B0F4FF75C6EF}"/>
              </a:ext>
            </a:extLst>
          </p:cNvPr>
          <p:cNvSpPr>
            <a:spLocks noGrp="1"/>
          </p:cNvSpPr>
          <p:nvPr>
            <p:ph type="sldNum" sz="quarter" idx="12"/>
          </p:nvPr>
        </p:nvSpPr>
        <p:spPr/>
        <p:txBody>
          <a:bodyPr/>
          <a:lstStyle/>
          <a:p>
            <a:fld id="{2FA0223F-D95A-431D-9A71-EDA7FA0C2F5B}" type="slidenum">
              <a:rPr lang="en-US" smtClean="0"/>
              <a:t>20</a:t>
            </a:fld>
            <a:endParaRPr lang="en-US" dirty="0"/>
          </a:p>
        </p:txBody>
      </p:sp>
    </p:spTree>
    <p:extLst>
      <p:ext uri="{BB962C8B-B14F-4D97-AF65-F5344CB8AC3E}">
        <p14:creationId xmlns:p14="http://schemas.microsoft.com/office/powerpoint/2010/main" val="2736828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2EC1C-FE82-4D15-C306-32099142030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ECC4AF6-9C74-04F0-BB76-40E7AC0C4F2A}"/>
              </a:ext>
            </a:extLst>
          </p:cNvPr>
          <p:cNvSpPr>
            <a:spLocks noGrp="1"/>
          </p:cNvSpPr>
          <p:nvPr>
            <p:ph type="title"/>
          </p:nvPr>
        </p:nvSpPr>
        <p:spPr>
          <a:xfrm>
            <a:off x="838200" y="209292"/>
            <a:ext cx="9905460" cy="971551"/>
          </a:xfrm>
        </p:spPr>
        <p:txBody>
          <a:bodyPr>
            <a:normAutofit fontScale="90000"/>
          </a:bodyPr>
          <a:lstStyle/>
          <a:p>
            <a:r>
              <a:rPr lang="en-US" sz="3600" dirty="0"/>
              <a:t>Knowledge based classifier with envelope-based features</a:t>
            </a:r>
          </a:p>
        </p:txBody>
      </p:sp>
      <p:sp>
        <p:nvSpPr>
          <p:cNvPr id="4" name="Segnaposto numero diapositiva 3">
            <a:extLst>
              <a:ext uri="{FF2B5EF4-FFF2-40B4-BE49-F238E27FC236}">
                <a16:creationId xmlns:a16="http://schemas.microsoft.com/office/drawing/2014/main" id="{C4ACB13D-49B7-991C-62FB-C2025534B5D8}"/>
              </a:ext>
            </a:extLst>
          </p:cNvPr>
          <p:cNvSpPr>
            <a:spLocks noGrp="1"/>
          </p:cNvSpPr>
          <p:nvPr>
            <p:ph type="sldNum" sz="quarter" idx="12"/>
          </p:nvPr>
        </p:nvSpPr>
        <p:spPr/>
        <p:txBody>
          <a:bodyPr/>
          <a:lstStyle/>
          <a:p>
            <a:fld id="{2FA0223F-D95A-431D-9A71-EDA7FA0C2F5B}" type="slidenum">
              <a:rPr lang="en-US" smtClean="0"/>
              <a:t>21</a:t>
            </a:fld>
            <a:endParaRPr lang="en-US" dirty="0"/>
          </a:p>
        </p:txBody>
      </p:sp>
      <p:sp>
        <p:nvSpPr>
          <p:cNvPr id="12" name="Rettangolo 11">
            <a:extLst>
              <a:ext uri="{FF2B5EF4-FFF2-40B4-BE49-F238E27FC236}">
                <a16:creationId xmlns:a16="http://schemas.microsoft.com/office/drawing/2014/main" id="{A7456180-CC39-6E84-766E-73222B11500E}"/>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8" name="Gruppo 7">
            <a:extLst>
              <a:ext uri="{FF2B5EF4-FFF2-40B4-BE49-F238E27FC236}">
                <a16:creationId xmlns:a16="http://schemas.microsoft.com/office/drawing/2014/main" id="{FB3AB41C-BC00-5A65-CFAF-90E168A82C76}"/>
              </a:ext>
            </a:extLst>
          </p:cNvPr>
          <p:cNvGrpSpPr/>
          <p:nvPr/>
        </p:nvGrpSpPr>
        <p:grpSpPr>
          <a:xfrm>
            <a:off x="587878" y="3411220"/>
            <a:ext cx="5203052" cy="1940242"/>
            <a:chOff x="3592002" y="4236721"/>
            <a:chExt cx="5203052" cy="1940242"/>
          </a:xfrm>
        </p:grpSpPr>
        <p:sp>
          <p:nvSpPr>
            <p:cNvPr id="9" name="Rettangolo con angoli arrotondati 8">
              <a:extLst>
                <a:ext uri="{FF2B5EF4-FFF2-40B4-BE49-F238E27FC236}">
                  <a16:creationId xmlns:a16="http://schemas.microsoft.com/office/drawing/2014/main" id="{255A8C39-05E6-4F72-A0B8-AB2E7D4CD094}"/>
                </a:ext>
              </a:extLst>
            </p:cNvPr>
            <p:cNvSpPr/>
            <p:nvPr/>
          </p:nvSpPr>
          <p:spPr>
            <a:xfrm>
              <a:off x="3592002" y="4256358"/>
              <a:ext cx="1787650"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Is </a:t>
              </a:r>
              <a:r>
                <a:rPr lang="en-GB" sz="1200" dirty="0" err="1">
                  <a:solidFill>
                    <a:schemeClr val="tx1"/>
                  </a:solidFill>
                </a:rPr>
                <a:t>Minor_peak</a:t>
              </a:r>
              <a:r>
                <a:rPr lang="en-GB" sz="1200" dirty="0">
                  <a:solidFill>
                    <a:schemeClr val="tx1"/>
                  </a:solidFill>
                </a:rPr>
                <a:t> &gt;0.020? </a:t>
              </a:r>
            </a:p>
          </p:txBody>
        </p:sp>
        <p:sp>
          <p:nvSpPr>
            <p:cNvPr id="3" name="Rettangolo 2">
              <a:extLst>
                <a:ext uri="{FF2B5EF4-FFF2-40B4-BE49-F238E27FC236}">
                  <a16:creationId xmlns:a16="http://schemas.microsoft.com/office/drawing/2014/main" id="{5982345C-1C54-40C2-9709-0982634E8A75}"/>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11" name="Rettangolo 10">
              <a:extLst>
                <a:ext uri="{FF2B5EF4-FFF2-40B4-BE49-F238E27FC236}">
                  <a16:creationId xmlns:a16="http://schemas.microsoft.com/office/drawing/2014/main" id="{36843872-790C-4944-A124-BB50C3D2ED41}"/>
                </a:ext>
              </a:extLst>
            </p:cNvPr>
            <p:cNvSpPr/>
            <p:nvPr/>
          </p:nvSpPr>
          <p:spPr>
            <a:xfrm>
              <a:off x="6274681"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6" name="Connettore 2 5">
              <a:extLst>
                <a:ext uri="{FF2B5EF4-FFF2-40B4-BE49-F238E27FC236}">
                  <a16:creationId xmlns:a16="http://schemas.microsoft.com/office/drawing/2014/main" id="{8B6CF39A-4CBD-4BAF-8BBE-5E6735C14A94}"/>
                </a:ext>
              </a:extLst>
            </p:cNvPr>
            <p:cNvCxnSpPr>
              <a:cxnSpLocks/>
              <a:stCxn id="9" idx="2"/>
              <a:endCxn id="3"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ttore 2 12">
              <a:extLst>
                <a:ext uri="{FF2B5EF4-FFF2-40B4-BE49-F238E27FC236}">
                  <a16:creationId xmlns:a16="http://schemas.microsoft.com/office/drawing/2014/main" id="{EEB25A14-5D0B-4B7D-96B6-290CB51D7FA7}"/>
                </a:ext>
              </a:extLst>
            </p:cNvPr>
            <p:cNvCxnSpPr>
              <a:cxnSpLocks/>
              <a:stCxn id="9" idx="3"/>
              <a:endCxn id="19" idx="1"/>
            </p:cNvCxnSpPr>
            <p:nvPr/>
          </p:nvCxnSpPr>
          <p:spPr>
            <a:xfrm>
              <a:off x="5379652" y="4548966"/>
              <a:ext cx="380514"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89BDFCC9-AB57-44B6-8405-455640E4E8F0}"/>
                </a:ext>
              </a:extLst>
            </p:cNvPr>
            <p:cNvCxnSpPr>
              <a:cxnSpLocks/>
              <a:stCxn id="19" idx="2"/>
              <a:endCxn id="11" idx="0"/>
            </p:cNvCxnSpPr>
            <p:nvPr/>
          </p:nvCxnSpPr>
          <p:spPr>
            <a:xfrm>
              <a:off x="6640441" y="4854038"/>
              <a:ext cx="0" cy="107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65321ED9-BFFB-43D3-8E92-080E4A9586A8}"/>
                </a:ext>
              </a:extLst>
            </p:cNvPr>
            <p:cNvSpPr txBox="1"/>
            <p:nvPr/>
          </p:nvSpPr>
          <p:spPr>
            <a:xfrm>
              <a:off x="5379652" y="4236721"/>
              <a:ext cx="505968" cy="307777"/>
            </a:xfrm>
            <a:prstGeom prst="rect">
              <a:avLst/>
            </a:prstGeom>
            <a:noFill/>
          </p:spPr>
          <p:txBody>
            <a:bodyPr wrap="square" rtlCol="0">
              <a:spAutoFit/>
            </a:bodyPr>
            <a:lstStyle/>
            <a:p>
              <a:r>
                <a:rPr lang="it-IT" sz="1400" dirty="0"/>
                <a:t>No</a:t>
              </a:r>
            </a:p>
          </p:txBody>
        </p:sp>
        <p:sp>
          <p:nvSpPr>
            <p:cNvPr id="16" name="CasellaDiTesto 15">
              <a:extLst>
                <a:ext uri="{FF2B5EF4-FFF2-40B4-BE49-F238E27FC236}">
                  <a16:creationId xmlns:a16="http://schemas.microsoft.com/office/drawing/2014/main" id="{DF3FD0C7-E17C-4CA9-8DA4-410E7BBF3F37}"/>
                </a:ext>
              </a:extLst>
            </p:cNvPr>
            <p:cNvSpPr txBox="1"/>
            <p:nvPr/>
          </p:nvSpPr>
          <p:spPr>
            <a:xfrm>
              <a:off x="7539141" y="4256358"/>
              <a:ext cx="505968" cy="307777"/>
            </a:xfrm>
            <a:prstGeom prst="rect">
              <a:avLst/>
            </a:prstGeom>
            <a:noFill/>
          </p:spPr>
          <p:txBody>
            <a:bodyPr wrap="square" rtlCol="0">
              <a:spAutoFit/>
            </a:bodyPr>
            <a:lstStyle/>
            <a:p>
              <a:r>
                <a:rPr lang="it-IT" sz="1400" dirty="0"/>
                <a:t>No</a:t>
              </a:r>
            </a:p>
          </p:txBody>
        </p:sp>
        <p:sp>
          <p:nvSpPr>
            <p:cNvPr id="17" name="CasellaDiTesto 16">
              <a:extLst>
                <a:ext uri="{FF2B5EF4-FFF2-40B4-BE49-F238E27FC236}">
                  <a16:creationId xmlns:a16="http://schemas.microsoft.com/office/drawing/2014/main" id="{07BE7AC3-7EF0-450D-9DDF-9004DDFEE2BA}"/>
                </a:ext>
              </a:extLst>
            </p:cNvPr>
            <p:cNvSpPr txBox="1"/>
            <p:nvPr/>
          </p:nvSpPr>
          <p:spPr>
            <a:xfrm>
              <a:off x="6640441" y="5375150"/>
              <a:ext cx="505968" cy="307777"/>
            </a:xfrm>
            <a:prstGeom prst="rect">
              <a:avLst/>
            </a:prstGeom>
            <a:noFill/>
          </p:spPr>
          <p:txBody>
            <a:bodyPr wrap="square" rtlCol="0">
              <a:spAutoFit/>
            </a:bodyPr>
            <a:lstStyle/>
            <a:p>
              <a:r>
                <a:rPr lang="en-GB" sz="1400" dirty="0"/>
                <a:t>Yes</a:t>
              </a:r>
            </a:p>
          </p:txBody>
        </p:sp>
        <p:sp>
          <p:nvSpPr>
            <p:cNvPr id="18" name="CasellaDiTesto 17">
              <a:extLst>
                <a:ext uri="{FF2B5EF4-FFF2-40B4-BE49-F238E27FC236}">
                  <a16:creationId xmlns:a16="http://schemas.microsoft.com/office/drawing/2014/main" id="{7D0FFD26-E01B-4DDE-AD0B-C371931DB6B7}"/>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sp>
          <p:nvSpPr>
            <p:cNvPr id="19" name="Rettangolo con angoli arrotondati 18">
              <a:extLst>
                <a:ext uri="{FF2B5EF4-FFF2-40B4-BE49-F238E27FC236}">
                  <a16:creationId xmlns:a16="http://schemas.microsoft.com/office/drawing/2014/main" id="{AC4DC3E6-6830-43FB-816F-FE12ADCE38BD}"/>
                </a:ext>
              </a:extLst>
            </p:cNvPr>
            <p:cNvSpPr/>
            <p:nvPr/>
          </p:nvSpPr>
          <p:spPr>
            <a:xfrm>
              <a:off x="5760166" y="4256358"/>
              <a:ext cx="1760550" cy="597680"/>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Is </a:t>
              </a:r>
              <a:r>
                <a:rPr lang="en-GB" sz="1200" dirty="0" err="1">
                  <a:solidFill>
                    <a:schemeClr val="tx1"/>
                  </a:solidFill>
                </a:rPr>
                <a:t>Dominant_peak_time</a:t>
              </a:r>
              <a:r>
                <a:rPr lang="en-GB" sz="1200" dirty="0">
                  <a:solidFill>
                    <a:schemeClr val="tx1"/>
                  </a:solidFill>
                </a:rPr>
                <a:t> &lt;0.49</a:t>
              </a:r>
            </a:p>
          </p:txBody>
        </p:sp>
        <p:cxnSp>
          <p:nvCxnSpPr>
            <p:cNvPr id="20" name="Connettore 2 19">
              <a:extLst>
                <a:ext uri="{FF2B5EF4-FFF2-40B4-BE49-F238E27FC236}">
                  <a16:creationId xmlns:a16="http://schemas.microsoft.com/office/drawing/2014/main" id="{F9539439-77AE-4BDC-AA15-F75BDCBE4043}"/>
                </a:ext>
              </a:extLst>
            </p:cNvPr>
            <p:cNvCxnSpPr>
              <a:cxnSpLocks/>
              <a:stCxn id="19" idx="3"/>
              <a:endCxn id="21" idx="1"/>
            </p:cNvCxnSpPr>
            <p:nvPr/>
          </p:nvCxnSpPr>
          <p:spPr>
            <a:xfrm>
              <a:off x="7520716" y="4555198"/>
              <a:ext cx="542818"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ttangolo 20">
              <a:extLst>
                <a:ext uri="{FF2B5EF4-FFF2-40B4-BE49-F238E27FC236}">
                  <a16:creationId xmlns:a16="http://schemas.microsoft.com/office/drawing/2014/main" id="{708A123C-A442-44F1-A55C-4B3698528331}"/>
                </a:ext>
              </a:extLst>
            </p:cNvPr>
            <p:cNvSpPr/>
            <p:nvPr/>
          </p:nvSpPr>
          <p:spPr>
            <a:xfrm>
              <a:off x="8063534"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grpSp>
        <p:nvGrpSpPr>
          <p:cNvPr id="29" name="Gruppo 28">
            <a:extLst>
              <a:ext uri="{FF2B5EF4-FFF2-40B4-BE49-F238E27FC236}">
                <a16:creationId xmlns:a16="http://schemas.microsoft.com/office/drawing/2014/main" id="{BBC527D0-F284-310B-1ED4-621F1ACE157F}"/>
              </a:ext>
            </a:extLst>
          </p:cNvPr>
          <p:cNvGrpSpPr/>
          <p:nvPr/>
        </p:nvGrpSpPr>
        <p:grpSpPr>
          <a:xfrm>
            <a:off x="6671205" y="3409363"/>
            <a:ext cx="5203052" cy="1959879"/>
            <a:chOff x="3592002" y="4217084"/>
            <a:chExt cx="5203052" cy="1959879"/>
          </a:xfrm>
        </p:grpSpPr>
        <p:sp>
          <p:nvSpPr>
            <p:cNvPr id="30" name="Rettangolo con angoli arrotondati 29">
              <a:extLst>
                <a:ext uri="{FF2B5EF4-FFF2-40B4-BE49-F238E27FC236}">
                  <a16:creationId xmlns:a16="http://schemas.microsoft.com/office/drawing/2014/main" id="{534A1DCB-90AD-82D2-3DCE-F7258313F679}"/>
                </a:ext>
              </a:extLst>
            </p:cNvPr>
            <p:cNvSpPr/>
            <p:nvPr/>
          </p:nvSpPr>
          <p:spPr>
            <a:xfrm>
              <a:off x="3592002" y="4256358"/>
              <a:ext cx="1787650"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a:t>
              </a:r>
              <a:r>
                <a:rPr lang="en-GB" sz="1400" dirty="0" err="1">
                  <a:solidFill>
                    <a:schemeClr val="tx1"/>
                  </a:solidFill>
                </a:rPr>
                <a:t>Minor_peak</a:t>
              </a:r>
              <a:r>
                <a:rPr lang="en-GB" sz="1400" dirty="0">
                  <a:solidFill>
                    <a:schemeClr val="tx1"/>
                  </a:solidFill>
                </a:rPr>
                <a:t> &gt;0.021? </a:t>
              </a:r>
            </a:p>
          </p:txBody>
        </p:sp>
        <p:sp>
          <p:nvSpPr>
            <p:cNvPr id="31" name="Rettangolo 30">
              <a:extLst>
                <a:ext uri="{FF2B5EF4-FFF2-40B4-BE49-F238E27FC236}">
                  <a16:creationId xmlns:a16="http://schemas.microsoft.com/office/drawing/2014/main" id="{CCE7B635-C297-F33C-BAD0-84311F2964AF}"/>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32" name="Rettangolo 31">
              <a:extLst>
                <a:ext uri="{FF2B5EF4-FFF2-40B4-BE49-F238E27FC236}">
                  <a16:creationId xmlns:a16="http://schemas.microsoft.com/office/drawing/2014/main" id="{FF4A899B-B380-434A-4924-4B434127A8DF}"/>
                </a:ext>
              </a:extLst>
            </p:cNvPr>
            <p:cNvSpPr/>
            <p:nvPr/>
          </p:nvSpPr>
          <p:spPr>
            <a:xfrm>
              <a:off x="6274681"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33" name="Connettore 2 32">
              <a:extLst>
                <a:ext uri="{FF2B5EF4-FFF2-40B4-BE49-F238E27FC236}">
                  <a16:creationId xmlns:a16="http://schemas.microsoft.com/office/drawing/2014/main" id="{E2A177C0-6C7B-8440-5018-D3D5BFE0D2FB}"/>
                </a:ext>
              </a:extLst>
            </p:cNvPr>
            <p:cNvCxnSpPr>
              <a:cxnSpLocks/>
              <a:stCxn id="30" idx="2"/>
              <a:endCxn id="31"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a:extLst>
                <a:ext uri="{FF2B5EF4-FFF2-40B4-BE49-F238E27FC236}">
                  <a16:creationId xmlns:a16="http://schemas.microsoft.com/office/drawing/2014/main" id="{02481610-D6BF-91D5-6531-B80D3CFB8C3C}"/>
                </a:ext>
              </a:extLst>
            </p:cNvPr>
            <p:cNvCxnSpPr>
              <a:cxnSpLocks/>
              <a:stCxn id="30" idx="3"/>
              <a:endCxn id="40" idx="1"/>
            </p:cNvCxnSpPr>
            <p:nvPr/>
          </p:nvCxnSpPr>
          <p:spPr>
            <a:xfrm>
              <a:off x="5379652" y="4548966"/>
              <a:ext cx="343664"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ttore 2 34">
              <a:extLst>
                <a:ext uri="{FF2B5EF4-FFF2-40B4-BE49-F238E27FC236}">
                  <a16:creationId xmlns:a16="http://schemas.microsoft.com/office/drawing/2014/main" id="{343835E4-E3E4-CF21-84D8-7770ED781403}"/>
                </a:ext>
              </a:extLst>
            </p:cNvPr>
            <p:cNvCxnSpPr>
              <a:cxnSpLocks/>
              <a:stCxn id="40" idx="2"/>
              <a:endCxn id="32" idx="0"/>
            </p:cNvCxnSpPr>
            <p:nvPr/>
          </p:nvCxnSpPr>
          <p:spPr>
            <a:xfrm>
              <a:off x="6640441" y="4893312"/>
              <a:ext cx="0" cy="103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CasellaDiTesto 35">
              <a:extLst>
                <a:ext uri="{FF2B5EF4-FFF2-40B4-BE49-F238E27FC236}">
                  <a16:creationId xmlns:a16="http://schemas.microsoft.com/office/drawing/2014/main" id="{2315109F-EBCD-B72E-A650-06D3F0909C18}"/>
                </a:ext>
              </a:extLst>
            </p:cNvPr>
            <p:cNvSpPr txBox="1"/>
            <p:nvPr/>
          </p:nvSpPr>
          <p:spPr>
            <a:xfrm>
              <a:off x="5379652" y="4236721"/>
              <a:ext cx="505968" cy="307777"/>
            </a:xfrm>
            <a:prstGeom prst="rect">
              <a:avLst/>
            </a:prstGeom>
            <a:noFill/>
          </p:spPr>
          <p:txBody>
            <a:bodyPr wrap="square" rtlCol="0">
              <a:spAutoFit/>
            </a:bodyPr>
            <a:lstStyle/>
            <a:p>
              <a:r>
                <a:rPr lang="it-IT" sz="1400" dirty="0"/>
                <a:t>No</a:t>
              </a:r>
            </a:p>
          </p:txBody>
        </p:sp>
        <p:sp>
          <p:nvSpPr>
            <p:cNvPr id="37" name="CasellaDiTesto 36">
              <a:extLst>
                <a:ext uri="{FF2B5EF4-FFF2-40B4-BE49-F238E27FC236}">
                  <a16:creationId xmlns:a16="http://schemas.microsoft.com/office/drawing/2014/main" id="{FF3B0D38-D18C-B864-8956-FE2435C7BC96}"/>
                </a:ext>
              </a:extLst>
            </p:cNvPr>
            <p:cNvSpPr txBox="1"/>
            <p:nvPr/>
          </p:nvSpPr>
          <p:spPr>
            <a:xfrm>
              <a:off x="7539141" y="4256358"/>
              <a:ext cx="505968" cy="307777"/>
            </a:xfrm>
            <a:prstGeom prst="rect">
              <a:avLst/>
            </a:prstGeom>
            <a:noFill/>
          </p:spPr>
          <p:txBody>
            <a:bodyPr wrap="square" rtlCol="0">
              <a:spAutoFit/>
            </a:bodyPr>
            <a:lstStyle/>
            <a:p>
              <a:r>
                <a:rPr lang="it-IT" sz="1400" dirty="0"/>
                <a:t>No</a:t>
              </a:r>
            </a:p>
          </p:txBody>
        </p:sp>
        <p:sp>
          <p:nvSpPr>
            <p:cNvPr id="38" name="CasellaDiTesto 37">
              <a:extLst>
                <a:ext uri="{FF2B5EF4-FFF2-40B4-BE49-F238E27FC236}">
                  <a16:creationId xmlns:a16="http://schemas.microsoft.com/office/drawing/2014/main" id="{9DA64121-2151-54A3-12D2-66A0F76A2565}"/>
                </a:ext>
              </a:extLst>
            </p:cNvPr>
            <p:cNvSpPr txBox="1"/>
            <p:nvPr/>
          </p:nvSpPr>
          <p:spPr>
            <a:xfrm>
              <a:off x="6640441" y="5375150"/>
              <a:ext cx="505968" cy="307777"/>
            </a:xfrm>
            <a:prstGeom prst="rect">
              <a:avLst/>
            </a:prstGeom>
            <a:noFill/>
          </p:spPr>
          <p:txBody>
            <a:bodyPr wrap="square" rtlCol="0">
              <a:spAutoFit/>
            </a:bodyPr>
            <a:lstStyle/>
            <a:p>
              <a:r>
                <a:rPr lang="en-GB" sz="1400" dirty="0"/>
                <a:t>Yes</a:t>
              </a:r>
            </a:p>
          </p:txBody>
        </p:sp>
        <p:sp>
          <p:nvSpPr>
            <p:cNvPr id="39" name="CasellaDiTesto 38">
              <a:extLst>
                <a:ext uri="{FF2B5EF4-FFF2-40B4-BE49-F238E27FC236}">
                  <a16:creationId xmlns:a16="http://schemas.microsoft.com/office/drawing/2014/main" id="{11F9A904-1B08-0631-3C85-A33E2EA6B64E}"/>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sp>
          <p:nvSpPr>
            <p:cNvPr id="40" name="Rettangolo con angoli arrotondati 39">
              <a:extLst>
                <a:ext uri="{FF2B5EF4-FFF2-40B4-BE49-F238E27FC236}">
                  <a16:creationId xmlns:a16="http://schemas.microsoft.com/office/drawing/2014/main" id="{A08CEB85-189D-FABF-75C0-E0348A2943DC}"/>
                </a:ext>
              </a:extLst>
            </p:cNvPr>
            <p:cNvSpPr/>
            <p:nvPr/>
          </p:nvSpPr>
          <p:spPr>
            <a:xfrm>
              <a:off x="5723316" y="4217084"/>
              <a:ext cx="1834250" cy="676228"/>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Is </a:t>
              </a:r>
              <a:r>
                <a:rPr lang="en-GB" sz="1200" dirty="0" err="1">
                  <a:solidFill>
                    <a:schemeClr val="tx1"/>
                  </a:solidFill>
                </a:rPr>
                <a:t>atrial_ventricular_ratio</a:t>
              </a:r>
              <a:r>
                <a:rPr lang="en-GB" sz="1200" dirty="0">
                  <a:solidFill>
                    <a:schemeClr val="tx1"/>
                  </a:solidFill>
                </a:rPr>
                <a:t> &gt;0.2? </a:t>
              </a:r>
            </a:p>
          </p:txBody>
        </p:sp>
        <p:cxnSp>
          <p:nvCxnSpPr>
            <p:cNvPr id="41" name="Connettore 2 40">
              <a:extLst>
                <a:ext uri="{FF2B5EF4-FFF2-40B4-BE49-F238E27FC236}">
                  <a16:creationId xmlns:a16="http://schemas.microsoft.com/office/drawing/2014/main" id="{D0FA3DEB-4F61-C3A7-6CF6-ADC130057818}"/>
                </a:ext>
              </a:extLst>
            </p:cNvPr>
            <p:cNvCxnSpPr>
              <a:cxnSpLocks/>
              <a:stCxn id="40" idx="3"/>
              <a:endCxn id="42" idx="1"/>
            </p:cNvCxnSpPr>
            <p:nvPr/>
          </p:nvCxnSpPr>
          <p:spPr>
            <a:xfrm>
              <a:off x="7557566" y="4555198"/>
              <a:ext cx="505968"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ttangolo 41">
              <a:extLst>
                <a:ext uri="{FF2B5EF4-FFF2-40B4-BE49-F238E27FC236}">
                  <a16:creationId xmlns:a16="http://schemas.microsoft.com/office/drawing/2014/main" id="{5835DFE5-C9BB-45CF-4DD3-D24739EC86E4}"/>
                </a:ext>
              </a:extLst>
            </p:cNvPr>
            <p:cNvSpPr/>
            <p:nvPr/>
          </p:nvSpPr>
          <p:spPr>
            <a:xfrm>
              <a:off x="8063534"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sp>
        <p:nvSpPr>
          <p:cNvPr id="55" name="Segnaposto contenuto 5">
            <a:extLst>
              <a:ext uri="{FF2B5EF4-FFF2-40B4-BE49-F238E27FC236}">
                <a16:creationId xmlns:a16="http://schemas.microsoft.com/office/drawing/2014/main" id="{7BF7F13B-DAAE-641D-A783-A89C734A56B8}"/>
              </a:ext>
            </a:extLst>
          </p:cNvPr>
          <p:cNvSpPr>
            <a:spLocks noGrp="1"/>
          </p:cNvSpPr>
          <p:nvPr>
            <p:ph idx="1"/>
          </p:nvPr>
        </p:nvSpPr>
        <p:spPr>
          <a:xfrm>
            <a:off x="587878" y="1530210"/>
            <a:ext cx="10515600" cy="380517"/>
          </a:xfrm>
        </p:spPr>
        <p:txBody>
          <a:bodyPr>
            <a:normAutofit/>
          </a:bodyPr>
          <a:lstStyle/>
          <a:p>
            <a:pPr marL="0" indent="0">
              <a:buNone/>
            </a:pPr>
            <a:r>
              <a:rPr lang="en-US" sz="2000" dirty="0"/>
              <a:t>For each roving trace, evaluate the corresponding (active areas) features. Then:</a:t>
            </a:r>
          </a:p>
          <a:p>
            <a:pPr marL="0" indent="0">
              <a:buNone/>
            </a:pPr>
            <a:endParaRPr lang="en-US" sz="2400" dirty="0"/>
          </a:p>
        </p:txBody>
      </p:sp>
      <p:cxnSp>
        <p:nvCxnSpPr>
          <p:cNvPr id="58" name="Connettore diritto 57">
            <a:extLst>
              <a:ext uri="{FF2B5EF4-FFF2-40B4-BE49-F238E27FC236}">
                <a16:creationId xmlns:a16="http://schemas.microsoft.com/office/drawing/2014/main" id="{A4867126-D6C7-5FC8-76DF-DFC5374E6E37}"/>
              </a:ext>
            </a:extLst>
          </p:cNvPr>
          <p:cNvCxnSpPr/>
          <p:nvPr/>
        </p:nvCxnSpPr>
        <p:spPr>
          <a:xfrm>
            <a:off x="6096000" y="2091691"/>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9" name="Rettangolo con angoli arrotondati 58">
            <a:extLst>
              <a:ext uri="{FF2B5EF4-FFF2-40B4-BE49-F238E27FC236}">
                <a16:creationId xmlns:a16="http://schemas.microsoft.com/office/drawing/2014/main" id="{C16D7740-2A30-CE01-8AED-AECC99B0E8EA}"/>
              </a:ext>
            </a:extLst>
          </p:cNvPr>
          <p:cNvSpPr/>
          <p:nvPr/>
        </p:nvSpPr>
        <p:spPr>
          <a:xfrm>
            <a:off x="587878" y="2508407"/>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V2: peaks thresholds and position</a:t>
            </a:r>
          </a:p>
        </p:txBody>
      </p:sp>
      <p:sp>
        <p:nvSpPr>
          <p:cNvPr id="60" name="Rettangolo con angoli arrotondati 59">
            <a:extLst>
              <a:ext uri="{FF2B5EF4-FFF2-40B4-BE49-F238E27FC236}">
                <a16:creationId xmlns:a16="http://schemas.microsoft.com/office/drawing/2014/main" id="{07B9827C-840D-8C5E-84AA-CBF2AAF4A3E7}"/>
              </a:ext>
            </a:extLst>
          </p:cNvPr>
          <p:cNvSpPr/>
          <p:nvPr/>
        </p:nvSpPr>
        <p:spPr>
          <a:xfrm>
            <a:off x="6647600" y="2513390"/>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V3: peaks thresholds and atrial/ventricular</a:t>
            </a:r>
          </a:p>
        </p:txBody>
      </p:sp>
    </p:spTree>
    <p:extLst>
      <p:ext uri="{BB962C8B-B14F-4D97-AF65-F5344CB8AC3E}">
        <p14:creationId xmlns:p14="http://schemas.microsoft.com/office/powerpoint/2010/main" val="1059730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8B1AF-95A0-1C44-1FA2-F230668521E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749971E-3AF5-75AC-9E88-AC482A4158F0}"/>
              </a:ext>
            </a:extLst>
          </p:cNvPr>
          <p:cNvSpPr>
            <a:spLocks noGrp="1"/>
          </p:cNvSpPr>
          <p:nvPr>
            <p:ph type="title"/>
          </p:nvPr>
        </p:nvSpPr>
        <p:spPr>
          <a:xfrm>
            <a:off x="838200" y="209292"/>
            <a:ext cx="9905460" cy="971551"/>
          </a:xfrm>
        </p:spPr>
        <p:txBody>
          <a:bodyPr>
            <a:normAutofit fontScale="90000"/>
          </a:bodyPr>
          <a:lstStyle/>
          <a:p>
            <a:r>
              <a:rPr lang="en-US" sz="3600" dirty="0"/>
              <a:t>Knowledge based classifier with envelope-based features</a:t>
            </a:r>
          </a:p>
        </p:txBody>
      </p:sp>
      <p:sp>
        <p:nvSpPr>
          <p:cNvPr id="4" name="Segnaposto numero diapositiva 3">
            <a:extLst>
              <a:ext uri="{FF2B5EF4-FFF2-40B4-BE49-F238E27FC236}">
                <a16:creationId xmlns:a16="http://schemas.microsoft.com/office/drawing/2014/main" id="{391E3CEC-5048-D08F-6C54-0BE11666B326}"/>
              </a:ext>
            </a:extLst>
          </p:cNvPr>
          <p:cNvSpPr>
            <a:spLocks noGrp="1"/>
          </p:cNvSpPr>
          <p:nvPr>
            <p:ph type="sldNum" sz="quarter" idx="12"/>
          </p:nvPr>
        </p:nvSpPr>
        <p:spPr/>
        <p:txBody>
          <a:bodyPr/>
          <a:lstStyle/>
          <a:p>
            <a:fld id="{2FA0223F-D95A-431D-9A71-EDA7FA0C2F5B}" type="slidenum">
              <a:rPr lang="en-US" smtClean="0"/>
              <a:t>22</a:t>
            </a:fld>
            <a:endParaRPr lang="en-US"/>
          </a:p>
        </p:txBody>
      </p:sp>
      <p:sp>
        <p:nvSpPr>
          <p:cNvPr id="12" name="Rettangolo 11">
            <a:extLst>
              <a:ext uri="{FF2B5EF4-FFF2-40B4-BE49-F238E27FC236}">
                <a16:creationId xmlns:a16="http://schemas.microsoft.com/office/drawing/2014/main" id="{FE2385A0-D2E2-D7E4-8DEE-8A7680CB7377}"/>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1F2490BF-93B8-9950-7C7B-872C2A1D7C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7878" y="2339340"/>
            <a:ext cx="4376937" cy="3758192"/>
          </a:xfrm>
          <a:prstGeom prst="rect">
            <a:avLst/>
          </a:prstGeom>
        </p:spPr>
      </p:pic>
      <p:cxnSp>
        <p:nvCxnSpPr>
          <p:cNvPr id="6" name="Connettore diritto 5">
            <a:extLst>
              <a:ext uri="{FF2B5EF4-FFF2-40B4-BE49-F238E27FC236}">
                <a16:creationId xmlns:a16="http://schemas.microsoft.com/office/drawing/2014/main" id="{5CE238A8-7446-386C-009A-3EBBA0398B7B}"/>
              </a:ext>
            </a:extLst>
          </p:cNvPr>
          <p:cNvCxnSpPr/>
          <p:nvPr/>
        </p:nvCxnSpPr>
        <p:spPr>
          <a:xfrm>
            <a:off x="6096000" y="1435100"/>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ttangolo con angoli arrotondati 6">
            <a:extLst>
              <a:ext uri="{FF2B5EF4-FFF2-40B4-BE49-F238E27FC236}">
                <a16:creationId xmlns:a16="http://schemas.microsoft.com/office/drawing/2014/main" id="{7B2EBEDB-7E5E-AA1F-E7EF-913B831E8393}"/>
              </a:ext>
            </a:extLst>
          </p:cNvPr>
          <p:cNvSpPr/>
          <p:nvPr/>
        </p:nvSpPr>
        <p:spPr>
          <a:xfrm>
            <a:off x="587878" y="1589121"/>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V2: peaks thresholds and position</a:t>
            </a:r>
          </a:p>
        </p:txBody>
      </p:sp>
      <p:sp>
        <p:nvSpPr>
          <p:cNvPr id="8" name="Rettangolo con angoli arrotondati 7">
            <a:extLst>
              <a:ext uri="{FF2B5EF4-FFF2-40B4-BE49-F238E27FC236}">
                <a16:creationId xmlns:a16="http://schemas.microsoft.com/office/drawing/2014/main" id="{9EB08772-2C86-C6E9-3DB9-ACA277413E5F}"/>
              </a:ext>
            </a:extLst>
          </p:cNvPr>
          <p:cNvSpPr/>
          <p:nvPr/>
        </p:nvSpPr>
        <p:spPr>
          <a:xfrm>
            <a:off x="6647600" y="1594104"/>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V3: peaks thresholds and atrial/ventricular ratio</a:t>
            </a:r>
          </a:p>
        </p:txBody>
      </p:sp>
      <p:pic>
        <p:nvPicPr>
          <p:cNvPr id="10" name="Immagine 9">
            <a:extLst>
              <a:ext uri="{FF2B5EF4-FFF2-40B4-BE49-F238E27FC236}">
                <a16:creationId xmlns:a16="http://schemas.microsoft.com/office/drawing/2014/main" id="{1ADD3BAD-431C-6209-EF23-51BDC641EC3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227185" y="2339340"/>
            <a:ext cx="4376937" cy="3758192"/>
          </a:xfrm>
          <a:prstGeom prst="rect">
            <a:avLst/>
          </a:prstGeom>
        </p:spPr>
      </p:pic>
      <p:sp>
        <p:nvSpPr>
          <p:cNvPr id="3" name="Rettangolo con angoli arrotondati 2">
            <a:extLst>
              <a:ext uri="{FF2B5EF4-FFF2-40B4-BE49-F238E27FC236}">
                <a16:creationId xmlns:a16="http://schemas.microsoft.com/office/drawing/2014/main" id="{BF75BC95-DF52-787D-159E-A0A3F2DF34A6}"/>
              </a:ext>
            </a:extLst>
          </p:cNvPr>
          <p:cNvSpPr/>
          <p:nvPr/>
        </p:nvSpPr>
        <p:spPr>
          <a:xfrm>
            <a:off x="4843272" y="5536254"/>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sp>
        <p:nvSpPr>
          <p:cNvPr id="16" name="Rettangolo con angoli arrotondati 15">
            <a:extLst>
              <a:ext uri="{FF2B5EF4-FFF2-40B4-BE49-F238E27FC236}">
                <a16:creationId xmlns:a16="http://schemas.microsoft.com/office/drawing/2014/main" id="{06BA439A-ACFB-2A2F-E0E6-B053930BA0BA}"/>
              </a:ext>
            </a:extLst>
          </p:cNvPr>
          <p:cNvSpPr/>
          <p:nvPr/>
        </p:nvSpPr>
        <p:spPr>
          <a:xfrm>
            <a:off x="587877" y="1594104"/>
            <a:ext cx="4968237" cy="585216"/>
          </a:xfrm>
          <a:prstGeom prst="roundRect">
            <a:avLst/>
          </a:prstGeom>
          <a:solidFill>
            <a:schemeClr val="accent6">
              <a:lumMod val="60000"/>
              <a:lumOff val="40000"/>
            </a:schemeClr>
          </a:solidFill>
          <a:ln w="28575"/>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600" dirty="0">
                <a:solidFill>
                  <a:schemeClr val="tx1"/>
                </a:solidFill>
              </a:rPr>
              <a:t>KB V2: peaks thresholds and position</a:t>
            </a:r>
          </a:p>
        </p:txBody>
      </p:sp>
    </p:spTree>
    <p:extLst>
      <p:ext uri="{BB962C8B-B14F-4D97-AF65-F5344CB8AC3E}">
        <p14:creationId xmlns:p14="http://schemas.microsoft.com/office/powerpoint/2010/main" val="3047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AB67C-3B09-9BA5-4A06-85AF1A890D71}"/>
            </a:ext>
          </a:extLst>
        </p:cNvPr>
        <p:cNvGrpSpPr/>
        <p:nvPr/>
      </p:nvGrpSpPr>
      <p:grpSpPr>
        <a:xfrm>
          <a:off x="0" y="0"/>
          <a:ext cx="0" cy="0"/>
          <a:chOff x="0" y="0"/>
          <a:chExt cx="0" cy="0"/>
        </a:xfrm>
      </p:grpSpPr>
      <p:sp>
        <p:nvSpPr>
          <p:cNvPr id="22" name="Rettangolo con angoli arrotondati 21">
            <a:extLst>
              <a:ext uri="{FF2B5EF4-FFF2-40B4-BE49-F238E27FC236}">
                <a16:creationId xmlns:a16="http://schemas.microsoft.com/office/drawing/2014/main" id="{AB7A6753-6B8A-E8BE-80BA-BC50FECE9A85}"/>
              </a:ext>
            </a:extLst>
          </p:cNvPr>
          <p:cNvSpPr/>
          <p:nvPr/>
        </p:nvSpPr>
        <p:spPr>
          <a:xfrm>
            <a:off x="6635885" y="1580645"/>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V1: atrial/ventricular ratio, </a:t>
            </a:r>
            <a:r>
              <a:rPr lang="en-GB" sz="1600" dirty="0" err="1">
                <a:solidFill>
                  <a:schemeClr val="tx1"/>
                </a:solidFill>
              </a:rPr>
              <a:t>th</a:t>
            </a:r>
            <a:r>
              <a:rPr lang="en-GB" sz="1600" dirty="0">
                <a:solidFill>
                  <a:schemeClr val="tx1"/>
                </a:solidFill>
              </a:rPr>
              <a:t>=0.5</a:t>
            </a:r>
          </a:p>
        </p:txBody>
      </p:sp>
      <p:sp>
        <p:nvSpPr>
          <p:cNvPr id="2" name="Titolo 1">
            <a:extLst>
              <a:ext uri="{FF2B5EF4-FFF2-40B4-BE49-F238E27FC236}">
                <a16:creationId xmlns:a16="http://schemas.microsoft.com/office/drawing/2014/main" id="{8AC7EA80-9B17-16EA-084F-9A66A833D140}"/>
              </a:ext>
            </a:extLst>
          </p:cNvPr>
          <p:cNvSpPr>
            <a:spLocks noGrp="1"/>
          </p:cNvSpPr>
          <p:nvPr>
            <p:ph type="title"/>
          </p:nvPr>
        </p:nvSpPr>
        <p:spPr>
          <a:xfrm>
            <a:off x="838200" y="209292"/>
            <a:ext cx="9905460" cy="971551"/>
          </a:xfrm>
        </p:spPr>
        <p:txBody>
          <a:bodyPr>
            <a:normAutofit fontScale="90000"/>
          </a:bodyPr>
          <a:lstStyle/>
          <a:p>
            <a:r>
              <a:rPr lang="en-US" sz="3600" dirty="0"/>
              <a:t>Knowledge based classifier: comparison V2 (improved) and V1 (original)</a:t>
            </a:r>
          </a:p>
        </p:txBody>
      </p:sp>
      <p:sp>
        <p:nvSpPr>
          <p:cNvPr id="4" name="Segnaposto numero diapositiva 3">
            <a:extLst>
              <a:ext uri="{FF2B5EF4-FFF2-40B4-BE49-F238E27FC236}">
                <a16:creationId xmlns:a16="http://schemas.microsoft.com/office/drawing/2014/main" id="{4BB4EB84-A279-8874-A8B5-B27C3789CC14}"/>
              </a:ext>
            </a:extLst>
          </p:cNvPr>
          <p:cNvSpPr>
            <a:spLocks noGrp="1"/>
          </p:cNvSpPr>
          <p:nvPr>
            <p:ph type="sldNum" sz="quarter" idx="12"/>
          </p:nvPr>
        </p:nvSpPr>
        <p:spPr/>
        <p:txBody>
          <a:bodyPr/>
          <a:lstStyle/>
          <a:p>
            <a:fld id="{2FA0223F-D95A-431D-9A71-EDA7FA0C2F5B}" type="slidenum">
              <a:rPr lang="en-US" smtClean="0"/>
              <a:t>23</a:t>
            </a:fld>
            <a:endParaRPr lang="en-US"/>
          </a:p>
        </p:txBody>
      </p:sp>
      <p:sp>
        <p:nvSpPr>
          <p:cNvPr id="12" name="Rettangolo 11">
            <a:extLst>
              <a:ext uri="{FF2B5EF4-FFF2-40B4-BE49-F238E27FC236}">
                <a16:creationId xmlns:a16="http://schemas.microsoft.com/office/drawing/2014/main" id="{2C13C61C-671F-8F35-0517-8D040B99D4A9}"/>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391BA03D-3E76-D82E-EB6E-986F090D144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7878" y="2339340"/>
            <a:ext cx="4376937" cy="3758192"/>
          </a:xfrm>
          <a:prstGeom prst="rect">
            <a:avLst/>
          </a:prstGeom>
        </p:spPr>
      </p:pic>
      <p:cxnSp>
        <p:nvCxnSpPr>
          <p:cNvPr id="6" name="Connettore diritto 5">
            <a:extLst>
              <a:ext uri="{FF2B5EF4-FFF2-40B4-BE49-F238E27FC236}">
                <a16:creationId xmlns:a16="http://schemas.microsoft.com/office/drawing/2014/main" id="{ED1C12A8-AB22-F385-AF44-DCFC4D9CAB44}"/>
              </a:ext>
            </a:extLst>
          </p:cNvPr>
          <p:cNvCxnSpPr/>
          <p:nvPr/>
        </p:nvCxnSpPr>
        <p:spPr>
          <a:xfrm>
            <a:off x="6096000" y="1435100"/>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ttangolo con angoli arrotondati 6">
            <a:extLst>
              <a:ext uri="{FF2B5EF4-FFF2-40B4-BE49-F238E27FC236}">
                <a16:creationId xmlns:a16="http://schemas.microsoft.com/office/drawing/2014/main" id="{739244F7-DDF7-18D2-A0A3-99EA5D7E3525}"/>
              </a:ext>
            </a:extLst>
          </p:cNvPr>
          <p:cNvSpPr/>
          <p:nvPr/>
        </p:nvSpPr>
        <p:spPr>
          <a:xfrm>
            <a:off x="587878" y="1589121"/>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V2: peaks thresholds and position</a:t>
            </a:r>
          </a:p>
        </p:txBody>
      </p:sp>
      <p:pic>
        <p:nvPicPr>
          <p:cNvPr id="20" name="Immagine 19">
            <a:extLst>
              <a:ext uri="{FF2B5EF4-FFF2-40B4-BE49-F238E27FC236}">
                <a16:creationId xmlns:a16="http://schemas.microsoft.com/office/drawing/2014/main" id="{4CF43F52-7AB8-1F30-3637-044BABBCA35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238899" y="2339340"/>
            <a:ext cx="4376937" cy="3758192"/>
          </a:xfrm>
          <a:prstGeom prst="rect">
            <a:avLst/>
          </a:prstGeom>
        </p:spPr>
      </p:pic>
      <p:sp>
        <p:nvSpPr>
          <p:cNvPr id="3" name="Rettangolo con angoli arrotondati 2">
            <a:extLst>
              <a:ext uri="{FF2B5EF4-FFF2-40B4-BE49-F238E27FC236}">
                <a16:creationId xmlns:a16="http://schemas.microsoft.com/office/drawing/2014/main" id="{AF58D28B-6A8E-8130-CFBB-9EA295179537}"/>
              </a:ext>
            </a:extLst>
          </p:cNvPr>
          <p:cNvSpPr/>
          <p:nvPr/>
        </p:nvSpPr>
        <p:spPr>
          <a:xfrm>
            <a:off x="4843272" y="5536254"/>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sp>
        <p:nvSpPr>
          <p:cNvPr id="11" name="Rettangolo con angoli arrotondati 10">
            <a:extLst>
              <a:ext uri="{FF2B5EF4-FFF2-40B4-BE49-F238E27FC236}">
                <a16:creationId xmlns:a16="http://schemas.microsoft.com/office/drawing/2014/main" id="{B1287754-3DC1-E3FE-D086-219CB46C9090}"/>
              </a:ext>
            </a:extLst>
          </p:cNvPr>
          <p:cNvSpPr/>
          <p:nvPr/>
        </p:nvSpPr>
        <p:spPr>
          <a:xfrm>
            <a:off x="5039867" y="3012948"/>
            <a:ext cx="1799845" cy="2089404"/>
          </a:xfrm>
          <a:prstGeom prst="roundRect">
            <a:avLst>
              <a:gd name="adj" fmla="val 6621"/>
            </a:avLst>
          </a:prstGeom>
          <a:solidFill>
            <a:schemeClr val="accent4">
              <a:lumMod val="60000"/>
              <a:lumOff val="40000"/>
            </a:schemeClr>
          </a:solidFill>
          <a:ln>
            <a:solidFill>
              <a:srgbClr val="FF9900"/>
            </a:solidFill>
          </a:ln>
        </p:spPr>
        <p:style>
          <a:lnRef idx="1">
            <a:schemeClr val="accent4"/>
          </a:lnRef>
          <a:fillRef idx="2">
            <a:schemeClr val="accent4"/>
          </a:fillRef>
          <a:effectRef idx="1">
            <a:schemeClr val="accent4"/>
          </a:effectRef>
          <a:fontRef idx="minor">
            <a:schemeClr val="dk1"/>
          </a:fontRef>
        </p:style>
        <p:txBody>
          <a:bodyPr rtlCol="0" anchor="t"/>
          <a:lstStyle/>
          <a:p>
            <a:r>
              <a:rPr lang="en-GB" sz="1100" dirty="0"/>
              <a:t>Respect to KB V1:</a:t>
            </a:r>
          </a:p>
          <a:p>
            <a:pPr marL="171450" indent="-171450">
              <a:buFont typeface="Arial" panose="020B0604020202020204" pitchFamily="34" charset="0"/>
              <a:buChar char="•"/>
            </a:pPr>
            <a:r>
              <a:rPr lang="en-GB" sz="1100" b="1" dirty="0">
                <a:solidFill>
                  <a:schemeClr val="accent6">
                    <a:lumMod val="75000"/>
                  </a:schemeClr>
                </a:solidFill>
              </a:rPr>
              <a:t>Higher precision and less misclassified MAP C and MAP B signals </a:t>
            </a:r>
          </a:p>
          <a:p>
            <a:pPr marL="171450" indent="-171450">
              <a:buFont typeface="Arial" panose="020B0604020202020204" pitchFamily="34" charset="0"/>
              <a:buChar char="•"/>
            </a:pPr>
            <a:r>
              <a:rPr lang="en-GB" sz="1100" b="1" dirty="0">
                <a:solidFill>
                  <a:srgbClr val="C00000"/>
                </a:solidFill>
              </a:rPr>
              <a:t>Slightly increased number of misclassified signals from MAP C to MAP A and for MAP B to MAP A.</a:t>
            </a:r>
            <a:endParaRPr lang="en-GB" sz="1100" dirty="0"/>
          </a:p>
          <a:p>
            <a:pPr marL="171450" indent="-171450">
              <a:buFont typeface="Arial" panose="020B0604020202020204" pitchFamily="34" charset="0"/>
              <a:buChar char="•"/>
            </a:pPr>
            <a:endParaRPr lang="en-GB" sz="1100" dirty="0"/>
          </a:p>
        </p:txBody>
      </p:sp>
      <p:sp>
        <p:nvSpPr>
          <p:cNvPr id="16" name="Rettangolo con angoli arrotondati 15">
            <a:extLst>
              <a:ext uri="{FF2B5EF4-FFF2-40B4-BE49-F238E27FC236}">
                <a16:creationId xmlns:a16="http://schemas.microsoft.com/office/drawing/2014/main" id="{14BA7179-F2A6-353E-9487-12703B57F101}"/>
              </a:ext>
            </a:extLst>
          </p:cNvPr>
          <p:cNvSpPr/>
          <p:nvPr/>
        </p:nvSpPr>
        <p:spPr>
          <a:xfrm>
            <a:off x="587877" y="1594104"/>
            <a:ext cx="4968237" cy="585216"/>
          </a:xfrm>
          <a:prstGeom prst="roundRect">
            <a:avLst/>
          </a:prstGeom>
          <a:solidFill>
            <a:schemeClr val="accent6">
              <a:lumMod val="60000"/>
              <a:lumOff val="40000"/>
            </a:schemeClr>
          </a:solidFill>
          <a:ln w="28575"/>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600" dirty="0">
                <a:solidFill>
                  <a:schemeClr val="tx1"/>
                </a:solidFill>
              </a:rPr>
              <a:t>KB V2: peaks thresholds and position</a:t>
            </a:r>
          </a:p>
        </p:txBody>
      </p:sp>
      <p:sp>
        <p:nvSpPr>
          <p:cNvPr id="9" name="Rettangolo con angoli arrotondati 8">
            <a:extLst>
              <a:ext uri="{FF2B5EF4-FFF2-40B4-BE49-F238E27FC236}">
                <a16:creationId xmlns:a16="http://schemas.microsoft.com/office/drawing/2014/main" id="{475A0EE7-EE4B-D575-35EB-47A412A733DA}"/>
              </a:ext>
            </a:extLst>
          </p:cNvPr>
          <p:cNvSpPr/>
          <p:nvPr/>
        </p:nvSpPr>
        <p:spPr>
          <a:xfrm>
            <a:off x="2411145" y="3853180"/>
            <a:ext cx="713232" cy="630936"/>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3" name="Rettangolo con angoli arrotondati 12">
            <a:extLst>
              <a:ext uri="{FF2B5EF4-FFF2-40B4-BE49-F238E27FC236}">
                <a16:creationId xmlns:a16="http://schemas.microsoft.com/office/drawing/2014/main" id="{B58F67E2-63A4-319A-EA71-287C40B41A90}"/>
              </a:ext>
            </a:extLst>
          </p:cNvPr>
          <p:cNvSpPr/>
          <p:nvPr/>
        </p:nvSpPr>
        <p:spPr>
          <a:xfrm>
            <a:off x="3345311" y="4791964"/>
            <a:ext cx="713232" cy="630936"/>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5" name="Rettangolo con angoli arrotondati 14">
            <a:extLst>
              <a:ext uri="{FF2B5EF4-FFF2-40B4-BE49-F238E27FC236}">
                <a16:creationId xmlns:a16="http://schemas.microsoft.com/office/drawing/2014/main" id="{976A23C3-E28C-2BD4-C477-02A078771577}"/>
              </a:ext>
            </a:extLst>
          </p:cNvPr>
          <p:cNvSpPr/>
          <p:nvPr/>
        </p:nvSpPr>
        <p:spPr>
          <a:xfrm>
            <a:off x="1472229" y="3853180"/>
            <a:ext cx="713232" cy="1569720"/>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7" name="Rettangolo con angoli arrotondati 16">
            <a:extLst>
              <a:ext uri="{FF2B5EF4-FFF2-40B4-BE49-F238E27FC236}">
                <a16:creationId xmlns:a16="http://schemas.microsoft.com/office/drawing/2014/main" id="{45604CB2-D5C6-1AF3-4E02-EA77D7B1F6A3}"/>
              </a:ext>
            </a:extLst>
          </p:cNvPr>
          <p:cNvSpPr/>
          <p:nvPr/>
        </p:nvSpPr>
        <p:spPr>
          <a:xfrm>
            <a:off x="1472229" y="2906400"/>
            <a:ext cx="713232" cy="630936"/>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Tree>
    <p:extLst>
      <p:ext uri="{BB962C8B-B14F-4D97-AF65-F5344CB8AC3E}">
        <p14:creationId xmlns:p14="http://schemas.microsoft.com/office/powerpoint/2010/main" val="310299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9" grpId="0" animBg="1"/>
      <p:bldP spid="13" grpId="0" animBg="1"/>
      <p:bldP spid="15"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47DB9-BA81-14E4-C65B-C8F1683691A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A1BAF6F-4DDB-62DD-3C65-DA990A443161}"/>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89CB3EF8-717A-0A5E-05FA-59551A59BDE5}"/>
              </a:ext>
            </a:extLst>
          </p:cNvPr>
          <p:cNvSpPr>
            <a:spLocks noGrp="1"/>
          </p:cNvSpPr>
          <p:nvPr>
            <p:ph idx="1"/>
          </p:nvPr>
        </p:nvSpPr>
        <p:spPr>
          <a:xfrm>
            <a:off x="664464" y="2041496"/>
            <a:ext cx="10098024" cy="3851303"/>
          </a:xfrm>
        </p:spPr>
        <p:txBody>
          <a:bodyPr>
            <a:noAutofit/>
          </a:bodyPr>
          <a:lstStyle/>
          <a:p>
            <a:r>
              <a:rPr lang="en-US" sz="2000" dirty="0">
                <a:solidFill>
                  <a:schemeClr val="bg2">
                    <a:lumMod val="75000"/>
                  </a:schemeClr>
                </a:solidFill>
              </a:rPr>
              <a:t>Feature extraction </a:t>
            </a:r>
          </a:p>
          <a:p>
            <a:pPr lvl="1"/>
            <a:r>
              <a:rPr lang="en-US" sz="2000" dirty="0">
                <a:solidFill>
                  <a:schemeClr val="bg2">
                    <a:lumMod val="75000"/>
                  </a:schemeClr>
                </a:solidFill>
              </a:rPr>
              <a:t>Envelope features</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features</a:t>
            </a:r>
          </a:p>
          <a:p>
            <a:r>
              <a:rPr lang="en-US" sz="2000" dirty="0"/>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037FCB25-296A-047E-BC16-D779D974D6EB}"/>
              </a:ext>
            </a:extLst>
          </p:cNvPr>
          <p:cNvSpPr>
            <a:spLocks noGrp="1"/>
          </p:cNvSpPr>
          <p:nvPr>
            <p:ph type="sldNum" sz="quarter" idx="12"/>
          </p:nvPr>
        </p:nvSpPr>
        <p:spPr/>
        <p:txBody>
          <a:bodyPr/>
          <a:lstStyle/>
          <a:p>
            <a:fld id="{2FA0223F-D95A-431D-9A71-EDA7FA0C2F5B}" type="slidenum">
              <a:rPr lang="en-US" smtClean="0"/>
              <a:t>24</a:t>
            </a:fld>
            <a:endParaRPr lang="en-US" dirty="0"/>
          </a:p>
        </p:txBody>
      </p:sp>
    </p:spTree>
    <p:extLst>
      <p:ext uri="{BB962C8B-B14F-4D97-AF65-F5344CB8AC3E}">
        <p14:creationId xmlns:p14="http://schemas.microsoft.com/office/powerpoint/2010/main" val="3832401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6E7D0-288E-40A8-801A-6B290E172C2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B4D4D4C-64F0-D6A7-3585-20090B3BA85D}"/>
              </a:ext>
            </a:extLst>
          </p:cNvPr>
          <p:cNvSpPr>
            <a:spLocks noGrp="1"/>
          </p:cNvSpPr>
          <p:nvPr>
            <p:ph type="title"/>
          </p:nvPr>
        </p:nvSpPr>
        <p:spPr>
          <a:xfrm>
            <a:off x="838200" y="209292"/>
            <a:ext cx="9905460" cy="971551"/>
          </a:xfrm>
        </p:spPr>
        <p:txBody>
          <a:bodyPr>
            <a:normAutofit/>
          </a:bodyPr>
          <a:lstStyle/>
          <a:p>
            <a:r>
              <a:rPr lang="en-US" sz="3600" dirty="0"/>
              <a:t>Machine learning approach: tree classifier</a:t>
            </a:r>
          </a:p>
        </p:txBody>
      </p:sp>
      <p:sp>
        <p:nvSpPr>
          <p:cNvPr id="4" name="Segnaposto numero diapositiva 3">
            <a:extLst>
              <a:ext uri="{FF2B5EF4-FFF2-40B4-BE49-F238E27FC236}">
                <a16:creationId xmlns:a16="http://schemas.microsoft.com/office/drawing/2014/main" id="{328A2219-92AC-A957-02CC-43646D0D7A95}"/>
              </a:ext>
            </a:extLst>
          </p:cNvPr>
          <p:cNvSpPr>
            <a:spLocks noGrp="1"/>
          </p:cNvSpPr>
          <p:nvPr>
            <p:ph type="sldNum" sz="quarter" idx="12"/>
          </p:nvPr>
        </p:nvSpPr>
        <p:spPr/>
        <p:txBody>
          <a:bodyPr/>
          <a:lstStyle/>
          <a:p>
            <a:fld id="{2FA0223F-D95A-431D-9A71-EDA7FA0C2F5B}" type="slidenum">
              <a:rPr lang="en-US" smtClean="0"/>
              <a:t>25</a:t>
            </a:fld>
            <a:endParaRPr lang="en-US" dirty="0"/>
          </a:p>
        </p:txBody>
      </p:sp>
      <p:sp>
        <p:nvSpPr>
          <p:cNvPr id="55" name="Segnaposto contenuto 5">
            <a:extLst>
              <a:ext uri="{FF2B5EF4-FFF2-40B4-BE49-F238E27FC236}">
                <a16:creationId xmlns:a16="http://schemas.microsoft.com/office/drawing/2014/main" id="{ACB75405-188B-58EA-965B-5584F214C97C}"/>
              </a:ext>
            </a:extLst>
          </p:cNvPr>
          <p:cNvSpPr>
            <a:spLocks noGrp="1"/>
          </p:cNvSpPr>
          <p:nvPr>
            <p:ph idx="1"/>
          </p:nvPr>
        </p:nvSpPr>
        <p:spPr>
          <a:xfrm>
            <a:off x="587878" y="1530210"/>
            <a:ext cx="4258442" cy="4550550"/>
          </a:xfrm>
        </p:spPr>
        <p:txBody>
          <a:bodyPr>
            <a:normAutofit/>
          </a:bodyPr>
          <a:lstStyle/>
          <a:p>
            <a:pPr marL="0" indent="0">
              <a:buNone/>
            </a:pPr>
            <a:r>
              <a:rPr lang="en-US" sz="1600" dirty="0"/>
              <a:t>Machine learning approaches allow to model data with statistical models trained on a set of features. </a:t>
            </a:r>
          </a:p>
          <a:p>
            <a:pPr marL="0" indent="0">
              <a:buNone/>
            </a:pPr>
            <a:r>
              <a:rPr lang="en-US" sz="1600" dirty="0"/>
              <a:t>Tree models are among the most easily explained, therefore the choice felt on them.</a:t>
            </a:r>
          </a:p>
          <a:p>
            <a:r>
              <a:rPr lang="en-US" sz="1600" dirty="0"/>
              <a:t>Mathematical rules are defined into each node to minimize the impurity of the following level</a:t>
            </a:r>
          </a:p>
          <a:p>
            <a:r>
              <a:rPr lang="en-US" sz="1600" dirty="0"/>
              <a:t>An “impurity measure” is required</a:t>
            </a:r>
          </a:p>
          <a:p>
            <a:r>
              <a:rPr lang="en-US" sz="1600" dirty="0"/>
              <a:t>Tuning the depth of the three is required</a:t>
            </a:r>
          </a:p>
          <a:p>
            <a:r>
              <a:rPr lang="en-US" sz="1600" dirty="0"/>
              <a:t>LOPOCV is used as validation technique</a:t>
            </a:r>
          </a:p>
        </p:txBody>
      </p:sp>
      <p:grpSp>
        <p:nvGrpSpPr>
          <p:cNvPr id="47" name="Gruppo 46">
            <a:extLst>
              <a:ext uri="{FF2B5EF4-FFF2-40B4-BE49-F238E27FC236}">
                <a16:creationId xmlns:a16="http://schemas.microsoft.com/office/drawing/2014/main" id="{536A343C-C1AD-828D-FEE5-FFF45DBF3702}"/>
              </a:ext>
            </a:extLst>
          </p:cNvPr>
          <p:cNvGrpSpPr/>
          <p:nvPr/>
        </p:nvGrpSpPr>
        <p:grpSpPr>
          <a:xfrm>
            <a:off x="5468844" y="1719705"/>
            <a:ext cx="6456592" cy="4659650"/>
            <a:chOff x="5468844" y="1719705"/>
            <a:chExt cx="6456592" cy="4659650"/>
          </a:xfrm>
        </p:grpSpPr>
        <p:sp>
          <p:nvSpPr>
            <p:cNvPr id="12" name="Rettangolo 11">
              <a:extLst>
                <a:ext uri="{FF2B5EF4-FFF2-40B4-BE49-F238E27FC236}">
                  <a16:creationId xmlns:a16="http://schemas.microsoft.com/office/drawing/2014/main" id="{FB937D98-A081-B61F-37A9-C8D0B7DE184C}"/>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Rettangolo con angoli arrotondati 4">
              <a:extLst>
                <a:ext uri="{FF2B5EF4-FFF2-40B4-BE49-F238E27FC236}">
                  <a16:creationId xmlns:a16="http://schemas.microsoft.com/office/drawing/2014/main" id="{765F46CF-F800-2478-3313-97871ABCE1B8}"/>
                </a:ext>
              </a:extLst>
            </p:cNvPr>
            <p:cNvSpPr/>
            <p:nvPr/>
          </p:nvSpPr>
          <p:spPr>
            <a:xfrm>
              <a:off x="7459981" y="1719705"/>
              <a:ext cx="2301237" cy="585216"/>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classifiers</a:t>
              </a:r>
            </a:p>
          </p:txBody>
        </p:sp>
        <p:sp>
          <p:nvSpPr>
            <p:cNvPr id="7" name="Rettangolo con angoli arrotondati 6">
              <a:extLst>
                <a:ext uri="{FF2B5EF4-FFF2-40B4-BE49-F238E27FC236}">
                  <a16:creationId xmlns:a16="http://schemas.microsoft.com/office/drawing/2014/main" id="{EED91511-3996-B715-B877-B0B10001BAB0}"/>
                </a:ext>
              </a:extLst>
            </p:cNvPr>
            <p:cNvSpPr/>
            <p:nvPr/>
          </p:nvSpPr>
          <p:spPr>
            <a:xfrm>
              <a:off x="5891514" y="2843784"/>
              <a:ext cx="2301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1: whole feature set</a:t>
              </a:r>
            </a:p>
          </p:txBody>
        </p:sp>
        <p:sp>
          <p:nvSpPr>
            <p:cNvPr id="10" name="Rettangolo con angoli arrotondati 9">
              <a:extLst>
                <a:ext uri="{FF2B5EF4-FFF2-40B4-BE49-F238E27FC236}">
                  <a16:creationId xmlns:a16="http://schemas.microsoft.com/office/drawing/2014/main" id="{FD6C890C-4400-7E88-04FE-BFFC6945374D}"/>
                </a:ext>
              </a:extLst>
            </p:cNvPr>
            <p:cNvSpPr/>
            <p:nvPr/>
          </p:nvSpPr>
          <p:spPr>
            <a:xfrm>
              <a:off x="9036777" y="2843784"/>
              <a:ext cx="2668521"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2: relevant feature set</a:t>
              </a:r>
            </a:p>
          </p:txBody>
        </p:sp>
        <p:sp>
          <p:nvSpPr>
            <p:cNvPr id="22" name="Rettangolo con angoli arrotondati 21">
              <a:extLst>
                <a:ext uri="{FF2B5EF4-FFF2-40B4-BE49-F238E27FC236}">
                  <a16:creationId xmlns:a16="http://schemas.microsoft.com/office/drawing/2014/main" id="{B8BFB340-670F-C779-6ED6-B418A9C5A9C1}"/>
                </a:ext>
              </a:extLst>
            </p:cNvPr>
            <p:cNvSpPr/>
            <p:nvPr/>
          </p:nvSpPr>
          <p:spPr>
            <a:xfrm>
              <a:off x="6093341" y="3643107"/>
              <a:ext cx="2365518" cy="29196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Impurity measure: Cross entropy </a:t>
              </a:r>
            </a:p>
          </p:txBody>
        </p:sp>
        <p:sp>
          <p:nvSpPr>
            <p:cNvPr id="23" name="Rettangolo con angoli arrotondati 22">
              <a:extLst>
                <a:ext uri="{FF2B5EF4-FFF2-40B4-BE49-F238E27FC236}">
                  <a16:creationId xmlns:a16="http://schemas.microsoft.com/office/drawing/2014/main" id="{D89CEBBF-28D5-B8BA-A505-F06C8194CD6C}"/>
                </a:ext>
              </a:extLst>
            </p:cNvPr>
            <p:cNvSpPr/>
            <p:nvPr/>
          </p:nvSpPr>
          <p:spPr>
            <a:xfrm>
              <a:off x="6093341" y="4086225"/>
              <a:ext cx="2557542" cy="29196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Depth: maximising weighted f1 score</a:t>
              </a:r>
            </a:p>
          </p:txBody>
        </p:sp>
        <p:sp>
          <p:nvSpPr>
            <p:cNvPr id="24" name="Rettangolo con angoli arrotondati 23">
              <a:extLst>
                <a:ext uri="{FF2B5EF4-FFF2-40B4-BE49-F238E27FC236}">
                  <a16:creationId xmlns:a16="http://schemas.microsoft.com/office/drawing/2014/main" id="{E6FFA4B5-A5E9-F1C2-2CE1-23884614A619}"/>
                </a:ext>
              </a:extLst>
            </p:cNvPr>
            <p:cNvSpPr/>
            <p:nvPr/>
          </p:nvSpPr>
          <p:spPr>
            <a:xfrm>
              <a:off x="9238604" y="3643107"/>
              <a:ext cx="2365518" cy="29196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Impurity measure: Cross entropy </a:t>
              </a:r>
            </a:p>
          </p:txBody>
        </p:sp>
        <p:sp>
          <p:nvSpPr>
            <p:cNvPr id="25" name="Rettangolo con angoli arrotondati 24">
              <a:extLst>
                <a:ext uri="{FF2B5EF4-FFF2-40B4-BE49-F238E27FC236}">
                  <a16:creationId xmlns:a16="http://schemas.microsoft.com/office/drawing/2014/main" id="{DDAC2066-4659-2D6F-CB58-449EF21902A6}"/>
                </a:ext>
              </a:extLst>
            </p:cNvPr>
            <p:cNvSpPr/>
            <p:nvPr/>
          </p:nvSpPr>
          <p:spPr>
            <a:xfrm>
              <a:off x="9238604" y="4086225"/>
              <a:ext cx="2557542" cy="29196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Depth: maximising weighted f1 score</a:t>
              </a:r>
            </a:p>
          </p:txBody>
        </p:sp>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9D96C39F-B5EE-D992-8638-07899F07D7DC}"/>
                    </a:ext>
                  </a:extLst>
                </p:cNvPr>
                <p:cNvSpPr txBox="1"/>
                <p:nvPr/>
              </p:nvSpPr>
              <p:spPr>
                <a:xfrm>
                  <a:off x="5891514" y="5306048"/>
                  <a:ext cx="1879622" cy="888641"/>
                </a:xfrm>
                <a:prstGeom prst="rect">
                  <a:avLst/>
                </a:prstGeom>
                <a:noFill/>
              </p:spPr>
              <p:txBody>
                <a:bodyPr wrap="square" lIns="0" tIns="0" rIns="0" bIns="0" rtlCol="0">
                  <a:spAutoFit/>
                </a:bodyPr>
                <a:lstStyle/>
                <a:p>
                  <a:r>
                    <a:rPr lang="en-GB" sz="1200" b="0" i="1" dirty="0">
                      <a:latin typeface="Cambria Math" panose="02040503050406030204" pitchFamily="18" charset="0"/>
                    </a:rPr>
                    <a:t>Cross entropy definition</a:t>
                  </a:r>
                </a:p>
                <a:p>
                  <a:pPr/>
                  <a14:m>
                    <m:oMathPara xmlns:m="http://schemas.openxmlformats.org/officeDocument/2006/math">
                      <m:oMathParaPr>
                        <m:jc m:val="centerGroup"/>
                      </m:oMathParaPr>
                      <m:oMath xmlns:m="http://schemas.openxmlformats.org/officeDocument/2006/math">
                        <m:r>
                          <a:rPr lang="en-GB" sz="1200" b="0" i="1" smtClean="0">
                            <a:solidFill>
                              <a:srgbClr val="002060"/>
                            </a:solidFill>
                            <a:latin typeface="Cambria Math" panose="02040503050406030204" pitchFamily="18" charset="0"/>
                          </a:rPr>
                          <m:t>𝐻</m:t>
                        </m:r>
                        <m:d>
                          <m:dPr>
                            <m:ctrlPr>
                              <a:rPr lang="en-GB" sz="1200" b="0" i="1" smtClean="0">
                                <a:solidFill>
                                  <a:srgbClr val="002060"/>
                                </a:solidFill>
                                <a:latin typeface="Cambria Math" panose="02040503050406030204" pitchFamily="18" charset="0"/>
                              </a:rPr>
                            </m:ctrlPr>
                          </m:dPr>
                          <m:e>
                            <m:r>
                              <a:rPr lang="en-GB" sz="1200" b="0" i="1" smtClean="0">
                                <a:solidFill>
                                  <a:srgbClr val="002060"/>
                                </a:solidFill>
                                <a:latin typeface="Cambria Math" panose="02040503050406030204" pitchFamily="18" charset="0"/>
                              </a:rPr>
                              <m:t>𝑝</m:t>
                            </m:r>
                          </m:e>
                        </m:d>
                        <m:r>
                          <a:rPr lang="en-GB" sz="1200" b="0" i="1" smtClean="0">
                            <a:solidFill>
                              <a:srgbClr val="002060"/>
                            </a:solidFill>
                            <a:latin typeface="Cambria Math" panose="02040503050406030204" pitchFamily="18" charset="0"/>
                          </a:rPr>
                          <m:t>=−</m:t>
                        </m:r>
                        <m:nary>
                          <m:naryPr>
                            <m:chr m:val="∑"/>
                            <m:ctrlPr>
                              <a:rPr lang="en-GB" sz="1200" b="0" i="1" smtClean="0">
                                <a:solidFill>
                                  <a:srgbClr val="002060"/>
                                </a:solidFill>
                                <a:latin typeface="Cambria Math" panose="02040503050406030204" pitchFamily="18" charset="0"/>
                              </a:rPr>
                            </m:ctrlPr>
                          </m:naryPr>
                          <m:sub>
                            <m:r>
                              <a:rPr lang="en-GB" sz="1200" b="0" i="1" smtClean="0">
                                <a:solidFill>
                                  <a:srgbClr val="002060"/>
                                </a:solidFill>
                                <a:latin typeface="Cambria Math" panose="02040503050406030204" pitchFamily="18" charset="0"/>
                              </a:rPr>
                              <m:t>𝑖</m:t>
                            </m:r>
                            <m:r>
                              <a:rPr lang="en-GB" sz="1200" b="0" i="1" smtClean="0">
                                <a:solidFill>
                                  <a:srgbClr val="002060"/>
                                </a:solidFill>
                                <a:latin typeface="Cambria Math" panose="02040503050406030204" pitchFamily="18" charset="0"/>
                              </a:rPr>
                              <m:t>=1</m:t>
                            </m:r>
                          </m:sub>
                          <m:sup>
                            <m:sSub>
                              <m:sSubPr>
                                <m:ctrlPr>
                                  <a:rPr lang="en-GB" sz="1200" i="1" smtClean="0">
                                    <a:solidFill>
                                      <a:srgbClr val="002060"/>
                                    </a:solidFill>
                                    <a:latin typeface="Cambria Math" panose="02040503050406030204" pitchFamily="18" charset="0"/>
                                  </a:rPr>
                                </m:ctrlPr>
                              </m:sSubPr>
                              <m:e>
                                <m:r>
                                  <a:rPr lang="en-GB" sz="1200" i="1" smtClean="0">
                                    <a:solidFill>
                                      <a:srgbClr val="002060"/>
                                    </a:solidFill>
                                    <a:latin typeface="Cambria Math" panose="02040503050406030204" pitchFamily="18" charset="0"/>
                                  </a:rPr>
                                  <m:t>𝑁</m:t>
                                </m:r>
                              </m:e>
                              <m:sub>
                                <m:r>
                                  <a:rPr lang="en-GB" sz="1200" i="1" smtClean="0">
                                    <a:solidFill>
                                      <a:srgbClr val="002060"/>
                                    </a:solidFill>
                                    <a:latin typeface="Cambria Math" panose="02040503050406030204" pitchFamily="18" charset="0"/>
                                  </a:rPr>
                                  <m:t>𝑐𝑙𝑎𝑠𝑠</m:t>
                                </m:r>
                              </m:sub>
                            </m:sSub>
                          </m:sup>
                          <m:e>
                            <m:sSub>
                              <m:sSubPr>
                                <m:ctrlPr>
                                  <a:rPr lang="en-GB" sz="1200" b="0" i="1" smtClean="0">
                                    <a:solidFill>
                                      <a:srgbClr val="002060"/>
                                    </a:solidFill>
                                    <a:latin typeface="Cambria Math" panose="02040503050406030204" pitchFamily="18" charset="0"/>
                                  </a:rPr>
                                </m:ctrlPr>
                              </m:sSubPr>
                              <m:e>
                                <m:r>
                                  <a:rPr lang="en-GB" sz="1200" b="0" i="1" smtClean="0">
                                    <a:solidFill>
                                      <a:srgbClr val="002060"/>
                                    </a:solidFill>
                                    <a:latin typeface="Cambria Math" panose="02040503050406030204" pitchFamily="18" charset="0"/>
                                  </a:rPr>
                                  <m:t>𝑝</m:t>
                                </m:r>
                              </m:e>
                              <m:sub>
                                <m:r>
                                  <a:rPr lang="en-GB" sz="1200" b="0" i="1" smtClean="0">
                                    <a:solidFill>
                                      <a:srgbClr val="002060"/>
                                    </a:solidFill>
                                    <a:latin typeface="Cambria Math" panose="02040503050406030204" pitchFamily="18" charset="0"/>
                                  </a:rPr>
                                  <m:t>𝑖</m:t>
                                </m:r>
                              </m:sub>
                            </m:sSub>
                            <m:func>
                              <m:funcPr>
                                <m:ctrlPr>
                                  <a:rPr lang="en-GB" sz="1200" b="0" i="1" smtClean="0">
                                    <a:solidFill>
                                      <a:srgbClr val="002060"/>
                                    </a:solidFill>
                                    <a:latin typeface="Cambria Math" panose="02040503050406030204" pitchFamily="18" charset="0"/>
                                  </a:rPr>
                                </m:ctrlPr>
                              </m:funcPr>
                              <m:fName>
                                <m:r>
                                  <m:rPr>
                                    <m:sty m:val="p"/>
                                  </m:rPr>
                                  <a:rPr lang="en-GB" sz="1200" b="0" i="0" smtClean="0">
                                    <a:solidFill>
                                      <a:srgbClr val="002060"/>
                                    </a:solidFill>
                                    <a:latin typeface="Cambria Math" panose="02040503050406030204" pitchFamily="18" charset="0"/>
                                  </a:rPr>
                                  <m:t>log</m:t>
                                </m:r>
                              </m:fName>
                              <m:e>
                                <m:d>
                                  <m:dPr>
                                    <m:ctrlPr>
                                      <a:rPr lang="en-GB" sz="1200" b="0" i="1" smtClean="0">
                                        <a:solidFill>
                                          <a:srgbClr val="002060"/>
                                        </a:solidFill>
                                        <a:latin typeface="Cambria Math" panose="02040503050406030204" pitchFamily="18" charset="0"/>
                                      </a:rPr>
                                    </m:ctrlPr>
                                  </m:dPr>
                                  <m:e>
                                    <m:sSub>
                                      <m:sSubPr>
                                        <m:ctrlPr>
                                          <a:rPr lang="en-GB" sz="1200" b="0" i="1" smtClean="0">
                                            <a:solidFill>
                                              <a:srgbClr val="002060"/>
                                            </a:solidFill>
                                            <a:latin typeface="Cambria Math" panose="02040503050406030204" pitchFamily="18" charset="0"/>
                                          </a:rPr>
                                        </m:ctrlPr>
                                      </m:sSubPr>
                                      <m:e>
                                        <m:r>
                                          <a:rPr lang="en-GB" sz="1200" b="0" i="1" smtClean="0">
                                            <a:solidFill>
                                              <a:srgbClr val="002060"/>
                                            </a:solidFill>
                                            <a:latin typeface="Cambria Math" panose="02040503050406030204" pitchFamily="18" charset="0"/>
                                          </a:rPr>
                                          <m:t>𝑝</m:t>
                                        </m:r>
                                      </m:e>
                                      <m:sub>
                                        <m:r>
                                          <a:rPr lang="en-GB" sz="1200" b="0" i="1" smtClean="0">
                                            <a:solidFill>
                                              <a:srgbClr val="002060"/>
                                            </a:solidFill>
                                            <a:latin typeface="Cambria Math" panose="02040503050406030204" pitchFamily="18" charset="0"/>
                                          </a:rPr>
                                          <m:t>𝑖</m:t>
                                        </m:r>
                                      </m:sub>
                                    </m:sSub>
                                  </m:e>
                                </m:d>
                              </m:e>
                            </m:func>
                          </m:e>
                        </m:nary>
                      </m:oMath>
                    </m:oMathPara>
                  </a14:m>
                  <a:endParaRPr lang="en-GB" sz="1200" b="0" dirty="0"/>
                </a:p>
                <a:p>
                  <a:endParaRPr lang="en-GB" sz="1200" dirty="0"/>
                </a:p>
              </p:txBody>
            </p:sp>
          </mc:Choice>
          <mc:Fallback xmlns="">
            <p:sp>
              <p:nvSpPr>
                <p:cNvPr id="26" name="CasellaDiTesto 25">
                  <a:extLst>
                    <a:ext uri="{FF2B5EF4-FFF2-40B4-BE49-F238E27FC236}">
                      <a16:creationId xmlns:a16="http://schemas.microsoft.com/office/drawing/2014/main" id="{9D96C39F-B5EE-D992-8638-07899F07D7DC}"/>
                    </a:ext>
                  </a:extLst>
                </p:cNvPr>
                <p:cNvSpPr txBox="1">
                  <a:spLocks noRot="1" noChangeAspect="1" noMove="1" noResize="1" noEditPoints="1" noAdjustHandles="1" noChangeArrowheads="1" noChangeShapeType="1" noTextEdit="1"/>
                </p:cNvSpPr>
                <p:nvPr/>
              </p:nvSpPr>
              <p:spPr>
                <a:xfrm>
                  <a:off x="5891514" y="5306048"/>
                  <a:ext cx="1879622" cy="888641"/>
                </a:xfrm>
                <a:prstGeom prst="rect">
                  <a:avLst/>
                </a:prstGeom>
                <a:blipFill>
                  <a:blip r:embed="rId3"/>
                  <a:stretch>
                    <a:fillRect l="-4854" t="-547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F4A964F3-98A5-B586-5F96-7B4A045DC18D}"/>
                    </a:ext>
                  </a:extLst>
                </p:cNvPr>
                <p:cNvSpPr txBox="1"/>
                <p:nvPr/>
              </p:nvSpPr>
              <p:spPr>
                <a:xfrm>
                  <a:off x="8038963" y="5306048"/>
                  <a:ext cx="3886473" cy="1073307"/>
                </a:xfrm>
                <a:prstGeom prst="rect">
                  <a:avLst/>
                </a:prstGeom>
                <a:noFill/>
              </p:spPr>
              <p:txBody>
                <a:bodyPr wrap="square" lIns="0" tIns="0" rIns="0" bIns="0" rtlCol="0">
                  <a:spAutoFit/>
                </a:bodyPr>
                <a:lstStyle/>
                <a:p>
                  <a:r>
                    <a:rPr lang="en-GB" sz="1200" b="0" i="1" dirty="0">
                      <a:latin typeface="Cambria Math" panose="02040503050406030204" pitchFamily="18" charset="0"/>
                    </a:rPr>
                    <a:t>Weighted F1 score definition </a:t>
                  </a:r>
                </a:p>
                <a:p>
                  <a:pPr/>
                  <a14:m>
                    <m:oMathPara xmlns:m="http://schemas.openxmlformats.org/officeDocument/2006/math">
                      <m:oMathParaPr>
                        <m:jc m:val="centerGroup"/>
                      </m:oMathParaPr>
                      <m:oMath xmlns:m="http://schemas.openxmlformats.org/officeDocument/2006/math">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𝐹</m:t>
                            </m:r>
                          </m:e>
                          <m:sub>
                            <m:r>
                              <a:rPr lang="it-IT" sz="1200" b="0" i="1" smtClean="0">
                                <a:solidFill>
                                  <a:srgbClr val="002060"/>
                                </a:solidFill>
                                <a:latin typeface="Cambria Math" panose="02040503050406030204" pitchFamily="18" charset="0"/>
                              </a:rPr>
                              <m:t>1, </m:t>
                            </m:r>
                            <m:r>
                              <a:rPr lang="it-IT" sz="1200" b="0" i="1" smtClean="0">
                                <a:solidFill>
                                  <a:srgbClr val="002060"/>
                                </a:solidFill>
                                <a:latin typeface="Cambria Math" panose="02040503050406030204" pitchFamily="18" charset="0"/>
                              </a:rPr>
                              <m:t>𝑤𝑒𝑖𝑔h𝑡𝑒𝑑</m:t>
                            </m:r>
                          </m:sub>
                        </m:sSub>
                        <m:r>
                          <a:rPr lang="it-IT" sz="1200" b="0" i="1" smtClean="0">
                            <a:solidFill>
                              <a:srgbClr val="002060"/>
                            </a:solidFill>
                            <a:latin typeface="Cambria Math" panose="02040503050406030204" pitchFamily="18" charset="0"/>
                          </a:rPr>
                          <m:t>=</m:t>
                        </m:r>
                        <m:nary>
                          <m:naryPr>
                            <m:chr m:val="∑"/>
                            <m:ctrlPr>
                              <a:rPr lang="it-IT" sz="1200" b="0" i="1" smtClean="0">
                                <a:solidFill>
                                  <a:srgbClr val="002060"/>
                                </a:solidFill>
                                <a:latin typeface="Cambria Math" panose="02040503050406030204" pitchFamily="18" charset="0"/>
                              </a:rPr>
                            </m:ctrlPr>
                          </m:naryPr>
                          <m:sub>
                            <m:r>
                              <a:rPr lang="it-IT" sz="1200" b="0" i="1" smtClean="0">
                                <a:solidFill>
                                  <a:srgbClr val="002060"/>
                                </a:solidFill>
                                <a:latin typeface="Cambria Math" panose="02040503050406030204" pitchFamily="18" charset="0"/>
                              </a:rPr>
                              <m:t>𝑖</m:t>
                            </m:r>
                            <m:r>
                              <a:rPr lang="it-IT" sz="1200" b="0" i="1" smtClean="0">
                                <a:solidFill>
                                  <a:srgbClr val="002060"/>
                                </a:solidFill>
                                <a:latin typeface="Cambria Math" panose="02040503050406030204" pitchFamily="18" charset="0"/>
                              </a:rPr>
                              <m:t>=1</m:t>
                            </m:r>
                          </m:sub>
                          <m:sup>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𝑁</m:t>
                                </m:r>
                              </m:e>
                              <m:sub>
                                <m:r>
                                  <a:rPr lang="it-IT" sz="1200" b="0" i="1" smtClean="0">
                                    <a:solidFill>
                                      <a:srgbClr val="002060"/>
                                    </a:solidFill>
                                    <a:latin typeface="Cambria Math" panose="02040503050406030204" pitchFamily="18" charset="0"/>
                                  </a:rPr>
                                  <m:t>𝑐𝑙𝑎𝑠𝑠</m:t>
                                </m:r>
                              </m:sub>
                            </m:sSub>
                          </m:sup>
                          <m:e>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𝑤</m:t>
                                </m:r>
                              </m:e>
                              <m:sub>
                                <m:r>
                                  <a:rPr lang="it-IT" sz="1200" b="0" i="1" smtClean="0">
                                    <a:solidFill>
                                      <a:srgbClr val="002060"/>
                                    </a:solidFill>
                                    <a:latin typeface="Cambria Math" panose="02040503050406030204" pitchFamily="18" charset="0"/>
                                  </a:rPr>
                                  <m:t>𝑖</m:t>
                                </m:r>
                              </m:sub>
                            </m:sSub>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𝐹</m:t>
                                </m:r>
                              </m:e>
                              <m:sub>
                                <m:r>
                                  <a:rPr lang="it-IT" sz="1200" b="0" i="1" smtClean="0">
                                    <a:solidFill>
                                      <a:srgbClr val="002060"/>
                                    </a:solidFill>
                                    <a:latin typeface="Cambria Math" panose="02040503050406030204" pitchFamily="18" charset="0"/>
                                  </a:rPr>
                                  <m:t>1,</m:t>
                                </m:r>
                                <m:r>
                                  <a:rPr lang="it-IT" sz="1200" b="0" i="1" smtClean="0">
                                    <a:solidFill>
                                      <a:srgbClr val="002060"/>
                                    </a:solidFill>
                                    <a:latin typeface="Cambria Math" panose="02040503050406030204" pitchFamily="18" charset="0"/>
                                  </a:rPr>
                                  <m:t>𝑖</m:t>
                                </m:r>
                              </m:sub>
                            </m:sSub>
                            <m:r>
                              <a:rPr lang="it-IT" sz="1200" b="0" i="1" smtClean="0">
                                <a:solidFill>
                                  <a:srgbClr val="002060"/>
                                </a:solidFill>
                                <a:latin typeface="Cambria Math" panose="02040503050406030204" pitchFamily="18" charset="0"/>
                              </a:rPr>
                              <m:t> </m:t>
                            </m:r>
                          </m:e>
                        </m:nary>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𝑤h𝑒𝑟𝑒</m:t>
                        </m:r>
                        <m:r>
                          <a:rPr lang="it-IT" sz="1200" b="0" i="1" smtClean="0">
                            <a:solidFill>
                              <a:srgbClr val="002060"/>
                            </a:solidFill>
                            <a:latin typeface="Cambria Math" panose="02040503050406030204" pitchFamily="18" charset="0"/>
                          </a:rPr>
                          <m:t> </m:t>
                        </m:r>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𝑤</m:t>
                            </m:r>
                          </m:e>
                          <m:sub>
                            <m:r>
                              <a:rPr lang="it-IT" sz="1200" b="0" i="1" smtClean="0">
                                <a:solidFill>
                                  <a:srgbClr val="002060"/>
                                </a:solidFill>
                                <a:latin typeface="Cambria Math" panose="02040503050406030204" pitchFamily="18" charset="0"/>
                              </a:rPr>
                              <m:t>𝑖</m:t>
                            </m:r>
                          </m:sub>
                        </m:sSub>
                        <m:r>
                          <a:rPr lang="it-IT" sz="1200" b="0" i="1" smtClean="0">
                            <a:solidFill>
                              <a:srgbClr val="002060"/>
                            </a:solidFill>
                            <a:latin typeface="Cambria Math" panose="02040503050406030204" pitchFamily="18" charset="0"/>
                          </a:rPr>
                          <m:t>=</m:t>
                        </m:r>
                        <m:f>
                          <m:fPr>
                            <m:ctrlPr>
                              <a:rPr lang="it-IT" sz="1200" b="0" i="1" smtClean="0">
                                <a:solidFill>
                                  <a:srgbClr val="002060"/>
                                </a:solidFill>
                                <a:latin typeface="Cambria Math" panose="02040503050406030204" pitchFamily="18" charset="0"/>
                              </a:rPr>
                            </m:ctrlPr>
                          </m:fPr>
                          <m:num>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𝑠𝑎𝑚𝑝𝑙𝑒𝑠</m:t>
                            </m:r>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𝑐𝑙𝑎𝑠𝑠</m:t>
                            </m:r>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𝑖</m:t>
                            </m:r>
                          </m:num>
                          <m:den>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𝑡𝑜𝑡𝑎𝑙</m:t>
                            </m:r>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𝑠𝑎𝑚𝑝𝑙𝑒𝑠</m:t>
                            </m:r>
                          </m:den>
                        </m:f>
                      </m:oMath>
                    </m:oMathPara>
                  </a14:m>
                  <a:endParaRPr lang="it-IT" sz="1200" b="0" dirty="0">
                    <a:solidFill>
                      <a:srgbClr val="002060"/>
                    </a:solidFill>
                  </a:endParaRPr>
                </a:p>
                <a:p>
                  <a:endParaRPr lang="en-GB" sz="1200" b="0" dirty="0"/>
                </a:p>
                <a:p>
                  <a:endParaRPr lang="en-GB" sz="1200" dirty="0"/>
                </a:p>
              </p:txBody>
            </p:sp>
          </mc:Choice>
          <mc:Fallback xmlns="">
            <p:sp>
              <p:nvSpPr>
                <p:cNvPr id="27" name="CasellaDiTesto 26">
                  <a:extLst>
                    <a:ext uri="{FF2B5EF4-FFF2-40B4-BE49-F238E27FC236}">
                      <a16:creationId xmlns:a16="http://schemas.microsoft.com/office/drawing/2014/main" id="{F4A964F3-98A5-B586-5F96-7B4A045DC18D}"/>
                    </a:ext>
                  </a:extLst>
                </p:cNvPr>
                <p:cNvSpPr txBox="1">
                  <a:spLocks noRot="1" noChangeAspect="1" noMove="1" noResize="1" noEditPoints="1" noAdjustHandles="1" noChangeArrowheads="1" noChangeShapeType="1" noTextEdit="1"/>
                </p:cNvSpPr>
                <p:nvPr/>
              </p:nvSpPr>
              <p:spPr>
                <a:xfrm>
                  <a:off x="8038963" y="5306048"/>
                  <a:ext cx="3886473" cy="1073307"/>
                </a:xfrm>
                <a:prstGeom prst="rect">
                  <a:avLst/>
                </a:prstGeom>
                <a:blipFill>
                  <a:blip r:embed="rId4"/>
                  <a:stretch>
                    <a:fillRect l="-2512" t="-4545"/>
                  </a:stretch>
                </a:blipFill>
              </p:spPr>
              <p:txBody>
                <a:bodyPr/>
                <a:lstStyle/>
                <a:p>
                  <a:r>
                    <a:rPr lang="it-IT">
                      <a:noFill/>
                    </a:rPr>
                    <a:t> </a:t>
                  </a:r>
                </a:p>
              </p:txBody>
            </p:sp>
          </mc:Fallback>
        </mc:AlternateContent>
        <p:cxnSp>
          <p:nvCxnSpPr>
            <p:cNvPr id="43" name="Connettore 2 42">
              <a:extLst>
                <a:ext uri="{FF2B5EF4-FFF2-40B4-BE49-F238E27FC236}">
                  <a16:creationId xmlns:a16="http://schemas.microsoft.com/office/drawing/2014/main" id="{D77AAAED-19B7-A3AD-E001-BE2E17642C42}"/>
                </a:ext>
              </a:extLst>
            </p:cNvPr>
            <p:cNvCxnSpPr>
              <a:stCxn id="5" idx="2"/>
              <a:endCxn id="7" idx="0"/>
            </p:cNvCxnSpPr>
            <p:nvPr/>
          </p:nvCxnSpPr>
          <p:spPr>
            <a:xfrm flipH="1">
              <a:off x="7042133" y="2304921"/>
              <a:ext cx="1568467" cy="538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Connettore 2 43">
              <a:extLst>
                <a:ext uri="{FF2B5EF4-FFF2-40B4-BE49-F238E27FC236}">
                  <a16:creationId xmlns:a16="http://schemas.microsoft.com/office/drawing/2014/main" id="{554B165B-213A-7294-05F8-3EF8C3373818}"/>
                </a:ext>
              </a:extLst>
            </p:cNvPr>
            <p:cNvCxnSpPr>
              <a:cxnSpLocks/>
              <a:stCxn id="5" idx="2"/>
              <a:endCxn id="10" idx="0"/>
            </p:cNvCxnSpPr>
            <p:nvPr/>
          </p:nvCxnSpPr>
          <p:spPr>
            <a:xfrm>
              <a:off x="8610600" y="2304921"/>
              <a:ext cx="1760438" cy="538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18279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
                                            <p:txEl>
                                              <p:pRg st="1" end="1"/>
                                            </p:txEl>
                                          </p:spTgt>
                                        </p:tgtEl>
                                        <p:attrNameLst>
                                          <p:attrName>style.visibility</p:attrName>
                                        </p:attrNameLst>
                                      </p:cBhvr>
                                      <p:to>
                                        <p:strVal val="visible"/>
                                      </p:to>
                                    </p:set>
                                    <p:anim calcmode="lin" valueType="num">
                                      <p:cBhvr additive="base">
                                        <p:cTn id="7" dur="500" fill="hold"/>
                                        <p:tgtEl>
                                          <p:spTgt spid="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
                                            <p:txEl>
                                              <p:pRg st="2" end="2"/>
                                            </p:txEl>
                                          </p:spTgt>
                                        </p:tgtEl>
                                        <p:attrNameLst>
                                          <p:attrName>style.visibility</p:attrName>
                                        </p:attrNameLst>
                                      </p:cBhvr>
                                      <p:to>
                                        <p:strVal val="visible"/>
                                      </p:to>
                                    </p:set>
                                    <p:anim calcmode="lin" valueType="num">
                                      <p:cBhvr additive="base">
                                        <p:cTn id="11" dur="500" fill="hold"/>
                                        <p:tgtEl>
                                          <p:spTgt spid="5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5">
                                            <p:txEl>
                                              <p:pRg st="3" end="3"/>
                                            </p:txEl>
                                          </p:spTgt>
                                        </p:tgtEl>
                                        <p:attrNameLst>
                                          <p:attrName>style.visibility</p:attrName>
                                        </p:attrNameLst>
                                      </p:cBhvr>
                                      <p:to>
                                        <p:strVal val="visible"/>
                                      </p:to>
                                    </p:set>
                                    <p:anim calcmode="lin" valueType="num">
                                      <p:cBhvr additive="base">
                                        <p:cTn id="15" dur="500" fill="hold"/>
                                        <p:tgtEl>
                                          <p:spTgt spid="5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5">
                                            <p:txEl>
                                              <p:pRg st="4" end="4"/>
                                            </p:txEl>
                                          </p:spTgt>
                                        </p:tgtEl>
                                        <p:attrNameLst>
                                          <p:attrName>style.visibility</p:attrName>
                                        </p:attrNameLst>
                                      </p:cBhvr>
                                      <p:to>
                                        <p:strVal val="visible"/>
                                      </p:to>
                                    </p:set>
                                    <p:anim calcmode="lin" valueType="num">
                                      <p:cBhvr additive="base">
                                        <p:cTn id="19" dur="500" fill="hold"/>
                                        <p:tgtEl>
                                          <p:spTgt spid="5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5">
                                            <p:txEl>
                                              <p:pRg st="5" end="5"/>
                                            </p:txEl>
                                          </p:spTgt>
                                        </p:tgtEl>
                                        <p:attrNameLst>
                                          <p:attrName>style.visibility</p:attrName>
                                        </p:attrNameLst>
                                      </p:cBhvr>
                                      <p:to>
                                        <p:strVal val="visible"/>
                                      </p:to>
                                    </p:set>
                                    <p:anim calcmode="lin" valueType="num">
                                      <p:cBhvr additive="base">
                                        <p:cTn id="23" dur="500" fill="hold"/>
                                        <p:tgtEl>
                                          <p:spTgt spid="5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5">
                                            <p:txEl>
                                              <p:pRg st="5" end="5"/>
                                            </p:txEl>
                                          </p:spTgt>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0372E-9BBF-7B73-24F5-EB96EF779FA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740762C-EEC2-62D6-4EEB-E9500308CB6E}"/>
              </a:ext>
            </a:extLst>
          </p:cNvPr>
          <p:cNvSpPr>
            <a:spLocks noGrp="1"/>
          </p:cNvSpPr>
          <p:nvPr>
            <p:ph type="title"/>
          </p:nvPr>
        </p:nvSpPr>
        <p:spPr>
          <a:xfrm>
            <a:off x="838200" y="209292"/>
            <a:ext cx="9905460" cy="971551"/>
          </a:xfrm>
        </p:spPr>
        <p:txBody>
          <a:bodyPr>
            <a:normAutofit/>
          </a:bodyPr>
          <a:lstStyle/>
          <a:p>
            <a:r>
              <a:rPr lang="en-US" sz="3600" dirty="0"/>
              <a:t>Feature selection: correlation matrix</a:t>
            </a:r>
          </a:p>
        </p:txBody>
      </p:sp>
      <p:sp>
        <p:nvSpPr>
          <p:cNvPr id="4" name="Segnaposto numero diapositiva 3">
            <a:extLst>
              <a:ext uri="{FF2B5EF4-FFF2-40B4-BE49-F238E27FC236}">
                <a16:creationId xmlns:a16="http://schemas.microsoft.com/office/drawing/2014/main" id="{116520EA-DEC8-FDB6-D955-49B22F0750C5}"/>
              </a:ext>
            </a:extLst>
          </p:cNvPr>
          <p:cNvSpPr>
            <a:spLocks noGrp="1"/>
          </p:cNvSpPr>
          <p:nvPr>
            <p:ph type="sldNum" sz="quarter" idx="12"/>
          </p:nvPr>
        </p:nvSpPr>
        <p:spPr/>
        <p:txBody>
          <a:bodyPr/>
          <a:lstStyle/>
          <a:p>
            <a:fld id="{2FA0223F-D95A-431D-9A71-EDA7FA0C2F5B}" type="slidenum">
              <a:rPr lang="en-US" smtClean="0"/>
              <a:t>26</a:t>
            </a:fld>
            <a:endParaRPr lang="en-US" dirty="0"/>
          </a:p>
        </p:txBody>
      </p:sp>
      <p:sp>
        <p:nvSpPr>
          <p:cNvPr id="55" name="Segnaposto contenuto 5">
            <a:extLst>
              <a:ext uri="{FF2B5EF4-FFF2-40B4-BE49-F238E27FC236}">
                <a16:creationId xmlns:a16="http://schemas.microsoft.com/office/drawing/2014/main" id="{7922FAAE-3F98-BE5F-A2B4-1CD4D2E9B9B1}"/>
              </a:ext>
            </a:extLst>
          </p:cNvPr>
          <p:cNvSpPr>
            <a:spLocks noGrp="1"/>
          </p:cNvSpPr>
          <p:nvPr>
            <p:ph idx="1"/>
          </p:nvPr>
        </p:nvSpPr>
        <p:spPr>
          <a:xfrm>
            <a:off x="587877" y="1530210"/>
            <a:ext cx="4421003" cy="4550550"/>
          </a:xfrm>
        </p:spPr>
        <p:txBody>
          <a:bodyPr>
            <a:normAutofit/>
          </a:bodyPr>
          <a:lstStyle/>
          <a:p>
            <a:pPr marL="0" indent="0">
              <a:buNone/>
            </a:pPr>
            <a:r>
              <a:rPr lang="en-US" sz="1600" dirty="0"/>
              <a:t>To avoid the usage of features correlated between each other, correlation matrix has been computed. </a:t>
            </a:r>
          </a:p>
          <a:p>
            <a:pPr marL="0" indent="0">
              <a:buNone/>
            </a:pPr>
            <a:endParaRPr lang="en-US" sz="1600" dirty="0"/>
          </a:p>
          <a:p>
            <a:pPr marL="0" indent="0">
              <a:buNone/>
            </a:pPr>
            <a:r>
              <a:rPr lang="en-US" sz="1600" dirty="0"/>
              <a:t>Prior to classification, some features have been re moved according to the correlation matrix:</a:t>
            </a:r>
          </a:p>
          <a:p>
            <a:r>
              <a:rPr lang="en-US" sz="1600" dirty="0"/>
              <a:t>Envelope peaks values and time</a:t>
            </a:r>
          </a:p>
          <a:p>
            <a:r>
              <a:rPr lang="en-US" sz="1600" dirty="0" err="1"/>
              <a:t>silent_rateo</a:t>
            </a:r>
            <a:endParaRPr lang="en-US" sz="1600" dirty="0"/>
          </a:p>
          <a:p>
            <a:r>
              <a:rPr lang="en-US" sz="1600" dirty="0" err="1"/>
              <a:t>cross_energy</a:t>
            </a:r>
            <a:endParaRPr lang="en-US" sz="1600" dirty="0"/>
          </a:p>
        </p:txBody>
      </p:sp>
    </p:spTree>
    <p:extLst>
      <p:ext uri="{BB962C8B-B14F-4D97-AF65-F5344CB8AC3E}">
        <p14:creationId xmlns:p14="http://schemas.microsoft.com/office/powerpoint/2010/main" val="129752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DF94E-9D59-6F31-E1E2-217EF182899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C72E598-2C89-C336-A9CC-980C1148F953}"/>
              </a:ext>
            </a:extLst>
          </p:cNvPr>
          <p:cNvSpPr>
            <a:spLocks noGrp="1"/>
          </p:cNvSpPr>
          <p:nvPr>
            <p:ph type="title"/>
          </p:nvPr>
        </p:nvSpPr>
        <p:spPr>
          <a:xfrm>
            <a:off x="838200" y="209292"/>
            <a:ext cx="9905460" cy="971551"/>
          </a:xfrm>
        </p:spPr>
        <p:txBody>
          <a:bodyPr>
            <a:normAutofit/>
          </a:bodyPr>
          <a:lstStyle/>
          <a:p>
            <a:r>
              <a:rPr lang="en-US" sz="3600" dirty="0"/>
              <a:t>Tree classifier V1: results </a:t>
            </a:r>
          </a:p>
        </p:txBody>
      </p:sp>
      <p:sp>
        <p:nvSpPr>
          <p:cNvPr id="4" name="Segnaposto numero diapositiva 3">
            <a:extLst>
              <a:ext uri="{FF2B5EF4-FFF2-40B4-BE49-F238E27FC236}">
                <a16:creationId xmlns:a16="http://schemas.microsoft.com/office/drawing/2014/main" id="{31287B88-8898-1732-70A5-28B6F530F71E}"/>
              </a:ext>
            </a:extLst>
          </p:cNvPr>
          <p:cNvSpPr>
            <a:spLocks noGrp="1"/>
          </p:cNvSpPr>
          <p:nvPr>
            <p:ph type="sldNum" sz="quarter" idx="12"/>
          </p:nvPr>
        </p:nvSpPr>
        <p:spPr/>
        <p:txBody>
          <a:bodyPr/>
          <a:lstStyle/>
          <a:p>
            <a:fld id="{2FA0223F-D95A-431D-9A71-EDA7FA0C2F5B}" type="slidenum">
              <a:rPr lang="en-US" smtClean="0"/>
              <a:t>27</a:t>
            </a:fld>
            <a:endParaRPr lang="en-US" dirty="0"/>
          </a:p>
        </p:txBody>
      </p:sp>
      <p:sp>
        <p:nvSpPr>
          <p:cNvPr id="6" name="Rettangolo con angoli arrotondati 5">
            <a:extLst>
              <a:ext uri="{FF2B5EF4-FFF2-40B4-BE49-F238E27FC236}">
                <a16:creationId xmlns:a16="http://schemas.microsoft.com/office/drawing/2014/main" id="{4A52841A-9108-5078-6E66-F0B177FE6050}"/>
              </a:ext>
            </a:extLst>
          </p:cNvPr>
          <p:cNvSpPr/>
          <p:nvPr/>
        </p:nvSpPr>
        <p:spPr>
          <a:xfrm>
            <a:off x="3873397"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1: whole feature set</a:t>
            </a:r>
          </a:p>
        </p:txBody>
      </p:sp>
      <p:pic>
        <p:nvPicPr>
          <p:cNvPr id="7" name="Immagine 6">
            <a:extLst>
              <a:ext uri="{FF2B5EF4-FFF2-40B4-BE49-F238E27FC236}">
                <a16:creationId xmlns:a16="http://schemas.microsoft.com/office/drawing/2014/main" id="{4CF15090-6DE5-E4B5-8BFD-671B15B21B3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9971" y="2233334"/>
            <a:ext cx="4233573" cy="3635094"/>
          </a:xfrm>
          <a:prstGeom prst="rect">
            <a:avLst/>
          </a:prstGeom>
        </p:spPr>
      </p:pic>
      <p:grpSp>
        <p:nvGrpSpPr>
          <p:cNvPr id="13" name="Gruppo 12">
            <a:extLst>
              <a:ext uri="{FF2B5EF4-FFF2-40B4-BE49-F238E27FC236}">
                <a16:creationId xmlns:a16="http://schemas.microsoft.com/office/drawing/2014/main" id="{ABE3EA69-1222-A3B5-E9DD-E0624CEEE06B}"/>
              </a:ext>
            </a:extLst>
          </p:cNvPr>
          <p:cNvGrpSpPr/>
          <p:nvPr/>
        </p:nvGrpSpPr>
        <p:grpSpPr>
          <a:xfrm>
            <a:off x="6647089" y="2357585"/>
            <a:ext cx="5202832" cy="3189403"/>
            <a:chOff x="6647089" y="2357585"/>
            <a:chExt cx="5202832" cy="3189403"/>
          </a:xfrm>
        </p:grpSpPr>
        <p:pic>
          <p:nvPicPr>
            <p:cNvPr id="10" name="Immagine 9">
              <a:extLst>
                <a:ext uri="{FF2B5EF4-FFF2-40B4-BE49-F238E27FC236}">
                  <a16:creationId xmlns:a16="http://schemas.microsoft.com/office/drawing/2014/main" id="{2F961168-C896-7AF0-F96F-1FB08AE8487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647089" y="2357585"/>
              <a:ext cx="5202832" cy="3189403"/>
            </a:xfrm>
            <a:prstGeom prst="rect">
              <a:avLst/>
            </a:prstGeom>
          </p:spPr>
        </p:pic>
        <p:cxnSp>
          <p:nvCxnSpPr>
            <p:cNvPr id="12" name="Connettore diritto 11">
              <a:extLst>
                <a:ext uri="{FF2B5EF4-FFF2-40B4-BE49-F238E27FC236}">
                  <a16:creationId xmlns:a16="http://schemas.microsoft.com/office/drawing/2014/main" id="{7DE97BEE-0A76-63D1-DA2C-1560C04C6268}"/>
                </a:ext>
              </a:extLst>
            </p:cNvPr>
            <p:cNvCxnSpPr/>
            <p:nvPr/>
          </p:nvCxnSpPr>
          <p:spPr>
            <a:xfrm>
              <a:off x="8257032" y="2642616"/>
              <a:ext cx="0" cy="257860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9" name="Rettangolo con angoli arrotondati 8">
            <a:extLst>
              <a:ext uri="{FF2B5EF4-FFF2-40B4-BE49-F238E27FC236}">
                <a16:creationId xmlns:a16="http://schemas.microsoft.com/office/drawing/2014/main" id="{853F85AC-C2A6-F70C-4A6C-5C163FEDD349}"/>
              </a:ext>
            </a:extLst>
          </p:cNvPr>
          <p:cNvSpPr/>
          <p:nvPr/>
        </p:nvSpPr>
        <p:spPr>
          <a:xfrm>
            <a:off x="4843274" y="5536253"/>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spTree>
    <p:extLst>
      <p:ext uri="{BB962C8B-B14F-4D97-AF65-F5344CB8AC3E}">
        <p14:creationId xmlns:p14="http://schemas.microsoft.com/office/powerpoint/2010/main" val="1881440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8C963-6336-E532-1C72-A0812CA65C5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A9845C0-ADE7-FAF5-E066-56640B57C263}"/>
              </a:ext>
            </a:extLst>
          </p:cNvPr>
          <p:cNvSpPr>
            <a:spLocks noGrp="1"/>
          </p:cNvSpPr>
          <p:nvPr>
            <p:ph type="title"/>
          </p:nvPr>
        </p:nvSpPr>
        <p:spPr>
          <a:xfrm>
            <a:off x="838200" y="209292"/>
            <a:ext cx="9905460" cy="971551"/>
          </a:xfrm>
        </p:spPr>
        <p:txBody>
          <a:bodyPr>
            <a:normAutofit/>
          </a:bodyPr>
          <a:lstStyle/>
          <a:p>
            <a:r>
              <a:rPr lang="en-US" sz="3600" dirty="0"/>
              <a:t>Tree classifier V2 – subset of features: results </a:t>
            </a:r>
          </a:p>
        </p:txBody>
      </p:sp>
      <p:sp>
        <p:nvSpPr>
          <p:cNvPr id="4" name="Segnaposto numero diapositiva 3">
            <a:extLst>
              <a:ext uri="{FF2B5EF4-FFF2-40B4-BE49-F238E27FC236}">
                <a16:creationId xmlns:a16="http://schemas.microsoft.com/office/drawing/2014/main" id="{5E6F7071-6E7E-73FA-3B38-91EE34015C12}"/>
              </a:ext>
            </a:extLst>
          </p:cNvPr>
          <p:cNvSpPr>
            <a:spLocks noGrp="1"/>
          </p:cNvSpPr>
          <p:nvPr>
            <p:ph type="sldNum" sz="quarter" idx="12"/>
          </p:nvPr>
        </p:nvSpPr>
        <p:spPr/>
        <p:txBody>
          <a:bodyPr/>
          <a:lstStyle/>
          <a:p>
            <a:fld id="{2FA0223F-D95A-431D-9A71-EDA7FA0C2F5B}" type="slidenum">
              <a:rPr lang="en-US" smtClean="0"/>
              <a:t>28</a:t>
            </a:fld>
            <a:endParaRPr lang="en-US" dirty="0"/>
          </a:p>
        </p:txBody>
      </p:sp>
      <p:pic>
        <p:nvPicPr>
          <p:cNvPr id="10" name="Immagine 9">
            <a:extLst>
              <a:ext uri="{FF2B5EF4-FFF2-40B4-BE49-F238E27FC236}">
                <a16:creationId xmlns:a16="http://schemas.microsoft.com/office/drawing/2014/main" id="{4E1A9492-2BAC-9F45-7C76-D5BC83BC0F6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7828" y="2360930"/>
            <a:ext cx="5361355" cy="3182712"/>
          </a:xfrm>
          <a:prstGeom prst="rect">
            <a:avLst/>
          </a:prstGeom>
        </p:spPr>
      </p:pic>
      <p:sp>
        <p:nvSpPr>
          <p:cNvPr id="6" name="Rettangolo con angoli arrotondati 5">
            <a:extLst>
              <a:ext uri="{FF2B5EF4-FFF2-40B4-BE49-F238E27FC236}">
                <a16:creationId xmlns:a16="http://schemas.microsoft.com/office/drawing/2014/main" id="{CF06B6C2-9D8D-5305-6AF3-FE5865C88ECE}"/>
              </a:ext>
            </a:extLst>
          </p:cNvPr>
          <p:cNvSpPr/>
          <p:nvPr/>
        </p:nvSpPr>
        <p:spPr>
          <a:xfrm>
            <a:off x="3873397"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2: relevant features set</a:t>
            </a:r>
          </a:p>
        </p:txBody>
      </p:sp>
      <p:pic>
        <p:nvPicPr>
          <p:cNvPr id="3" name="Immagine 2">
            <a:extLst>
              <a:ext uri="{FF2B5EF4-FFF2-40B4-BE49-F238E27FC236}">
                <a16:creationId xmlns:a16="http://schemas.microsoft.com/office/drawing/2014/main" id="{B2FBAF92-DEBD-EB54-8CC7-965286DC491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4333" y="2213025"/>
            <a:ext cx="4537252" cy="3675712"/>
          </a:xfrm>
          <a:prstGeom prst="rect">
            <a:avLst/>
          </a:prstGeom>
        </p:spPr>
      </p:pic>
      <p:sp>
        <p:nvSpPr>
          <p:cNvPr id="9" name="Rettangolo con angoli arrotondati 8">
            <a:extLst>
              <a:ext uri="{FF2B5EF4-FFF2-40B4-BE49-F238E27FC236}">
                <a16:creationId xmlns:a16="http://schemas.microsoft.com/office/drawing/2014/main" id="{6A9B7A48-84EE-D2BD-C112-9BFED4B83C9E}"/>
              </a:ext>
            </a:extLst>
          </p:cNvPr>
          <p:cNvSpPr/>
          <p:nvPr/>
        </p:nvSpPr>
        <p:spPr>
          <a:xfrm>
            <a:off x="4843274" y="5536253"/>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spTree>
    <p:extLst>
      <p:ext uri="{BB962C8B-B14F-4D97-AF65-F5344CB8AC3E}">
        <p14:creationId xmlns:p14="http://schemas.microsoft.com/office/powerpoint/2010/main" val="844641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16037-6B01-1779-FA4C-CE412322059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BDB32CD-6AFA-7D4E-216B-25A781A2F065}"/>
              </a:ext>
            </a:extLst>
          </p:cNvPr>
          <p:cNvSpPr>
            <a:spLocks noGrp="1"/>
          </p:cNvSpPr>
          <p:nvPr>
            <p:ph type="title"/>
          </p:nvPr>
        </p:nvSpPr>
        <p:spPr>
          <a:xfrm>
            <a:off x="838200" y="209292"/>
            <a:ext cx="9905460" cy="971551"/>
          </a:xfrm>
        </p:spPr>
        <p:txBody>
          <a:bodyPr>
            <a:normAutofit/>
          </a:bodyPr>
          <a:lstStyle/>
          <a:p>
            <a:r>
              <a:rPr lang="en-US" sz="3600" dirty="0"/>
              <a:t>SHAP analysis on feature subset</a:t>
            </a:r>
          </a:p>
        </p:txBody>
      </p:sp>
      <p:sp>
        <p:nvSpPr>
          <p:cNvPr id="4" name="Segnaposto numero diapositiva 3">
            <a:extLst>
              <a:ext uri="{FF2B5EF4-FFF2-40B4-BE49-F238E27FC236}">
                <a16:creationId xmlns:a16="http://schemas.microsoft.com/office/drawing/2014/main" id="{C42B6020-4D00-9FA6-B56C-0DD473EDDDA3}"/>
              </a:ext>
            </a:extLst>
          </p:cNvPr>
          <p:cNvSpPr>
            <a:spLocks noGrp="1"/>
          </p:cNvSpPr>
          <p:nvPr>
            <p:ph type="sldNum" sz="quarter" idx="12"/>
          </p:nvPr>
        </p:nvSpPr>
        <p:spPr/>
        <p:txBody>
          <a:bodyPr/>
          <a:lstStyle/>
          <a:p>
            <a:fld id="{2FA0223F-D95A-431D-9A71-EDA7FA0C2F5B}" type="slidenum">
              <a:rPr lang="en-US" smtClean="0"/>
              <a:t>29</a:t>
            </a:fld>
            <a:endParaRPr lang="en-US" dirty="0"/>
          </a:p>
        </p:txBody>
      </p:sp>
      <p:pic>
        <p:nvPicPr>
          <p:cNvPr id="7" name="Immagine 6" descr="Immagine che contiene testo, schermata, Carattere, numero&#10;&#10;Descrizione generata automaticamente">
            <a:extLst>
              <a:ext uri="{FF2B5EF4-FFF2-40B4-BE49-F238E27FC236}">
                <a16:creationId xmlns:a16="http://schemas.microsoft.com/office/drawing/2014/main" id="{BB4CA2A5-FEA4-8D79-1C75-0FDCB1354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436" y="1499992"/>
            <a:ext cx="4820781" cy="2471084"/>
          </a:xfrm>
          <a:prstGeom prst="rect">
            <a:avLst/>
          </a:prstGeom>
        </p:spPr>
      </p:pic>
      <p:pic>
        <p:nvPicPr>
          <p:cNvPr id="11" name="Immagine 10" descr="Immagine che contiene testo, schermata, Carattere, numero&#10;&#10;Descrizione generata automaticamente">
            <a:extLst>
              <a:ext uri="{FF2B5EF4-FFF2-40B4-BE49-F238E27FC236}">
                <a16:creationId xmlns:a16="http://schemas.microsoft.com/office/drawing/2014/main" id="{9044941C-0623-148C-9178-1F258B88DE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1991" y="3971076"/>
            <a:ext cx="4668017" cy="2311106"/>
          </a:xfrm>
          <a:prstGeom prst="rect">
            <a:avLst/>
          </a:prstGeom>
        </p:spPr>
      </p:pic>
      <p:pic>
        <p:nvPicPr>
          <p:cNvPr id="13" name="Immagine 12" descr="Immagine che contiene testo, schermata, Carattere, diagramma&#10;&#10;Descrizione generata automaticamente">
            <a:extLst>
              <a:ext uri="{FF2B5EF4-FFF2-40B4-BE49-F238E27FC236}">
                <a16:creationId xmlns:a16="http://schemas.microsoft.com/office/drawing/2014/main" id="{ED988B9D-C5F7-60CE-BC05-B6D1C624EF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6785" y="1499992"/>
            <a:ext cx="4508685" cy="2311106"/>
          </a:xfrm>
          <a:prstGeom prst="rect">
            <a:avLst/>
          </a:prstGeom>
        </p:spPr>
      </p:pic>
    </p:spTree>
    <p:extLst>
      <p:ext uri="{BB962C8B-B14F-4D97-AF65-F5344CB8AC3E}">
        <p14:creationId xmlns:p14="http://schemas.microsoft.com/office/powerpoint/2010/main" val="2421940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E2220-81EB-8D81-3516-6EF00AABC06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EA1DBFB-1B0E-E0F8-39C1-1A5DEC112B8A}"/>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148A07B1-1A9B-5A48-CB8C-3690ADB27422}"/>
              </a:ext>
            </a:extLst>
          </p:cNvPr>
          <p:cNvSpPr>
            <a:spLocks noGrp="1"/>
          </p:cNvSpPr>
          <p:nvPr>
            <p:ph idx="1"/>
          </p:nvPr>
        </p:nvSpPr>
        <p:spPr>
          <a:xfrm>
            <a:off x="664464" y="2041496"/>
            <a:ext cx="10098024" cy="3851303"/>
          </a:xfrm>
        </p:spPr>
        <p:txBody>
          <a:bodyPr>
            <a:noAutofit/>
          </a:bodyPr>
          <a:lstStyle/>
          <a:p>
            <a:r>
              <a:rPr lang="en-US" sz="2000" dirty="0"/>
              <a:t>Feature extraction </a:t>
            </a:r>
          </a:p>
          <a:p>
            <a:pPr lvl="1"/>
            <a:r>
              <a:rPr lang="en-US" sz="2000" dirty="0"/>
              <a:t>Envelope features</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features</a:t>
            </a:r>
          </a:p>
          <a:p>
            <a:r>
              <a:rPr lang="en-US" sz="2000" dirty="0">
                <a:solidFill>
                  <a:schemeClr val="bg2">
                    <a:lumMod val="75000"/>
                  </a:schemeClr>
                </a:solidFill>
              </a:rPr>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5D78098F-754C-D4E4-BBF0-C4271D17CBD9}"/>
              </a:ext>
            </a:extLst>
          </p:cNvPr>
          <p:cNvSpPr>
            <a:spLocks noGrp="1"/>
          </p:cNvSpPr>
          <p:nvPr>
            <p:ph type="sldNum" sz="quarter" idx="12"/>
          </p:nvPr>
        </p:nvSpPr>
        <p:spPr/>
        <p:txBody>
          <a:bodyPr/>
          <a:lstStyle/>
          <a:p>
            <a:fld id="{2FA0223F-D95A-431D-9A71-EDA7FA0C2F5B}" type="slidenum">
              <a:rPr lang="en-US" smtClean="0"/>
              <a:t>3</a:t>
            </a:fld>
            <a:endParaRPr lang="en-US" dirty="0"/>
          </a:p>
        </p:txBody>
      </p:sp>
    </p:spTree>
    <p:extLst>
      <p:ext uri="{BB962C8B-B14F-4D97-AF65-F5344CB8AC3E}">
        <p14:creationId xmlns:p14="http://schemas.microsoft.com/office/powerpoint/2010/main" val="3404771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79ADA-E384-1FEC-DFC6-02D6FB1B2BD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EF3C7A5-FD58-5DA3-CFAF-0036A757AD9D}"/>
              </a:ext>
            </a:extLst>
          </p:cNvPr>
          <p:cNvSpPr>
            <a:spLocks noGrp="1"/>
          </p:cNvSpPr>
          <p:nvPr>
            <p:ph type="title"/>
          </p:nvPr>
        </p:nvSpPr>
        <p:spPr>
          <a:xfrm>
            <a:off x="838200" y="209292"/>
            <a:ext cx="9905460" cy="971551"/>
          </a:xfrm>
        </p:spPr>
        <p:txBody>
          <a:bodyPr>
            <a:normAutofit fontScale="90000"/>
          </a:bodyPr>
          <a:lstStyle/>
          <a:p>
            <a:r>
              <a:rPr lang="en-US" sz="3600" dirty="0"/>
              <a:t>Tree classifiers: LOPOCV confusion matrix comparison</a:t>
            </a:r>
          </a:p>
        </p:txBody>
      </p:sp>
      <p:sp>
        <p:nvSpPr>
          <p:cNvPr id="4" name="Segnaposto numero diapositiva 3">
            <a:extLst>
              <a:ext uri="{FF2B5EF4-FFF2-40B4-BE49-F238E27FC236}">
                <a16:creationId xmlns:a16="http://schemas.microsoft.com/office/drawing/2014/main" id="{E12911E9-BB99-05AC-DF06-CCD8EBF5A5C1}"/>
              </a:ext>
            </a:extLst>
          </p:cNvPr>
          <p:cNvSpPr>
            <a:spLocks noGrp="1"/>
          </p:cNvSpPr>
          <p:nvPr>
            <p:ph type="sldNum" sz="quarter" idx="12"/>
          </p:nvPr>
        </p:nvSpPr>
        <p:spPr/>
        <p:txBody>
          <a:bodyPr/>
          <a:lstStyle/>
          <a:p>
            <a:fld id="{2FA0223F-D95A-431D-9A71-EDA7FA0C2F5B}" type="slidenum">
              <a:rPr lang="en-US" smtClean="0"/>
              <a:t>30</a:t>
            </a:fld>
            <a:endParaRPr lang="en-US" dirty="0"/>
          </a:p>
        </p:txBody>
      </p:sp>
      <p:sp>
        <p:nvSpPr>
          <p:cNvPr id="3" name="Rettangolo con angoli arrotondati 2">
            <a:extLst>
              <a:ext uri="{FF2B5EF4-FFF2-40B4-BE49-F238E27FC236}">
                <a16:creationId xmlns:a16="http://schemas.microsoft.com/office/drawing/2014/main" id="{755038B1-C101-352C-2767-F2F3270DBAAE}"/>
              </a:ext>
            </a:extLst>
          </p:cNvPr>
          <p:cNvSpPr/>
          <p:nvPr/>
        </p:nvSpPr>
        <p:spPr>
          <a:xfrm>
            <a:off x="603587"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1: whole feature set</a:t>
            </a:r>
          </a:p>
        </p:txBody>
      </p:sp>
      <p:sp>
        <p:nvSpPr>
          <p:cNvPr id="5" name="Rettangolo con angoli arrotondati 4">
            <a:extLst>
              <a:ext uri="{FF2B5EF4-FFF2-40B4-BE49-F238E27FC236}">
                <a16:creationId xmlns:a16="http://schemas.microsoft.com/office/drawing/2014/main" id="{BEEB8946-6FEE-434B-F3CE-D92412FE131E}"/>
              </a:ext>
            </a:extLst>
          </p:cNvPr>
          <p:cNvSpPr/>
          <p:nvPr/>
        </p:nvSpPr>
        <p:spPr>
          <a:xfrm>
            <a:off x="6620178"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2: relevant feature subset</a:t>
            </a:r>
          </a:p>
        </p:txBody>
      </p:sp>
      <p:pic>
        <p:nvPicPr>
          <p:cNvPr id="8" name="Immagine 7">
            <a:extLst>
              <a:ext uri="{FF2B5EF4-FFF2-40B4-BE49-F238E27FC236}">
                <a16:creationId xmlns:a16="http://schemas.microsoft.com/office/drawing/2014/main" id="{B448E930-FA80-489D-FB77-9020E6C564F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38918" y="2406328"/>
            <a:ext cx="4414882" cy="3635094"/>
          </a:xfrm>
          <a:prstGeom prst="rect">
            <a:avLst/>
          </a:prstGeom>
        </p:spPr>
      </p:pic>
      <p:pic>
        <p:nvPicPr>
          <p:cNvPr id="10" name="Immagine 9">
            <a:extLst>
              <a:ext uri="{FF2B5EF4-FFF2-40B4-BE49-F238E27FC236}">
                <a16:creationId xmlns:a16="http://schemas.microsoft.com/office/drawing/2014/main" id="{739C88D2-8906-284A-F73C-B15B67951B5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16070" y="2406328"/>
            <a:ext cx="4233573" cy="3635094"/>
          </a:xfrm>
          <a:prstGeom prst="rect">
            <a:avLst/>
          </a:prstGeom>
        </p:spPr>
      </p:pic>
      <p:sp>
        <p:nvSpPr>
          <p:cNvPr id="9" name="Rettangolo con angoli arrotondati 8">
            <a:extLst>
              <a:ext uri="{FF2B5EF4-FFF2-40B4-BE49-F238E27FC236}">
                <a16:creationId xmlns:a16="http://schemas.microsoft.com/office/drawing/2014/main" id="{A4FED21B-FF4E-324C-1257-1C483E51F712}"/>
              </a:ext>
            </a:extLst>
          </p:cNvPr>
          <p:cNvSpPr/>
          <p:nvPr/>
        </p:nvSpPr>
        <p:spPr>
          <a:xfrm>
            <a:off x="4843272" y="5536254"/>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cxnSp>
        <p:nvCxnSpPr>
          <p:cNvPr id="11" name="Connettore diritto 10">
            <a:extLst>
              <a:ext uri="{FF2B5EF4-FFF2-40B4-BE49-F238E27FC236}">
                <a16:creationId xmlns:a16="http://schemas.microsoft.com/office/drawing/2014/main" id="{DDECE86E-4E98-C874-8E2D-BF2B76EC8A2C}"/>
              </a:ext>
            </a:extLst>
          </p:cNvPr>
          <p:cNvCxnSpPr/>
          <p:nvPr/>
        </p:nvCxnSpPr>
        <p:spPr>
          <a:xfrm>
            <a:off x="6096000" y="1548454"/>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58384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A16BB-92A2-5392-B7A9-4674F35900D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45CE55B-71F4-B60B-6D5F-E7D65F4C8244}"/>
              </a:ext>
            </a:extLst>
          </p:cNvPr>
          <p:cNvSpPr>
            <a:spLocks noGrp="1"/>
          </p:cNvSpPr>
          <p:nvPr>
            <p:ph type="title"/>
          </p:nvPr>
        </p:nvSpPr>
        <p:spPr>
          <a:xfrm>
            <a:off x="838200" y="209292"/>
            <a:ext cx="9905460" cy="971551"/>
          </a:xfrm>
        </p:spPr>
        <p:txBody>
          <a:bodyPr>
            <a:normAutofit/>
          </a:bodyPr>
          <a:lstStyle/>
          <a:p>
            <a:r>
              <a:rPr lang="en-US" sz="3600" dirty="0"/>
              <a:t>Knowledge based or tree?</a:t>
            </a:r>
          </a:p>
        </p:txBody>
      </p:sp>
      <p:sp>
        <p:nvSpPr>
          <p:cNvPr id="4" name="Segnaposto numero diapositiva 3">
            <a:extLst>
              <a:ext uri="{FF2B5EF4-FFF2-40B4-BE49-F238E27FC236}">
                <a16:creationId xmlns:a16="http://schemas.microsoft.com/office/drawing/2014/main" id="{94D22A82-12B6-8CD7-9E8C-E4133A75ADF2}"/>
              </a:ext>
            </a:extLst>
          </p:cNvPr>
          <p:cNvSpPr>
            <a:spLocks noGrp="1"/>
          </p:cNvSpPr>
          <p:nvPr>
            <p:ph type="sldNum" sz="quarter" idx="12"/>
          </p:nvPr>
        </p:nvSpPr>
        <p:spPr/>
        <p:txBody>
          <a:bodyPr/>
          <a:lstStyle/>
          <a:p>
            <a:fld id="{2FA0223F-D95A-431D-9A71-EDA7FA0C2F5B}" type="slidenum">
              <a:rPr lang="en-US" smtClean="0"/>
              <a:t>31</a:t>
            </a:fld>
            <a:endParaRPr lang="en-US" dirty="0"/>
          </a:p>
        </p:txBody>
      </p:sp>
      <p:sp>
        <p:nvSpPr>
          <p:cNvPr id="5" name="Rettangolo con angoli arrotondati 4">
            <a:extLst>
              <a:ext uri="{FF2B5EF4-FFF2-40B4-BE49-F238E27FC236}">
                <a16:creationId xmlns:a16="http://schemas.microsoft.com/office/drawing/2014/main" id="{BCA24102-5284-4364-199F-11EA41CE35E0}"/>
              </a:ext>
            </a:extLst>
          </p:cNvPr>
          <p:cNvSpPr/>
          <p:nvPr/>
        </p:nvSpPr>
        <p:spPr>
          <a:xfrm>
            <a:off x="6620178"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2: relevant feature subset</a:t>
            </a:r>
          </a:p>
        </p:txBody>
      </p:sp>
      <p:pic>
        <p:nvPicPr>
          <p:cNvPr id="8" name="Immagine 7">
            <a:extLst>
              <a:ext uri="{FF2B5EF4-FFF2-40B4-BE49-F238E27FC236}">
                <a16:creationId xmlns:a16="http://schemas.microsoft.com/office/drawing/2014/main" id="{AF6E9734-559B-A14F-DE07-C613E6D9C3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94456" y="2338450"/>
            <a:ext cx="4487674" cy="3758192"/>
          </a:xfrm>
          <a:prstGeom prst="rect">
            <a:avLst/>
          </a:prstGeom>
        </p:spPr>
      </p:pic>
      <p:pic>
        <p:nvPicPr>
          <p:cNvPr id="6" name="Immagine 5" descr="Immagine che contiene testo, schermata, numero, diagramma&#10;&#10;Descrizione generata automaticamente">
            <a:extLst>
              <a:ext uri="{FF2B5EF4-FFF2-40B4-BE49-F238E27FC236}">
                <a16:creationId xmlns:a16="http://schemas.microsoft.com/office/drawing/2014/main" id="{57C68058-B45E-25A4-BE49-1A7B44926D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870" y="2338450"/>
            <a:ext cx="4376937" cy="3758192"/>
          </a:xfrm>
          <a:prstGeom prst="rect">
            <a:avLst/>
          </a:prstGeom>
        </p:spPr>
      </p:pic>
      <p:sp>
        <p:nvSpPr>
          <p:cNvPr id="7" name="Rettangolo con angoli arrotondati 6">
            <a:extLst>
              <a:ext uri="{FF2B5EF4-FFF2-40B4-BE49-F238E27FC236}">
                <a16:creationId xmlns:a16="http://schemas.microsoft.com/office/drawing/2014/main" id="{A1D1E99D-DA40-6B4C-9AAA-3443FDC2D74F}"/>
              </a:ext>
            </a:extLst>
          </p:cNvPr>
          <p:cNvSpPr/>
          <p:nvPr/>
        </p:nvSpPr>
        <p:spPr>
          <a:xfrm>
            <a:off x="587878"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13" name="Rettangolo con angoli arrotondati 12">
            <a:extLst>
              <a:ext uri="{FF2B5EF4-FFF2-40B4-BE49-F238E27FC236}">
                <a16:creationId xmlns:a16="http://schemas.microsoft.com/office/drawing/2014/main" id="{C832247C-0B01-3EFD-B64F-387CC2FE934A}"/>
              </a:ext>
            </a:extLst>
          </p:cNvPr>
          <p:cNvSpPr/>
          <p:nvPr/>
        </p:nvSpPr>
        <p:spPr>
          <a:xfrm>
            <a:off x="2741722" y="3861054"/>
            <a:ext cx="713232" cy="630936"/>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4" name="Rettangolo con angoli arrotondati 13">
            <a:extLst>
              <a:ext uri="{FF2B5EF4-FFF2-40B4-BE49-F238E27FC236}">
                <a16:creationId xmlns:a16="http://schemas.microsoft.com/office/drawing/2014/main" id="{06C793A8-3F46-AB75-0121-3506A08A3F59}"/>
              </a:ext>
            </a:extLst>
          </p:cNvPr>
          <p:cNvSpPr/>
          <p:nvPr/>
        </p:nvSpPr>
        <p:spPr>
          <a:xfrm>
            <a:off x="3675888" y="4799838"/>
            <a:ext cx="713232" cy="630936"/>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5" name="Rettangolo con angoli arrotondati 14">
            <a:extLst>
              <a:ext uri="{FF2B5EF4-FFF2-40B4-BE49-F238E27FC236}">
                <a16:creationId xmlns:a16="http://schemas.microsoft.com/office/drawing/2014/main" id="{FCE0A9FC-9D81-216B-896B-A73A61F9A8F1}"/>
              </a:ext>
            </a:extLst>
          </p:cNvPr>
          <p:cNvSpPr/>
          <p:nvPr/>
        </p:nvSpPr>
        <p:spPr>
          <a:xfrm>
            <a:off x="7702850" y="2947416"/>
            <a:ext cx="713232" cy="630936"/>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6" name="Rettangolo con angoli arrotondati 15">
            <a:extLst>
              <a:ext uri="{FF2B5EF4-FFF2-40B4-BE49-F238E27FC236}">
                <a16:creationId xmlns:a16="http://schemas.microsoft.com/office/drawing/2014/main" id="{E2CFBF53-9DED-129A-0815-97FFF335C1A3}"/>
              </a:ext>
            </a:extLst>
          </p:cNvPr>
          <p:cNvSpPr/>
          <p:nvPr/>
        </p:nvSpPr>
        <p:spPr>
          <a:xfrm>
            <a:off x="8610600" y="3861054"/>
            <a:ext cx="713232" cy="63093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7" name="Rettangolo con angoli arrotondati 16">
            <a:extLst>
              <a:ext uri="{FF2B5EF4-FFF2-40B4-BE49-F238E27FC236}">
                <a16:creationId xmlns:a16="http://schemas.microsoft.com/office/drawing/2014/main" id="{0703D6FC-947B-BA2B-1835-4A004E5E162C}"/>
              </a:ext>
            </a:extLst>
          </p:cNvPr>
          <p:cNvSpPr/>
          <p:nvPr/>
        </p:nvSpPr>
        <p:spPr>
          <a:xfrm>
            <a:off x="9463578" y="4824476"/>
            <a:ext cx="713232" cy="63093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8" name="Rettangolo con angoli arrotondati 17">
            <a:extLst>
              <a:ext uri="{FF2B5EF4-FFF2-40B4-BE49-F238E27FC236}">
                <a16:creationId xmlns:a16="http://schemas.microsoft.com/office/drawing/2014/main" id="{CA283D07-E911-EA28-9220-F7B4CD1DC309}"/>
              </a:ext>
            </a:extLst>
          </p:cNvPr>
          <p:cNvSpPr/>
          <p:nvPr/>
        </p:nvSpPr>
        <p:spPr>
          <a:xfrm>
            <a:off x="7702850" y="3861054"/>
            <a:ext cx="713232" cy="1656080"/>
          </a:xfrm>
          <a:prstGeom prst="round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solidFill>
                <a:srgbClr val="FFC000"/>
              </a:solidFill>
            </a:endParaRPr>
          </a:p>
        </p:txBody>
      </p:sp>
      <p:sp>
        <p:nvSpPr>
          <p:cNvPr id="19" name="Rettangolo con angoli arrotondati 18">
            <a:extLst>
              <a:ext uri="{FF2B5EF4-FFF2-40B4-BE49-F238E27FC236}">
                <a16:creationId xmlns:a16="http://schemas.microsoft.com/office/drawing/2014/main" id="{26A8CD54-CCF5-2CCD-7D27-C979CB3B919B}"/>
              </a:ext>
            </a:extLst>
          </p:cNvPr>
          <p:cNvSpPr/>
          <p:nvPr/>
        </p:nvSpPr>
        <p:spPr>
          <a:xfrm>
            <a:off x="1832864" y="2947416"/>
            <a:ext cx="713232" cy="63093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20" name="Rettangolo con angoli arrotondati 19">
            <a:extLst>
              <a:ext uri="{FF2B5EF4-FFF2-40B4-BE49-F238E27FC236}">
                <a16:creationId xmlns:a16="http://schemas.microsoft.com/office/drawing/2014/main" id="{AEAD6153-A602-B412-A8B9-43C09CA481ED}"/>
              </a:ext>
            </a:extLst>
          </p:cNvPr>
          <p:cNvSpPr/>
          <p:nvPr/>
        </p:nvSpPr>
        <p:spPr>
          <a:xfrm>
            <a:off x="9463578" y="2947416"/>
            <a:ext cx="713232" cy="1544574"/>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Tree>
    <p:extLst>
      <p:ext uri="{BB962C8B-B14F-4D97-AF65-F5344CB8AC3E}">
        <p14:creationId xmlns:p14="http://schemas.microsoft.com/office/powerpoint/2010/main" val="363252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6DC3D-B57D-72DF-04EF-75C068264BA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98656AF-ED11-297D-9B1F-98A1D45D3056}"/>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E4DC0A74-E71C-36B2-4385-CAF00EE325D9}"/>
              </a:ext>
            </a:extLst>
          </p:cNvPr>
          <p:cNvSpPr>
            <a:spLocks noGrp="1"/>
          </p:cNvSpPr>
          <p:nvPr>
            <p:ph idx="1"/>
          </p:nvPr>
        </p:nvSpPr>
        <p:spPr>
          <a:xfrm>
            <a:off x="664464" y="2041496"/>
            <a:ext cx="10098024" cy="3851303"/>
          </a:xfrm>
        </p:spPr>
        <p:txBody>
          <a:bodyPr>
            <a:noAutofit/>
          </a:bodyPr>
          <a:lstStyle/>
          <a:p>
            <a:r>
              <a:rPr lang="en-US" sz="2000" dirty="0">
                <a:solidFill>
                  <a:schemeClr val="bg2">
                    <a:lumMod val="75000"/>
                  </a:schemeClr>
                </a:solidFill>
              </a:rPr>
              <a:t>Feature extraction </a:t>
            </a:r>
          </a:p>
          <a:p>
            <a:pPr lvl="1"/>
            <a:r>
              <a:rPr lang="en-US" sz="2000" dirty="0">
                <a:solidFill>
                  <a:schemeClr val="bg2">
                    <a:lumMod val="75000"/>
                  </a:schemeClr>
                </a:solidFill>
              </a:rPr>
              <a:t>Envelope features</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features</a:t>
            </a:r>
          </a:p>
          <a:p>
            <a:r>
              <a:rPr lang="en-US" sz="2000" dirty="0">
                <a:solidFill>
                  <a:schemeClr val="bg2">
                    <a:lumMod val="75000"/>
                  </a:schemeClr>
                </a:solidFill>
              </a:rPr>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t>Conclusions</a:t>
            </a:r>
          </a:p>
        </p:txBody>
      </p:sp>
      <p:sp>
        <p:nvSpPr>
          <p:cNvPr id="4" name="Segnaposto numero diapositiva 3">
            <a:extLst>
              <a:ext uri="{FF2B5EF4-FFF2-40B4-BE49-F238E27FC236}">
                <a16:creationId xmlns:a16="http://schemas.microsoft.com/office/drawing/2014/main" id="{C4F9B7E5-95AE-9A46-E7CA-005112DD7912}"/>
              </a:ext>
            </a:extLst>
          </p:cNvPr>
          <p:cNvSpPr>
            <a:spLocks noGrp="1"/>
          </p:cNvSpPr>
          <p:nvPr>
            <p:ph type="sldNum" sz="quarter" idx="12"/>
          </p:nvPr>
        </p:nvSpPr>
        <p:spPr/>
        <p:txBody>
          <a:bodyPr/>
          <a:lstStyle/>
          <a:p>
            <a:fld id="{2FA0223F-D95A-431D-9A71-EDA7FA0C2F5B}" type="slidenum">
              <a:rPr lang="en-US" smtClean="0"/>
              <a:t>32</a:t>
            </a:fld>
            <a:endParaRPr lang="en-US" dirty="0"/>
          </a:p>
        </p:txBody>
      </p:sp>
    </p:spTree>
    <p:extLst>
      <p:ext uri="{BB962C8B-B14F-4D97-AF65-F5344CB8AC3E}">
        <p14:creationId xmlns:p14="http://schemas.microsoft.com/office/powerpoint/2010/main" val="2151041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4C42E-B3F9-7085-3A17-1D4A3E238B8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09B4A24-0362-9A0A-4F25-F76198F906F5}"/>
              </a:ext>
            </a:extLst>
          </p:cNvPr>
          <p:cNvSpPr>
            <a:spLocks noGrp="1"/>
          </p:cNvSpPr>
          <p:nvPr>
            <p:ph type="title"/>
          </p:nvPr>
        </p:nvSpPr>
        <p:spPr>
          <a:xfrm>
            <a:off x="838200" y="209292"/>
            <a:ext cx="9905460" cy="971551"/>
          </a:xfrm>
        </p:spPr>
        <p:txBody>
          <a:bodyPr>
            <a:normAutofit/>
          </a:bodyPr>
          <a:lstStyle/>
          <a:p>
            <a:r>
              <a:rPr lang="en-US" sz="3600" dirty="0"/>
              <a:t>Conclusions</a:t>
            </a:r>
          </a:p>
        </p:txBody>
      </p:sp>
      <p:sp>
        <p:nvSpPr>
          <p:cNvPr id="4" name="Segnaposto numero diapositiva 3">
            <a:extLst>
              <a:ext uri="{FF2B5EF4-FFF2-40B4-BE49-F238E27FC236}">
                <a16:creationId xmlns:a16="http://schemas.microsoft.com/office/drawing/2014/main" id="{FA83974A-357A-D08B-CF0E-158FCE0ABD8F}"/>
              </a:ext>
            </a:extLst>
          </p:cNvPr>
          <p:cNvSpPr>
            <a:spLocks noGrp="1"/>
          </p:cNvSpPr>
          <p:nvPr>
            <p:ph type="sldNum" sz="quarter" idx="12"/>
          </p:nvPr>
        </p:nvSpPr>
        <p:spPr/>
        <p:txBody>
          <a:bodyPr/>
          <a:lstStyle/>
          <a:p>
            <a:fld id="{2FA0223F-D95A-431D-9A71-EDA7FA0C2F5B}" type="slidenum">
              <a:rPr lang="en-US" smtClean="0"/>
              <a:t>33</a:t>
            </a:fld>
            <a:endParaRPr lang="en-US"/>
          </a:p>
        </p:txBody>
      </p:sp>
      <p:sp>
        <p:nvSpPr>
          <p:cNvPr id="27" name="Rettangolo 26">
            <a:extLst>
              <a:ext uri="{FF2B5EF4-FFF2-40B4-BE49-F238E27FC236}">
                <a16:creationId xmlns:a16="http://schemas.microsoft.com/office/drawing/2014/main" id="{E62870FB-CABF-5F84-DCB0-D0F2D8031819}"/>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0D33812C-70C8-F3C3-528B-A6C3FF399B2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2B9A24BF-5BB6-5586-15E3-C796B78B3A01}"/>
              </a:ext>
            </a:extLst>
          </p:cNvPr>
          <p:cNvSpPr>
            <a:spLocks noGrp="1"/>
          </p:cNvSpPr>
          <p:nvPr>
            <p:ph idx="1"/>
          </p:nvPr>
        </p:nvSpPr>
        <p:spPr>
          <a:xfrm>
            <a:off x="301752" y="1487288"/>
            <a:ext cx="11567160" cy="4792722"/>
          </a:xfrm>
        </p:spPr>
        <p:txBody>
          <a:bodyPr>
            <a:noAutofit/>
          </a:bodyPr>
          <a:lstStyle/>
          <a:p>
            <a:pPr marL="0" indent="0">
              <a:buNone/>
            </a:pPr>
            <a:r>
              <a:rPr lang="en-US" sz="1200" dirty="0"/>
              <a:t>Two feature extraction pipelines based on envelope analysis and template matching have proposed:</a:t>
            </a:r>
          </a:p>
          <a:p>
            <a:r>
              <a:rPr lang="en-US" sz="1200" dirty="0"/>
              <a:t>Envelope features provides information on peaks positions and active areas of the signal</a:t>
            </a:r>
          </a:p>
          <a:p>
            <a:r>
              <a:rPr lang="en-US" sz="1200" dirty="0"/>
              <a:t>Template matching features provides information on signal morphology</a:t>
            </a:r>
          </a:p>
          <a:p>
            <a:pPr marL="0" indent="0">
              <a:buNone/>
            </a:pPr>
            <a:r>
              <a:rPr lang="en-US" sz="1200" dirty="0"/>
              <a:t>Moreover, STFT usage has been explored but features have not been evaluated for the time being as they would have to be meticulously defined from scratch. Otherwise, redundant information would be introduced.</a:t>
            </a:r>
          </a:p>
          <a:p>
            <a:pPr marL="0" indent="0">
              <a:buNone/>
            </a:pPr>
            <a:r>
              <a:rPr lang="en-US" sz="1200" dirty="0"/>
              <a:t>Other similar studies used DWT based features (similar to the one introduced with TM), autocorrelation-based features, self-similarity features and complexity-analysis based features. </a:t>
            </a:r>
          </a:p>
          <a:p>
            <a:pPr marL="0" indent="0">
              <a:buNone/>
            </a:pPr>
            <a:endParaRPr lang="en-US" sz="1200" dirty="0"/>
          </a:p>
          <a:p>
            <a:pPr marL="0" indent="0">
              <a:buNone/>
            </a:pPr>
            <a:r>
              <a:rPr lang="en-US" sz="1200" dirty="0"/>
              <a:t>Then, three models have been evaluated:</a:t>
            </a:r>
          </a:p>
          <a:p>
            <a:pPr marL="342900" indent="-342900">
              <a:buFont typeface="+mj-lt"/>
              <a:buAutoNum type="arabicPeriod"/>
            </a:pPr>
            <a:r>
              <a:rPr lang="en-US" sz="1200" dirty="0"/>
              <a:t>An improved Knowledge based model based on envelope features</a:t>
            </a:r>
          </a:p>
          <a:p>
            <a:pPr marL="342900" indent="-342900">
              <a:buFont typeface="+mj-lt"/>
              <a:buAutoNum type="arabicPeriod"/>
            </a:pPr>
            <a:r>
              <a:rPr lang="en-US" sz="1200" dirty="0"/>
              <a:t>A decision tree (LOPO cross validation) trained onto the whole feature set</a:t>
            </a:r>
          </a:p>
          <a:p>
            <a:pPr marL="342900" indent="-342900">
              <a:buFont typeface="+mj-lt"/>
              <a:buAutoNum type="arabicPeriod"/>
            </a:pPr>
            <a:r>
              <a:rPr lang="en-US" sz="1200" dirty="0"/>
              <a:t>A decision tree (LOPOCV) trained onto an optimized feature set</a:t>
            </a:r>
          </a:p>
          <a:p>
            <a:pPr marL="0" indent="0">
              <a:buNone/>
            </a:pPr>
            <a:r>
              <a:rPr lang="en-US" sz="1200" dirty="0"/>
              <a:t>Results are encouraging but higher performance are required, specially into MAP A/MAP B discrimination.</a:t>
            </a:r>
          </a:p>
          <a:p>
            <a:pPr marL="0" indent="0">
              <a:buNone/>
            </a:pPr>
            <a:endParaRPr lang="en-US" sz="1200" dirty="0"/>
          </a:p>
          <a:p>
            <a:pPr marL="0" indent="0">
              <a:buNone/>
            </a:pPr>
            <a:r>
              <a:rPr lang="en-US" sz="1200" dirty="0"/>
              <a:t>Future steps could be:</a:t>
            </a:r>
          </a:p>
          <a:p>
            <a:pPr>
              <a:buFont typeface="+mj-lt"/>
              <a:buAutoNum type="arabicPeriod"/>
            </a:pPr>
            <a:r>
              <a:rPr lang="en-US" sz="1200" dirty="0"/>
              <a:t>Defining new features based on a second template (more complex)</a:t>
            </a:r>
          </a:p>
          <a:p>
            <a:pPr>
              <a:buFont typeface="+mj-lt"/>
              <a:buAutoNum type="arabicPeriod"/>
            </a:pPr>
            <a:r>
              <a:rPr lang="en-US" sz="1200" dirty="0"/>
              <a:t>Computing new features as envelope peaks area, </a:t>
            </a:r>
            <a:r>
              <a:rPr lang="en-US" sz="1200" dirty="0" err="1"/>
              <a:t>ApEN</a:t>
            </a:r>
            <a:r>
              <a:rPr lang="en-US" sz="1200" dirty="0"/>
              <a:t>, Mutual Information</a:t>
            </a:r>
          </a:p>
          <a:p>
            <a:pPr>
              <a:buFont typeface="+mj-lt"/>
              <a:buAutoNum type="arabicPeriod"/>
            </a:pPr>
            <a:r>
              <a:rPr lang="en-US" sz="1200" dirty="0"/>
              <a:t>Defining and analyzing spectral/STFT features</a:t>
            </a:r>
          </a:p>
          <a:p>
            <a:pPr marL="0" indent="0">
              <a:buNone/>
            </a:pPr>
            <a:endParaRPr lang="en-US" sz="1200" dirty="0"/>
          </a:p>
        </p:txBody>
      </p:sp>
    </p:spTree>
    <p:extLst>
      <p:ext uri="{BB962C8B-B14F-4D97-AF65-F5344CB8AC3E}">
        <p14:creationId xmlns:p14="http://schemas.microsoft.com/office/powerpoint/2010/main" val="3793055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671CA-091D-8D17-60F4-4B8742BFB4C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BF3C9B9-88BC-0749-65B1-C16C428D2542}"/>
              </a:ext>
            </a:extLst>
          </p:cNvPr>
          <p:cNvSpPr>
            <a:spLocks noGrp="1"/>
          </p:cNvSpPr>
          <p:nvPr>
            <p:ph type="title"/>
          </p:nvPr>
        </p:nvSpPr>
        <p:spPr>
          <a:xfrm>
            <a:off x="838200" y="209292"/>
            <a:ext cx="9905460" cy="971551"/>
          </a:xfrm>
        </p:spPr>
        <p:txBody>
          <a:bodyPr>
            <a:normAutofit/>
          </a:bodyPr>
          <a:lstStyle/>
          <a:p>
            <a:r>
              <a:rPr lang="en-US" sz="3600" dirty="0"/>
              <a:t>Envelope definition and peak recognition</a:t>
            </a:r>
          </a:p>
        </p:txBody>
      </p:sp>
      <p:sp>
        <p:nvSpPr>
          <p:cNvPr id="4" name="Segnaposto numero diapositiva 3">
            <a:extLst>
              <a:ext uri="{FF2B5EF4-FFF2-40B4-BE49-F238E27FC236}">
                <a16:creationId xmlns:a16="http://schemas.microsoft.com/office/drawing/2014/main" id="{C98B3DA8-EAD9-287F-5885-423864A83E3D}"/>
              </a:ext>
            </a:extLst>
          </p:cNvPr>
          <p:cNvSpPr>
            <a:spLocks noGrp="1"/>
          </p:cNvSpPr>
          <p:nvPr>
            <p:ph type="sldNum" sz="quarter" idx="12"/>
          </p:nvPr>
        </p:nvSpPr>
        <p:spPr/>
        <p:txBody>
          <a:bodyPr/>
          <a:lstStyle/>
          <a:p>
            <a:fld id="{2FA0223F-D95A-431D-9A71-EDA7FA0C2F5B}" type="slidenum">
              <a:rPr lang="en-US" smtClean="0"/>
              <a:t>4</a:t>
            </a:fld>
            <a:endParaRPr lang="en-US" dirty="0"/>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4ED05BED-8EAB-5137-317F-BA837EA8A713}"/>
                  </a:ext>
                </a:extLst>
              </p:cNvPr>
              <p:cNvSpPr>
                <a:spLocks noGrp="1"/>
              </p:cNvSpPr>
              <p:nvPr>
                <p:ph idx="1"/>
              </p:nvPr>
            </p:nvSpPr>
            <p:spPr>
              <a:xfrm>
                <a:off x="454152" y="1470463"/>
                <a:ext cx="4055466" cy="4747457"/>
              </a:xfrm>
              <a:ln w="19050">
                <a:noFill/>
              </a:ln>
            </p:spPr>
            <p:txBody>
              <a:bodyPr>
                <a:noAutofit/>
              </a:bodyPr>
              <a:lstStyle/>
              <a:p>
                <a:pPr marL="0" indent="0">
                  <a:buNone/>
                </a:pPr>
                <a:r>
                  <a:rPr lang="en-US" sz="1100" b="1" dirty="0">
                    <a:solidFill>
                      <a:srgbClr val="0070C0"/>
                    </a:solidFill>
                  </a:rPr>
                  <a:t>The aim of the analysis finding where a signal has active areas </a:t>
                </a:r>
                <a:r>
                  <a:rPr lang="en-US" sz="1100" dirty="0"/>
                  <a:t>using </a:t>
                </a:r>
                <a:r>
                  <a:rPr lang="en-US" sz="1100" b="1" dirty="0"/>
                  <a:t>RMS</a:t>
                </a:r>
                <a:r>
                  <a:rPr lang="en-US" sz="1100" dirty="0"/>
                  <a:t> </a:t>
                </a:r>
                <a:r>
                  <a:rPr lang="en-US" sz="1100" b="1" dirty="0"/>
                  <a:t>envelope: </a:t>
                </a:r>
                <a:endParaRPr lang="en-US" sz="1100" dirty="0"/>
              </a:p>
              <a:p>
                <a:pPr marL="0" indent="0">
                  <a:buNone/>
                </a:pPr>
                <a:endParaRPr lang="en-US" sz="1100" i="1" dirty="0"/>
              </a:p>
              <a:p>
                <a:pPr marL="0" indent="0">
                  <a:buNone/>
                </a:pPr>
                <a14:m>
                  <m:oMathPara xmlns:m="http://schemas.openxmlformats.org/officeDocument/2006/math">
                    <m:oMathParaPr>
                      <m:jc m:val="centerGroup"/>
                    </m:oMathParaPr>
                    <m:oMath xmlns:m="http://schemas.openxmlformats.org/officeDocument/2006/math">
                      <m:r>
                        <a:rPr lang="it-IT" sz="1100" b="0" i="1" smtClean="0">
                          <a:solidFill>
                            <a:srgbClr val="0070C0"/>
                          </a:solidFill>
                          <a:latin typeface="Cambria Math" panose="02040503050406030204" pitchFamily="18" charset="0"/>
                        </a:rPr>
                        <m:t>𝑅𝑀𝑆</m:t>
                      </m:r>
                      <m:d>
                        <m:dPr>
                          <m:begChr m:val="["/>
                          <m:endChr m:val="]"/>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𝑛</m:t>
                          </m:r>
                        </m:e>
                      </m:d>
                      <m:r>
                        <a:rPr lang="it-IT" sz="1100" b="0" i="1" smtClean="0">
                          <a:solidFill>
                            <a:srgbClr val="0070C0"/>
                          </a:solidFill>
                          <a:latin typeface="Cambria Math" panose="02040503050406030204" pitchFamily="18" charset="0"/>
                        </a:rPr>
                        <m:t>=</m:t>
                      </m:r>
                      <m:rad>
                        <m:radPr>
                          <m:degHide m:val="on"/>
                          <m:ctrlPr>
                            <a:rPr lang="it-IT" sz="1100" b="0" i="1" smtClean="0">
                              <a:solidFill>
                                <a:srgbClr val="0070C0"/>
                              </a:solidFill>
                              <a:latin typeface="Cambria Math" panose="02040503050406030204" pitchFamily="18" charset="0"/>
                            </a:rPr>
                          </m:ctrlPr>
                        </m:radPr>
                        <m:deg/>
                        <m:e>
                          <m:f>
                            <m:fPr>
                              <m:ctrlPr>
                                <a:rPr lang="it-IT" sz="1100" b="0" i="1" smtClean="0">
                                  <a:solidFill>
                                    <a:srgbClr val="0070C0"/>
                                  </a:solidFill>
                                  <a:latin typeface="Cambria Math" panose="02040503050406030204" pitchFamily="18" charset="0"/>
                                </a:rPr>
                              </m:ctrlPr>
                            </m:fPr>
                            <m:num>
                              <m:r>
                                <a:rPr lang="it-IT" sz="1100" b="0" i="1" smtClean="0">
                                  <a:solidFill>
                                    <a:srgbClr val="0070C0"/>
                                  </a:solidFill>
                                  <a:latin typeface="Cambria Math" panose="02040503050406030204" pitchFamily="18" charset="0"/>
                                </a:rPr>
                                <m:t>1</m:t>
                              </m:r>
                            </m:num>
                            <m:den>
                              <m:r>
                                <a:rPr lang="it-IT" sz="1100" b="0" i="1" smtClean="0">
                                  <a:solidFill>
                                    <a:srgbClr val="0070C0"/>
                                  </a:solidFill>
                                  <a:latin typeface="Cambria Math" panose="02040503050406030204" pitchFamily="18" charset="0"/>
                                </a:rPr>
                                <m:t>𝑁</m:t>
                              </m:r>
                            </m:den>
                          </m:f>
                          <m:nary>
                            <m:naryPr>
                              <m:chr m:val="∑"/>
                              <m:ctrlPr>
                                <a:rPr lang="it-IT" sz="1100" b="0" i="1" smtClean="0">
                                  <a:solidFill>
                                    <a:srgbClr val="0070C0"/>
                                  </a:solidFill>
                                  <a:latin typeface="Cambria Math" panose="02040503050406030204" pitchFamily="18" charset="0"/>
                                </a:rPr>
                              </m:ctrlPr>
                            </m:naryPr>
                            <m:sub>
                              <m:r>
                                <m:rPr>
                                  <m:brk m:alnAt="23"/>
                                </m:rPr>
                                <a:rPr lang="it-IT" sz="1100" b="0" i="1" smtClean="0">
                                  <a:solidFill>
                                    <a:srgbClr val="0070C0"/>
                                  </a:solidFill>
                                  <a:latin typeface="Cambria Math" panose="02040503050406030204" pitchFamily="18" charset="0"/>
                                </a:rPr>
                                <m:t>𝑘</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𝑛</m:t>
                              </m:r>
                            </m:sub>
                            <m:sup>
                              <m:r>
                                <a:rPr lang="it-IT" sz="1100" b="0" i="1" smtClean="0">
                                  <a:solidFill>
                                    <a:srgbClr val="0070C0"/>
                                  </a:solidFill>
                                  <a:latin typeface="Cambria Math" panose="02040503050406030204" pitchFamily="18" charset="0"/>
                                </a:rPr>
                                <m:t>𝑛</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𝑁</m:t>
                              </m:r>
                              <m:r>
                                <a:rPr lang="it-IT" sz="1100" b="0" i="1" smtClean="0">
                                  <a:solidFill>
                                    <a:srgbClr val="0070C0"/>
                                  </a:solidFill>
                                  <a:latin typeface="Cambria Math" panose="02040503050406030204" pitchFamily="18" charset="0"/>
                                </a:rPr>
                                <m:t>−1</m:t>
                              </m:r>
                            </m:sup>
                            <m:e>
                              <m:r>
                                <a:rPr lang="it-IT" sz="1100" b="0" i="1" smtClean="0">
                                  <a:solidFill>
                                    <a:srgbClr val="0070C0"/>
                                  </a:solidFill>
                                  <a:latin typeface="Cambria Math" panose="02040503050406030204" pitchFamily="18" charset="0"/>
                                </a:rPr>
                                <m:t>𝑥</m:t>
                              </m:r>
                              <m:sSup>
                                <m:sSupPr>
                                  <m:ctrlPr>
                                    <a:rPr lang="it-IT" sz="1100" b="0" i="1" smtClean="0">
                                      <a:solidFill>
                                        <a:srgbClr val="0070C0"/>
                                      </a:solidFill>
                                      <a:latin typeface="Cambria Math" panose="02040503050406030204" pitchFamily="18" charset="0"/>
                                    </a:rPr>
                                  </m:ctrlPr>
                                </m:sSupPr>
                                <m:e>
                                  <m:d>
                                    <m:dPr>
                                      <m:begChr m:val="["/>
                                      <m:endChr m:val="]"/>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𝑘</m:t>
                                      </m:r>
                                    </m:e>
                                  </m:d>
                                </m:e>
                                <m:sup>
                                  <m:r>
                                    <a:rPr lang="it-IT" sz="1100" b="0" i="1" smtClean="0">
                                      <a:solidFill>
                                        <a:srgbClr val="0070C0"/>
                                      </a:solidFill>
                                      <a:latin typeface="Cambria Math" panose="02040503050406030204" pitchFamily="18" charset="0"/>
                                    </a:rPr>
                                    <m:t>2</m:t>
                                  </m:r>
                                </m:sup>
                              </m:sSup>
                            </m:e>
                          </m:nary>
                        </m:e>
                      </m:rad>
                    </m:oMath>
                  </m:oMathPara>
                </a14:m>
                <a:endParaRPr lang="it-IT" sz="1100" b="0" dirty="0"/>
              </a:p>
              <a:p>
                <a:pPr marL="0" indent="0">
                  <a:buNone/>
                </a:pPr>
                <a:r>
                  <a:rPr lang="en-US" sz="1100" dirty="0"/>
                  <a:t>The window length has been fixed empirically to N=30.</a:t>
                </a:r>
              </a:p>
              <a:p>
                <a:pPr marL="0" indent="0">
                  <a:buNone/>
                </a:pPr>
                <a:r>
                  <a:rPr lang="en-US" sz="1100" dirty="0"/>
                  <a:t>The </a:t>
                </a:r>
                <a:r>
                  <a:rPr lang="en-US" sz="1100" b="1" dirty="0"/>
                  <a:t>proposed</a:t>
                </a:r>
                <a:r>
                  <a:rPr lang="en-US" sz="1100" dirty="0"/>
                  <a:t> </a:t>
                </a:r>
                <a:r>
                  <a:rPr lang="en-US" sz="1100" b="1" dirty="0"/>
                  <a:t>analysis</a:t>
                </a:r>
                <a:r>
                  <a:rPr lang="en-US" sz="1100" dirty="0"/>
                  <a:t> pipeline is made </a:t>
                </a:r>
                <a:r>
                  <a:rPr lang="en-US" sz="1100" b="1" dirty="0"/>
                  <a:t>of 3 main steps </a:t>
                </a:r>
                <a:r>
                  <a:rPr lang="en-US" sz="1050" dirty="0">
                    <a:solidFill>
                      <a:schemeClr val="bg1">
                        <a:lumMod val="50000"/>
                      </a:schemeClr>
                    </a:solidFill>
                  </a:rPr>
                  <a:t>(</a:t>
                </a:r>
                <a:r>
                  <a:rPr lang="en-GB" sz="1050" i="1" dirty="0">
                    <a:solidFill>
                      <a:schemeClr val="bg1">
                        <a:lumMod val="50000"/>
                      </a:schemeClr>
                    </a:solidFill>
                  </a:rPr>
                  <a:t>signal has been windowed between 0.17 and 0.6 seconds.</a:t>
                </a:r>
                <a:r>
                  <a:rPr lang="en-US" sz="1050" i="1" dirty="0">
                    <a:solidFill>
                      <a:schemeClr val="bg1">
                        <a:lumMod val="50000"/>
                      </a:schemeClr>
                    </a:solidFill>
                  </a:rPr>
                  <a:t>)</a:t>
                </a:r>
                <a:r>
                  <a:rPr lang="en-US" sz="1100" dirty="0"/>
                  <a:t>:</a:t>
                </a:r>
              </a:p>
              <a:p>
                <a:pPr>
                  <a:buFont typeface="+mj-lt"/>
                  <a:buAutoNum type="arabicPeriod"/>
                </a:pPr>
                <a:r>
                  <a:rPr lang="en-US" sz="1100" b="1" dirty="0"/>
                  <a:t>Envelope derivative computing</a:t>
                </a:r>
                <a:r>
                  <a:rPr lang="en-US" sz="1100" dirty="0">
                    <a:solidFill>
                      <a:srgbClr val="0070C0"/>
                    </a:solidFill>
                  </a:rPr>
                  <a:t>: </a:t>
                </a:r>
                <a14:m>
                  <m:oMath xmlns:m="http://schemas.openxmlformats.org/officeDocument/2006/math">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r>
                      <a:rPr lang="it-IT" sz="1100" i="1">
                        <a:solidFill>
                          <a:srgbClr val="0070C0"/>
                        </a:solidFill>
                        <a:latin typeface="Cambria Math" panose="02040503050406030204" pitchFamily="18" charset="0"/>
                        <a:ea typeface="Cambria Math" panose="02040503050406030204" pitchFamily="18" charset="0"/>
                      </a:rPr>
                      <m:t>≈</m:t>
                    </m:r>
                    <m:r>
                      <a:rPr lang="it-IT" sz="1100" i="1">
                        <a:solidFill>
                          <a:srgbClr val="0070C0"/>
                        </a:solidFill>
                        <a:latin typeface="Cambria Math" panose="02040503050406030204" pitchFamily="18" charset="0"/>
                        <a:ea typeface="Cambria Math" panose="02040503050406030204" pitchFamily="18" charset="0"/>
                      </a:rPr>
                      <m:t>𝐸𝑛𝑣</m:t>
                    </m:r>
                    <m:d>
                      <m:dPr>
                        <m:begChr m:val="["/>
                        <m:endChr m:val="]"/>
                        <m:ctrlPr>
                          <a:rPr lang="it-IT" sz="1100" i="1">
                            <a:solidFill>
                              <a:srgbClr val="0070C0"/>
                            </a:solidFill>
                            <a:latin typeface="Cambria Math" panose="02040503050406030204" pitchFamily="18" charset="0"/>
                            <a:ea typeface="Cambria Math" panose="02040503050406030204" pitchFamily="18" charset="0"/>
                          </a:rPr>
                        </m:ctrlPr>
                      </m:dPr>
                      <m:e>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𝑥</m:t>
                            </m:r>
                          </m:e>
                          <m:sub>
                            <m:r>
                              <a:rPr lang="it-IT" sz="1100" i="1">
                                <a:solidFill>
                                  <a:srgbClr val="0070C0"/>
                                </a:solidFill>
                                <a:latin typeface="Cambria Math" panose="02040503050406030204" pitchFamily="18" charset="0"/>
                                <a:ea typeface="Cambria Math" panose="02040503050406030204" pitchFamily="18" charset="0"/>
                              </a:rPr>
                              <m:t>𝑖</m:t>
                            </m:r>
                            <m:r>
                              <a:rPr lang="it-IT" sz="1100" i="1">
                                <a:solidFill>
                                  <a:srgbClr val="0070C0"/>
                                </a:solidFill>
                                <a:latin typeface="Cambria Math" panose="02040503050406030204" pitchFamily="18" charset="0"/>
                                <a:ea typeface="Cambria Math" panose="02040503050406030204" pitchFamily="18" charset="0"/>
                              </a:rPr>
                              <m:t>+1</m:t>
                            </m:r>
                          </m:sub>
                        </m:sSub>
                      </m:e>
                    </m:d>
                    <m:r>
                      <a:rPr lang="it-IT" sz="1100" i="1">
                        <a:solidFill>
                          <a:srgbClr val="0070C0"/>
                        </a:solidFill>
                        <a:latin typeface="Cambria Math" panose="02040503050406030204" pitchFamily="18" charset="0"/>
                        <a:ea typeface="Cambria Math" panose="02040503050406030204" pitchFamily="18" charset="0"/>
                      </a:rPr>
                      <m:t>−</m:t>
                    </m:r>
                    <m:r>
                      <a:rPr lang="it-IT" sz="1100" i="1">
                        <a:solidFill>
                          <a:srgbClr val="0070C0"/>
                        </a:solidFill>
                        <a:latin typeface="Cambria Math" panose="02040503050406030204" pitchFamily="18" charset="0"/>
                        <a:ea typeface="Cambria Math" panose="02040503050406030204" pitchFamily="18" charset="0"/>
                      </a:rPr>
                      <m:t>𝐸𝑛𝑣</m:t>
                    </m:r>
                    <m:d>
                      <m:dPr>
                        <m:begChr m:val="["/>
                        <m:endChr m:val="]"/>
                        <m:ctrlPr>
                          <a:rPr lang="it-IT" sz="1100" i="1">
                            <a:solidFill>
                              <a:srgbClr val="0070C0"/>
                            </a:solidFill>
                            <a:latin typeface="Cambria Math" panose="02040503050406030204" pitchFamily="18" charset="0"/>
                            <a:ea typeface="Cambria Math" panose="02040503050406030204" pitchFamily="18" charset="0"/>
                          </a:rPr>
                        </m:ctrlPr>
                      </m:dPr>
                      <m:e>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𝑥</m:t>
                            </m:r>
                          </m:e>
                          <m:sub>
                            <m:r>
                              <a:rPr lang="it-IT" sz="1100" i="1">
                                <a:solidFill>
                                  <a:srgbClr val="0070C0"/>
                                </a:solidFill>
                                <a:latin typeface="Cambria Math" panose="02040503050406030204" pitchFamily="18" charset="0"/>
                                <a:ea typeface="Cambria Math" panose="02040503050406030204" pitchFamily="18" charset="0"/>
                              </a:rPr>
                              <m:t>𝑖</m:t>
                            </m:r>
                          </m:sub>
                        </m:sSub>
                      </m:e>
                    </m:d>
                    <m:r>
                      <a:rPr lang="it-IT" sz="1100" b="0" i="1" smtClean="0">
                        <a:solidFill>
                          <a:srgbClr val="0070C0"/>
                        </a:solidFill>
                        <a:latin typeface="Cambria Math" panose="02040503050406030204" pitchFamily="18" charset="0"/>
                        <a:ea typeface="Cambria Math" panose="02040503050406030204" pitchFamily="18" charset="0"/>
                      </a:rPr>
                      <m:t> </m:t>
                    </m:r>
                  </m:oMath>
                </a14:m>
                <a:endParaRPr lang="en-GB" sz="1100" dirty="0"/>
              </a:p>
              <a:p>
                <a:pPr>
                  <a:buFont typeface="+mj-lt"/>
                  <a:buAutoNum type="arabicPeriod"/>
                </a:pPr>
                <a:r>
                  <a:rPr lang="en-GB" sz="1100" b="1" dirty="0"/>
                  <a:t>Derivative thresholding</a:t>
                </a:r>
                <a:r>
                  <a:rPr lang="en-GB" sz="1100" dirty="0"/>
                  <a:t> </a:t>
                </a:r>
                <a:r>
                  <a:rPr lang="en-US" sz="1100" dirty="0">
                    <a:sym typeface="Wingdings" panose="05000000000000000000" pitchFamily="2" charset="2"/>
                  </a:rPr>
                  <a:t> finding slope changes and defining logical maps of positive and negative derivative:</a:t>
                </a:r>
              </a:p>
              <a:p>
                <a:pPr marL="457200" lvl="1" indent="0">
                  <a:buNone/>
                </a:pPr>
                <a14:m>
                  <m:oMath xmlns:m="http://schemas.openxmlformats.org/officeDocument/2006/math">
                    <m:d>
                      <m:dPr>
                        <m:begChr m:val="{"/>
                        <m:endChr m:val=""/>
                        <m:ctrlPr>
                          <a:rPr lang="en-GB" sz="1000" i="1" smtClean="0">
                            <a:solidFill>
                              <a:srgbClr val="0070C0"/>
                            </a:solidFill>
                            <a:latin typeface="Cambria Math" panose="02040503050406030204" pitchFamily="18" charset="0"/>
                          </a:rPr>
                        </m:ctrlPr>
                      </m:dPr>
                      <m:e>
                        <m:eqArr>
                          <m:eqArrPr>
                            <m:ctrlPr>
                              <a:rPr lang="en-GB" sz="1000" i="1">
                                <a:solidFill>
                                  <a:srgbClr val="0070C0"/>
                                </a:solidFill>
                                <a:latin typeface="Cambria Math" panose="02040503050406030204" pitchFamily="18" charset="0"/>
                              </a:rPr>
                            </m:ctrlPr>
                          </m:eqArrPr>
                          <m:e>
                            <m:r>
                              <a:rPr lang="it-IT" sz="1000" i="1">
                                <a:solidFill>
                                  <a:srgbClr val="0070C0"/>
                                </a:solidFill>
                                <a:latin typeface="Cambria Math" panose="02040503050406030204" pitchFamily="18" charset="0"/>
                              </a:rPr>
                              <m:t>𝑡</m:t>
                            </m:r>
                            <m:sSub>
                              <m:sSubPr>
                                <m:ctrlPr>
                                  <a:rPr lang="it-IT" sz="1000" i="1">
                                    <a:solidFill>
                                      <a:srgbClr val="0070C0"/>
                                    </a:solidFill>
                                    <a:latin typeface="Cambria Math" panose="02040503050406030204" pitchFamily="18" charset="0"/>
                                  </a:rPr>
                                </m:ctrlPr>
                              </m:sSubPr>
                              <m:e>
                                <m:r>
                                  <a:rPr lang="it-IT" sz="1000" i="1">
                                    <a:solidFill>
                                      <a:srgbClr val="0070C0"/>
                                    </a:solidFill>
                                    <a:latin typeface="Cambria Math" panose="02040503050406030204" pitchFamily="18" charset="0"/>
                                  </a:rPr>
                                  <m:t>h</m:t>
                                </m:r>
                              </m:e>
                              <m:sub>
                                <m:r>
                                  <a:rPr lang="it-IT" sz="1000" i="1">
                                    <a:solidFill>
                                      <a:srgbClr val="0070C0"/>
                                    </a:solidFill>
                                    <a:latin typeface="Cambria Math" panose="02040503050406030204" pitchFamily="18" charset="0"/>
                                  </a:rPr>
                                  <m:t>𝑢𝑝𝑝𝑒𝑟</m:t>
                                </m:r>
                              </m:sub>
                            </m:sSub>
                            <m:r>
                              <a:rPr lang="it-IT" sz="1000" i="1">
                                <a:solidFill>
                                  <a:srgbClr val="0070C0"/>
                                </a:solidFill>
                                <a:latin typeface="Cambria Math" panose="02040503050406030204" pitchFamily="18" charset="0"/>
                              </a:rPr>
                              <m:t>=</m:t>
                            </m:r>
                            <m:sSub>
                              <m:sSubPr>
                                <m:ctrlPr>
                                  <a:rPr lang="it-IT" sz="1000" i="1">
                                    <a:solidFill>
                                      <a:srgbClr val="0070C0"/>
                                    </a:solidFill>
                                    <a:latin typeface="Cambria Math" panose="02040503050406030204" pitchFamily="18" charset="0"/>
                                    <a:ea typeface="Cambria Math" panose="02040503050406030204" pitchFamily="18" charset="0"/>
                                  </a:rPr>
                                </m:ctrlPr>
                              </m:sSubPr>
                              <m:e>
                                <m:r>
                                  <a:rPr lang="it-IT" sz="1000" i="1">
                                    <a:solidFill>
                                      <a:srgbClr val="0070C0"/>
                                    </a:solidFill>
                                    <a:latin typeface="Cambria Math" panose="02040503050406030204" pitchFamily="18" charset="0"/>
                                    <a:ea typeface="Cambria Math" panose="02040503050406030204" pitchFamily="18" charset="0"/>
                                  </a:rPr>
                                  <m:t>𝛽</m:t>
                                </m:r>
                              </m:e>
                              <m:sub>
                                <m:r>
                                  <a:rPr lang="it-IT" sz="1000" i="1">
                                    <a:solidFill>
                                      <a:srgbClr val="0070C0"/>
                                    </a:solidFill>
                                    <a:latin typeface="Cambria Math" panose="02040503050406030204" pitchFamily="18" charset="0"/>
                                    <a:ea typeface="Cambria Math" panose="02040503050406030204" pitchFamily="18" charset="0"/>
                                  </a:rPr>
                                  <m:t>1</m:t>
                                </m:r>
                              </m:sub>
                            </m:sSub>
                            <m:r>
                              <a:rPr lang="it-IT" sz="1000" i="1">
                                <a:solidFill>
                                  <a:srgbClr val="0070C0"/>
                                </a:solidFill>
                                <a:latin typeface="Cambria Math" panose="02040503050406030204" pitchFamily="18" charset="0"/>
                                <a:ea typeface="Cambria Math" panose="02040503050406030204" pitchFamily="18" charset="0"/>
                              </a:rPr>
                              <m:t>∗</m:t>
                            </m:r>
                            <m:d>
                              <m:dPr>
                                <m:ctrlPr>
                                  <a:rPr lang="it-IT" sz="1000" i="1">
                                    <a:solidFill>
                                      <a:srgbClr val="0070C0"/>
                                    </a:solidFill>
                                    <a:latin typeface="Cambria Math" panose="02040503050406030204" pitchFamily="18" charset="0"/>
                                  </a:rPr>
                                </m:ctrlPr>
                              </m:dPr>
                              <m:e>
                                <m:func>
                                  <m:funcPr>
                                    <m:ctrlPr>
                                      <a:rPr lang="it-IT" sz="1000" i="1">
                                        <a:solidFill>
                                          <a:srgbClr val="0070C0"/>
                                        </a:solidFill>
                                        <a:latin typeface="Cambria Math" panose="02040503050406030204" pitchFamily="18" charset="0"/>
                                      </a:rPr>
                                    </m:ctrlPr>
                                  </m:funcPr>
                                  <m:fName>
                                    <m:r>
                                      <m:rPr>
                                        <m:sty m:val="p"/>
                                      </m:rPr>
                                      <a:rPr lang="it-IT" sz="1000">
                                        <a:solidFill>
                                          <a:srgbClr val="0070C0"/>
                                        </a:solidFill>
                                        <a:latin typeface="Cambria Math" panose="02040503050406030204" pitchFamily="18" charset="0"/>
                                      </a:rPr>
                                      <m:t>m</m:t>
                                    </m:r>
                                    <m:r>
                                      <a:rPr lang="it-IT" sz="1000" i="1">
                                        <a:solidFill>
                                          <a:srgbClr val="0070C0"/>
                                        </a:solidFill>
                                        <a:latin typeface="Cambria Math" panose="02040503050406030204" pitchFamily="18" charset="0"/>
                                      </a:rPr>
                                      <m:t>𝑎𝑥</m:t>
                                    </m:r>
                                  </m:fName>
                                  <m:e>
                                    <m:d>
                                      <m:dPr>
                                        <m:ctrlPr>
                                          <a:rPr lang="it-IT" sz="1000" i="1">
                                            <a:solidFill>
                                              <a:srgbClr val="0070C0"/>
                                            </a:solidFill>
                                            <a:latin typeface="Cambria Math" panose="02040503050406030204" pitchFamily="18" charset="0"/>
                                          </a:rPr>
                                        </m:ctrlPr>
                                      </m:dPr>
                                      <m:e>
                                        <m:f>
                                          <m:fPr>
                                            <m:ctrlPr>
                                              <a:rPr lang="it-IT" sz="1000" i="1">
                                                <a:solidFill>
                                                  <a:srgbClr val="0070C0"/>
                                                </a:solidFill>
                                                <a:latin typeface="Cambria Math" panose="02040503050406030204" pitchFamily="18" charset="0"/>
                                              </a:rPr>
                                            </m:ctrlPr>
                                          </m:fPr>
                                          <m:num>
                                            <m:r>
                                              <a:rPr lang="it-IT" sz="1000" i="1">
                                                <a:solidFill>
                                                  <a:srgbClr val="0070C0"/>
                                                </a:solidFill>
                                                <a:latin typeface="Cambria Math" panose="02040503050406030204" pitchFamily="18" charset="0"/>
                                              </a:rPr>
                                              <m:t>𝑑𝐸𝑛𝑣</m:t>
                                            </m:r>
                                          </m:num>
                                          <m:den>
                                            <m:r>
                                              <a:rPr lang="it-IT" sz="1000" i="1">
                                                <a:solidFill>
                                                  <a:srgbClr val="0070C0"/>
                                                </a:solidFill>
                                                <a:latin typeface="Cambria Math" panose="02040503050406030204" pitchFamily="18" charset="0"/>
                                              </a:rPr>
                                              <m:t>𝑑𝑡</m:t>
                                            </m:r>
                                          </m:den>
                                        </m:f>
                                      </m:e>
                                    </m:d>
                                  </m:e>
                                </m:func>
                              </m:e>
                            </m:d>
                            <m:r>
                              <a:rPr lang="it-IT" sz="1000" i="1">
                                <a:solidFill>
                                  <a:srgbClr val="0070C0"/>
                                </a:solidFill>
                                <a:latin typeface="Cambria Math" panose="02040503050406030204" pitchFamily="18" charset="0"/>
                              </a:rPr>
                              <m:t> </m:t>
                            </m:r>
                            <m:r>
                              <a:rPr lang="it-IT" sz="1000" i="1">
                                <a:solidFill>
                                  <a:srgbClr val="0070C0"/>
                                </a:solidFill>
                                <a:latin typeface="Cambria Math" panose="02040503050406030204" pitchFamily="18" charset="0"/>
                              </a:rPr>
                              <m:t>𝑤h𝑒𝑟𝑒</m:t>
                            </m:r>
                            <m:r>
                              <a:rPr lang="it-IT" sz="1000" i="1">
                                <a:solidFill>
                                  <a:srgbClr val="0070C0"/>
                                </a:solidFill>
                                <a:latin typeface="Cambria Math" panose="02040503050406030204" pitchFamily="18" charset="0"/>
                              </a:rPr>
                              <m:t> </m:t>
                            </m:r>
                            <m:sSub>
                              <m:sSubPr>
                                <m:ctrlPr>
                                  <a:rPr lang="it-IT" sz="1000" i="1">
                                    <a:solidFill>
                                      <a:srgbClr val="0070C0"/>
                                    </a:solidFill>
                                    <a:latin typeface="Cambria Math" panose="02040503050406030204" pitchFamily="18" charset="0"/>
                                  </a:rPr>
                                </m:ctrlPr>
                              </m:sSubPr>
                              <m:e>
                                <m:r>
                                  <a:rPr lang="it-IT" sz="1000" i="1">
                                    <a:solidFill>
                                      <a:srgbClr val="0070C0"/>
                                    </a:solidFill>
                                    <a:latin typeface="Cambria Math" panose="02040503050406030204" pitchFamily="18" charset="0"/>
                                  </a:rPr>
                                  <m:t>𝛽</m:t>
                                </m:r>
                              </m:e>
                              <m:sub>
                                <m:r>
                                  <a:rPr lang="it-IT" sz="1000" i="1">
                                    <a:solidFill>
                                      <a:srgbClr val="0070C0"/>
                                    </a:solidFill>
                                    <a:latin typeface="Cambria Math" panose="02040503050406030204" pitchFamily="18" charset="0"/>
                                  </a:rPr>
                                  <m:t>1</m:t>
                                </m:r>
                              </m:sub>
                            </m:sSub>
                            <m:r>
                              <a:rPr lang="it-IT" sz="1000" i="1">
                                <a:solidFill>
                                  <a:srgbClr val="0070C0"/>
                                </a:solidFill>
                                <a:latin typeface="Cambria Math" panose="02040503050406030204" pitchFamily="18" charset="0"/>
                              </a:rPr>
                              <m:t>=0.002 </m:t>
                            </m:r>
                          </m:e>
                          <m:e>
                            <m:r>
                              <a:rPr lang="it-IT" sz="1000" i="1">
                                <a:solidFill>
                                  <a:srgbClr val="0070C0"/>
                                </a:solidFill>
                                <a:latin typeface="Cambria Math" panose="02040503050406030204" pitchFamily="18" charset="0"/>
                              </a:rPr>
                              <m:t>𝑡</m:t>
                            </m:r>
                            <m:sSub>
                              <m:sSubPr>
                                <m:ctrlPr>
                                  <a:rPr lang="it-IT" sz="1000" i="1">
                                    <a:solidFill>
                                      <a:srgbClr val="0070C0"/>
                                    </a:solidFill>
                                    <a:latin typeface="Cambria Math" panose="02040503050406030204" pitchFamily="18" charset="0"/>
                                  </a:rPr>
                                </m:ctrlPr>
                              </m:sSubPr>
                              <m:e>
                                <m:r>
                                  <a:rPr lang="it-IT" sz="1000" i="1">
                                    <a:solidFill>
                                      <a:srgbClr val="0070C0"/>
                                    </a:solidFill>
                                    <a:latin typeface="Cambria Math" panose="02040503050406030204" pitchFamily="18" charset="0"/>
                                  </a:rPr>
                                  <m:t>h</m:t>
                                </m:r>
                              </m:e>
                              <m:sub>
                                <m:r>
                                  <a:rPr lang="it-IT" sz="1000" i="1">
                                    <a:solidFill>
                                      <a:srgbClr val="0070C0"/>
                                    </a:solidFill>
                                    <a:latin typeface="Cambria Math" panose="02040503050406030204" pitchFamily="18" charset="0"/>
                                  </a:rPr>
                                  <m:t>𝑙𝑜𝑤𝑒𝑟</m:t>
                                </m:r>
                              </m:sub>
                            </m:sSub>
                            <m:r>
                              <a:rPr lang="it-IT" sz="1000" i="1">
                                <a:solidFill>
                                  <a:srgbClr val="0070C0"/>
                                </a:solidFill>
                                <a:latin typeface="Cambria Math" panose="02040503050406030204" pitchFamily="18" charset="0"/>
                              </a:rPr>
                              <m:t>=</m:t>
                            </m:r>
                            <m:sSub>
                              <m:sSubPr>
                                <m:ctrlPr>
                                  <a:rPr lang="it-IT" sz="1000" i="1">
                                    <a:solidFill>
                                      <a:srgbClr val="0070C0"/>
                                    </a:solidFill>
                                    <a:latin typeface="Cambria Math" panose="02040503050406030204" pitchFamily="18" charset="0"/>
                                    <a:ea typeface="Cambria Math" panose="02040503050406030204" pitchFamily="18" charset="0"/>
                                  </a:rPr>
                                </m:ctrlPr>
                              </m:sSubPr>
                              <m:e>
                                <m:r>
                                  <a:rPr lang="it-IT" sz="1000" i="1">
                                    <a:solidFill>
                                      <a:srgbClr val="0070C0"/>
                                    </a:solidFill>
                                    <a:latin typeface="Cambria Math" panose="02040503050406030204" pitchFamily="18" charset="0"/>
                                    <a:ea typeface="Cambria Math" panose="02040503050406030204" pitchFamily="18" charset="0"/>
                                  </a:rPr>
                                  <m:t>𝛽</m:t>
                                </m:r>
                              </m:e>
                              <m:sub>
                                <m:r>
                                  <a:rPr lang="it-IT" sz="1000" i="1">
                                    <a:solidFill>
                                      <a:srgbClr val="0070C0"/>
                                    </a:solidFill>
                                    <a:latin typeface="Cambria Math" panose="02040503050406030204" pitchFamily="18" charset="0"/>
                                    <a:ea typeface="Cambria Math" panose="02040503050406030204" pitchFamily="18" charset="0"/>
                                  </a:rPr>
                                  <m:t>2</m:t>
                                </m:r>
                              </m:sub>
                            </m:sSub>
                            <m:r>
                              <a:rPr lang="it-IT" sz="1000" i="1">
                                <a:solidFill>
                                  <a:srgbClr val="0070C0"/>
                                </a:solidFill>
                                <a:latin typeface="Cambria Math" panose="02040503050406030204" pitchFamily="18" charset="0"/>
                                <a:ea typeface="Cambria Math" panose="02040503050406030204" pitchFamily="18" charset="0"/>
                              </a:rPr>
                              <m:t>∗</m:t>
                            </m:r>
                            <m:d>
                              <m:dPr>
                                <m:ctrlPr>
                                  <a:rPr lang="it-IT" sz="1000" i="1">
                                    <a:solidFill>
                                      <a:srgbClr val="0070C0"/>
                                    </a:solidFill>
                                    <a:latin typeface="Cambria Math" panose="02040503050406030204" pitchFamily="18" charset="0"/>
                                  </a:rPr>
                                </m:ctrlPr>
                              </m:dPr>
                              <m:e>
                                <m:func>
                                  <m:funcPr>
                                    <m:ctrlPr>
                                      <a:rPr lang="it-IT" sz="1000" i="1">
                                        <a:solidFill>
                                          <a:srgbClr val="0070C0"/>
                                        </a:solidFill>
                                        <a:latin typeface="Cambria Math" panose="02040503050406030204" pitchFamily="18" charset="0"/>
                                      </a:rPr>
                                    </m:ctrlPr>
                                  </m:funcPr>
                                  <m:fName>
                                    <m:r>
                                      <m:rPr>
                                        <m:sty m:val="p"/>
                                      </m:rPr>
                                      <a:rPr lang="it-IT" sz="1000">
                                        <a:solidFill>
                                          <a:srgbClr val="0070C0"/>
                                        </a:solidFill>
                                        <a:latin typeface="Cambria Math" panose="02040503050406030204" pitchFamily="18" charset="0"/>
                                      </a:rPr>
                                      <m:t>m</m:t>
                                    </m:r>
                                    <m:r>
                                      <a:rPr lang="it-IT" sz="1000" i="1">
                                        <a:solidFill>
                                          <a:srgbClr val="0070C0"/>
                                        </a:solidFill>
                                        <a:latin typeface="Cambria Math" panose="02040503050406030204" pitchFamily="18" charset="0"/>
                                      </a:rPr>
                                      <m:t>𝑖𝑛</m:t>
                                    </m:r>
                                  </m:fName>
                                  <m:e>
                                    <m:d>
                                      <m:dPr>
                                        <m:ctrlPr>
                                          <a:rPr lang="it-IT" sz="1000" i="1">
                                            <a:solidFill>
                                              <a:srgbClr val="0070C0"/>
                                            </a:solidFill>
                                            <a:latin typeface="Cambria Math" panose="02040503050406030204" pitchFamily="18" charset="0"/>
                                          </a:rPr>
                                        </m:ctrlPr>
                                      </m:dPr>
                                      <m:e>
                                        <m:f>
                                          <m:fPr>
                                            <m:ctrlPr>
                                              <a:rPr lang="it-IT" sz="1000" i="1">
                                                <a:solidFill>
                                                  <a:srgbClr val="0070C0"/>
                                                </a:solidFill>
                                                <a:latin typeface="Cambria Math" panose="02040503050406030204" pitchFamily="18" charset="0"/>
                                              </a:rPr>
                                            </m:ctrlPr>
                                          </m:fPr>
                                          <m:num>
                                            <m:r>
                                              <a:rPr lang="it-IT" sz="1000" i="1">
                                                <a:solidFill>
                                                  <a:srgbClr val="0070C0"/>
                                                </a:solidFill>
                                                <a:latin typeface="Cambria Math" panose="02040503050406030204" pitchFamily="18" charset="0"/>
                                              </a:rPr>
                                              <m:t>𝑑𝐸𝑛𝑣</m:t>
                                            </m:r>
                                          </m:num>
                                          <m:den>
                                            <m:r>
                                              <a:rPr lang="it-IT" sz="1000" i="1">
                                                <a:solidFill>
                                                  <a:srgbClr val="0070C0"/>
                                                </a:solidFill>
                                                <a:latin typeface="Cambria Math" panose="02040503050406030204" pitchFamily="18" charset="0"/>
                                              </a:rPr>
                                              <m:t>𝑑𝑡</m:t>
                                            </m:r>
                                          </m:den>
                                        </m:f>
                                      </m:e>
                                    </m:d>
                                  </m:e>
                                </m:func>
                              </m:e>
                            </m:d>
                            <m:r>
                              <a:rPr lang="it-IT" sz="1000" i="1">
                                <a:solidFill>
                                  <a:srgbClr val="0070C0"/>
                                </a:solidFill>
                                <a:latin typeface="Cambria Math" panose="02040503050406030204" pitchFamily="18" charset="0"/>
                              </a:rPr>
                              <m:t> </m:t>
                            </m:r>
                            <m:r>
                              <a:rPr lang="it-IT" sz="1000" i="1">
                                <a:solidFill>
                                  <a:srgbClr val="0070C0"/>
                                </a:solidFill>
                                <a:latin typeface="Cambria Math" panose="02040503050406030204" pitchFamily="18" charset="0"/>
                              </a:rPr>
                              <m:t>𝑤h𝑒𝑟𝑒</m:t>
                            </m:r>
                            <m:r>
                              <a:rPr lang="it-IT" sz="1000" i="1">
                                <a:solidFill>
                                  <a:srgbClr val="0070C0"/>
                                </a:solidFill>
                                <a:latin typeface="Cambria Math" panose="02040503050406030204" pitchFamily="18" charset="0"/>
                              </a:rPr>
                              <m:t> </m:t>
                            </m:r>
                            <m:sSub>
                              <m:sSubPr>
                                <m:ctrlPr>
                                  <a:rPr lang="it-IT" sz="1000" i="1">
                                    <a:solidFill>
                                      <a:srgbClr val="0070C0"/>
                                    </a:solidFill>
                                    <a:latin typeface="Cambria Math" panose="02040503050406030204" pitchFamily="18" charset="0"/>
                                  </a:rPr>
                                </m:ctrlPr>
                              </m:sSubPr>
                              <m:e>
                                <m:r>
                                  <a:rPr lang="it-IT" sz="1000" i="1">
                                    <a:solidFill>
                                      <a:srgbClr val="0070C0"/>
                                    </a:solidFill>
                                    <a:latin typeface="Cambria Math" panose="02040503050406030204" pitchFamily="18" charset="0"/>
                                  </a:rPr>
                                  <m:t>𝛽</m:t>
                                </m:r>
                              </m:e>
                              <m:sub>
                                <m:r>
                                  <a:rPr lang="it-IT" sz="1000" i="1">
                                    <a:solidFill>
                                      <a:srgbClr val="0070C0"/>
                                    </a:solidFill>
                                    <a:latin typeface="Cambria Math" panose="02040503050406030204" pitchFamily="18" charset="0"/>
                                  </a:rPr>
                                  <m:t>2</m:t>
                                </m:r>
                              </m:sub>
                            </m:sSub>
                            <m:r>
                              <a:rPr lang="it-IT" sz="1000" i="1">
                                <a:solidFill>
                                  <a:srgbClr val="0070C0"/>
                                </a:solidFill>
                                <a:latin typeface="Cambria Math" panose="02040503050406030204" pitchFamily="18" charset="0"/>
                              </a:rPr>
                              <m:t>=50∗</m:t>
                            </m:r>
                            <m:sSub>
                              <m:sSubPr>
                                <m:ctrlPr>
                                  <a:rPr lang="it-IT" sz="1000" i="1">
                                    <a:solidFill>
                                      <a:srgbClr val="0070C0"/>
                                    </a:solidFill>
                                    <a:latin typeface="Cambria Math" panose="02040503050406030204" pitchFamily="18" charset="0"/>
                                  </a:rPr>
                                </m:ctrlPr>
                              </m:sSubPr>
                              <m:e>
                                <m:r>
                                  <a:rPr lang="it-IT" sz="1000" i="1">
                                    <a:solidFill>
                                      <a:srgbClr val="0070C0"/>
                                    </a:solidFill>
                                    <a:latin typeface="Cambria Math" panose="02040503050406030204" pitchFamily="18" charset="0"/>
                                  </a:rPr>
                                  <m:t>𝛽</m:t>
                                </m:r>
                              </m:e>
                              <m:sub>
                                <m:r>
                                  <a:rPr lang="it-IT" sz="1000" i="1">
                                    <a:solidFill>
                                      <a:srgbClr val="0070C0"/>
                                    </a:solidFill>
                                    <a:latin typeface="Cambria Math" panose="02040503050406030204" pitchFamily="18" charset="0"/>
                                  </a:rPr>
                                  <m:t>1</m:t>
                                </m:r>
                              </m:sub>
                            </m:sSub>
                          </m:e>
                        </m:eqArr>
                      </m:e>
                    </m:d>
                  </m:oMath>
                </a14:m>
                <a:r>
                  <a:rPr lang="en-GB" sz="1000" dirty="0">
                    <a:solidFill>
                      <a:srgbClr val="0070C0"/>
                    </a:solidFill>
                  </a:rPr>
                  <a:t> </a:t>
                </a:r>
              </a:p>
              <a:p>
                <a:pPr marL="0" indent="0">
                  <a:buNone/>
                </a:pPr>
                <a:r>
                  <a:rPr lang="en-GB" sz="1000" i="1" dirty="0">
                    <a:solidFill>
                      <a:schemeClr val="accent2"/>
                    </a:solidFill>
                  </a:rPr>
                  <a:t>NB: Asymmetric threshold</a:t>
                </a:r>
              </a:p>
              <a:p>
                <a:pPr>
                  <a:buFont typeface="+mj-lt"/>
                  <a:buAutoNum type="arabicPeriod" startAt="3"/>
                </a:pPr>
                <a:r>
                  <a:rPr lang="en-GB" sz="1100" b="1" dirty="0"/>
                  <a:t>Time thresholds of active areas definition</a:t>
                </a:r>
                <a:r>
                  <a:rPr lang="en-GB" sz="1100" dirty="0"/>
                  <a:t> </a:t>
                </a:r>
                <a:r>
                  <a:rPr lang="en-GB" sz="1100" dirty="0">
                    <a:sym typeface="Wingdings" panose="05000000000000000000" pitchFamily="2" charset="2"/>
                  </a:rPr>
                  <a:t> boundaries of maps are the begin and the end of active areas.</a:t>
                </a:r>
              </a:p>
              <a:p>
                <a:pPr marL="0" indent="0">
                  <a:buNone/>
                </a:pPr>
                <a:endParaRPr lang="en-GB" sz="1100" dirty="0"/>
              </a:p>
              <a:p>
                <a:pPr>
                  <a:buFont typeface="+mj-lt"/>
                  <a:buAutoNum type="arabicPeriod"/>
                </a:pPr>
                <a:endParaRPr lang="en-GB" sz="800" dirty="0"/>
              </a:p>
              <a:p>
                <a:pPr>
                  <a:buFont typeface="+mj-lt"/>
                  <a:buAutoNum type="arabicPeriod"/>
                </a:pPr>
                <a:endParaRPr lang="en-US" sz="300" dirty="0"/>
              </a:p>
              <a:p>
                <a:pPr marL="0" indent="0">
                  <a:buNone/>
                </a:pPr>
                <a:endParaRPr lang="en-US" sz="1100" dirty="0"/>
              </a:p>
            </p:txBody>
          </p:sp>
        </mc:Choice>
        <mc:Fallback xmlns="">
          <p:sp>
            <p:nvSpPr>
              <p:cNvPr id="9" name="Segnaposto contenuto 2">
                <a:extLst>
                  <a:ext uri="{FF2B5EF4-FFF2-40B4-BE49-F238E27FC236}">
                    <a16:creationId xmlns:a16="http://schemas.microsoft.com/office/drawing/2014/main" id="{4ED05BED-8EAB-5137-317F-BA837EA8A713}"/>
                  </a:ext>
                </a:extLst>
              </p:cNvPr>
              <p:cNvSpPr>
                <a:spLocks noGrp="1" noRot="1" noChangeAspect="1" noMove="1" noResize="1" noEditPoints="1" noAdjustHandles="1" noChangeArrowheads="1" noChangeShapeType="1" noTextEdit="1"/>
              </p:cNvSpPr>
              <p:nvPr>
                <p:ph idx="1"/>
              </p:nvPr>
            </p:nvSpPr>
            <p:spPr>
              <a:xfrm>
                <a:off x="454152" y="1470463"/>
                <a:ext cx="4055466" cy="4747457"/>
              </a:xfrm>
              <a:blipFill>
                <a:blip r:embed="rId3"/>
                <a:stretch>
                  <a:fillRect t="-385"/>
                </a:stretch>
              </a:blipFill>
              <a:ln w="19050">
                <a:noFill/>
              </a:ln>
            </p:spPr>
            <p:txBody>
              <a:bodyPr/>
              <a:lstStyle/>
              <a:p>
                <a:r>
                  <a:rPr lang="it-IT">
                    <a:noFill/>
                  </a:rPr>
                  <a:t> </a:t>
                </a:r>
              </a:p>
            </p:txBody>
          </p:sp>
        </mc:Fallback>
      </mc:AlternateContent>
      <p:grpSp>
        <p:nvGrpSpPr>
          <p:cNvPr id="17" name="Gruppo 16">
            <a:extLst>
              <a:ext uri="{FF2B5EF4-FFF2-40B4-BE49-F238E27FC236}">
                <a16:creationId xmlns:a16="http://schemas.microsoft.com/office/drawing/2014/main" id="{F62F145F-E7C6-F26E-3659-A471F1B0AB37}"/>
              </a:ext>
            </a:extLst>
          </p:cNvPr>
          <p:cNvGrpSpPr/>
          <p:nvPr/>
        </p:nvGrpSpPr>
        <p:grpSpPr>
          <a:xfrm>
            <a:off x="4509618" y="1452900"/>
            <a:ext cx="7531404" cy="4673924"/>
            <a:chOff x="4509618" y="1452900"/>
            <a:chExt cx="7531404" cy="4673924"/>
          </a:xfrm>
        </p:grpSpPr>
        <p:sp>
          <p:nvSpPr>
            <p:cNvPr id="12" name="Rettangolo 11">
              <a:extLst>
                <a:ext uri="{FF2B5EF4-FFF2-40B4-BE49-F238E27FC236}">
                  <a16:creationId xmlns:a16="http://schemas.microsoft.com/office/drawing/2014/main" id="{D34B8810-4705-6E18-E32D-986A62ECBAD6}"/>
                </a:ext>
              </a:extLst>
            </p:cNvPr>
            <p:cNvSpPr/>
            <p:nvPr/>
          </p:nvSpPr>
          <p:spPr>
            <a:xfrm>
              <a:off x="5734020" y="2179664"/>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descr="Immagine che contiene testo, diagramma, linea, Parallelo&#10;&#10;Descrizione generata automaticamente">
              <a:extLst>
                <a:ext uri="{FF2B5EF4-FFF2-40B4-BE49-F238E27FC236}">
                  <a16:creationId xmlns:a16="http://schemas.microsoft.com/office/drawing/2014/main" id="{4D0F1DF3-00E9-BCA7-8D55-C525C07FEC16}"/>
                </a:ext>
              </a:extLst>
            </p:cNvPr>
            <p:cNvPicPr>
              <a:picLocks noChangeAspect="1"/>
            </p:cNvPicPr>
            <p:nvPr/>
          </p:nvPicPr>
          <p:blipFill>
            <a:blip r:embed="rId4">
              <a:extLst>
                <a:ext uri="{28A0092B-C50C-407E-A947-70E740481C1C}">
                  <a14:useLocalDpi xmlns:a14="http://schemas.microsoft.com/office/drawing/2010/main" val="0"/>
                </a:ext>
              </a:extLst>
            </a:blip>
            <a:srcRect l="9525" t="6916" r="51700" b="50000"/>
            <a:stretch/>
          </p:blipFill>
          <p:spPr>
            <a:xfrm>
              <a:off x="4509618" y="1452900"/>
              <a:ext cx="3428929" cy="1976443"/>
            </a:xfrm>
            <a:prstGeom prst="rect">
              <a:avLst/>
            </a:prstGeom>
          </p:spPr>
        </p:pic>
        <p:pic>
          <p:nvPicPr>
            <p:cNvPr id="8" name="Immagine 7" descr="Immagine che contiene testo, diagramma, linea, Parallelo&#10;&#10;Descrizione generata automaticamente">
              <a:extLst>
                <a:ext uri="{FF2B5EF4-FFF2-40B4-BE49-F238E27FC236}">
                  <a16:creationId xmlns:a16="http://schemas.microsoft.com/office/drawing/2014/main" id="{DEDBCC5F-596B-81BF-6F6E-7A5065768ADE}"/>
                </a:ext>
              </a:extLst>
            </p:cNvPr>
            <p:cNvPicPr>
              <a:picLocks noChangeAspect="1"/>
            </p:cNvPicPr>
            <p:nvPr/>
          </p:nvPicPr>
          <p:blipFill>
            <a:blip r:embed="rId4">
              <a:extLst>
                <a:ext uri="{28A0092B-C50C-407E-A947-70E740481C1C}">
                  <a14:useLocalDpi xmlns:a14="http://schemas.microsoft.com/office/drawing/2010/main" val="0"/>
                </a:ext>
              </a:extLst>
            </a:blip>
            <a:srcRect l="53318" t="6745" r="7907" b="50171"/>
            <a:stretch/>
          </p:blipFill>
          <p:spPr>
            <a:xfrm>
              <a:off x="8612093" y="1452900"/>
              <a:ext cx="3428929" cy="1976443"/>
            </a:xfrm>
            <a:prstGeom prst="rect">
              <a:avLst/>
            </a:prstGeom>
          </p:spPr>
        </p:pic>
        <p:pic>
          <p:nvPicPr>
            <p:cNvPr id="10" name="Immagine 9" descr="Immagine che contiene testo, diagramma, linea, Parallelo&#10;&#10;Descrizione generata automaticamente">
              <a:extLst>
                <a:ext uri="{FF2B5EF4-FFF2-40B4-BE49-F238E27FC236}">
                  <a16:creationId xmlns:a16="http://schemas.microsoft.com/office/drawing/2014/main" id="{3E6CB8F8-53FF-025E-6C08-2AA42174CB3A}"/>
                </a:ext>
              </a:extLst>
            </p:cNvPr>
            <p:cNvPicPr>
              <a:picLocks noChangeAspect="1"/>
            </p:cNvPicPr>
            <p:nvPr/>
          </p:nvPicPr>
          <p:blipFill>
            <a:blip r:embed="rId4">
              <a:extLst>
                <a:ext uri="{28A0092B-C50C-407E-A947-70E740481C1C}">
                  <a14:useLocalDpi xmlns:a14="http://schemas.microsoft.com/office/drawing/2010/main" val="0"/>
                </a:ext>
              </a:extLst>
            </a:blip>
            <a:srcRect l="53525" t="52771" r="7700" b="4145"/>
            <a:stretch/>
          </p:blipFill>
          <p:spPr>
            <a:xfrm>
              <a:off x="6178295" y="3708497"/>
              <a:ext cx="4195553" cy="2418327"/>
            </a:xfrm>
            <a:prstGeom prst="rect">
              <a:avLst/>
            </a:prstGeom>
          </p:spPr>
        </p:pic>
        <p:sp>
          <p:nvSpPr>
            <p:cNvPr id="11" name="Freccia a destra 10">
              <a:extLst>
                <a:ext uri="{FF2B5EF4-FFF2-40B4-BE49-F238E27FC236}">
                  <a16:creationId xmlns:a16="http://schemas.microsoft.com/office/drawing/2014/main" id="{2FC3E1D4-A685-3101-EAED-B438A7D4EB5A}"/>
                </a:ext>
              </a:extLst>
            </p:cNvPr>
            <p:cNvSpPr/>
            <p:nvPr/>
          </p:nvSpPr>
          <p:spPr>
            <a:xfrm>
              <a:off x="8065008" y="2339684"/>
              <a:ext cx="420624" cy="160020"/>
            </a:xfrm>
            <a:prstGeom prst="rightArrow">
              <a:avLst/>
            </a:prstGeom>
            <a:solidFill>
              <a:schemeClr val="bg1">
                <a:lumMod val="9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Freccia a destra 12">
              <a:extLst>
                <a:ext uri="{FF2B5EF4-FFF2-40B4-BE49-F238E27FC236}">
                  <a16:creationId xmlns:a16="http://schemas.microsoft.com/office/drawing/2014/main" id="{27F4EE09-F285-4D97-5CBC-0A0EECE45237}"/>
                </a:ext>
              </a:extLst>
            </p:cNvPr>
            <p:cNvSpPr/>
            <p:nvPr/>
          </p:nvSpPr>
          <p:spPr>
            <a:xfrm rot="5400000">
              <a:off x="8207396" y="3366248"/>
              <a:ext cx="329381" cy="227091"/>
            </a:xfrm>
            <a:prstGeom prst="rightArrow">
              <a:avLst/>
            </a:prstGeom>
            <a:solidFill>
              <a:schemeClr val="bg1">
                <a:lumMod val="9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B3F5FA28-B8D1-C10A-76CB-BAB8EE06E026}"/>
                </a:ext>
              </a:extLst>
            </p:cNvPr>
            <p:cNvSpPr/>
            <p:nvPr/>
          </p:nvSpPr>
          <p:spPr>
            <a:xfrm>
              <a:off x="5528302" y="1452900"/>
              <a:ext cx="502920" cy="1280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F8EB2B9D-FF4D-28E7-9BC6-8804D596A216}"/>
                </a:ext>
              </a:extLst>
            </p:cNvPr>
            <p:cNvSpPr/>
            <p:nvPr/>
          </p:nvSpPr>
          <p:spPr>
            <a:xfrm>
              <a:off x="9576046" y="1460525"/>
              <a:ext cx="502920" cy="1280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F23E1BAD-CC44-BE23-F501-D2E06F9BD7D2}"/>
                </a:ext>
              </a:extLst>
            </p:cNvPr>
            <p:cNvSpPr/>
            <p:nvPr/>
          </p:nvSpPr>
          <p:spPr>
            <a:xfrm>
              <a:off x="7402441" y="3753513"/>
              <a:ext cx="502920" cy="1280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49842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3A40A-FD24-44A4-2CBD-224A0602AB1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AED1B18-CB31-6C75-787A-C9F2B9C149C6}"/>
              </a:ext>
            </a:extLst>
          </p:cNvPr>
          <p:cNvSpPr>
            <a:spLocks noGrp="1"/>
          </p:cNvSpPr>
          <p:nvPr>
            <p:ph type="title"/>
          </p:nvPr>
        </p:nvSpPr>
        <p:spPr>
          <a:xfrm>
            <a:off x="838200" y="209292"/>
            <a:ext cx="9905460" cy="971551"/>
          </a:xfrm>
        </p:spPr>
        <p:txBody>
          <a:bodyPr>
            <a:normAutofit/>
          </a:bodyPr>
          <a:lstStyle/>
          <a:p>
            <a:r>
              <a:rPr lang="en-US" sz="3600" dirty="0"/>
              <a:t>The over-detecting problem</a:t>
            </a:r>
          </a:p>
        </p:txBody>
      </p:sp>
      <p:sp>
        <p:nvSpPr>
          <p:cNvPr id="4" name="Segnaposto numero diapositiva 3">
            <a:extLst>
              <a:ext uri="{FF2B5EF4-FFF2-40B4-BE49-F238E27FC236}">
                <a16:creationId xmlns:a16="http://schemas.microsoft.com/office/drawing/2014/main" id="{4A2AA70E-2D2B-4E06-7C27-2048682DA8A5}"/>
              </a:ext>
            </a:extLst>
          </p:cNvPr>
          <p:cNvSpPr>
            <a:spLocks noGrp="1"/>
          </p:cNvSpPr>
          <p:nvPr>
            <p:ph type="sldNum" sz="quarter" idx="12"/>
          </p:nvPr>
        </p:nvSpPr>
        <p:spPr/>
        <p:txBody>
          <a:bodyPr/>
          <a:lstStyle/>
          <a:p>
            <a:fld id="{2FA0223F-D95A-431D-9A71-EDA7FA0C2F5B}" type="slidenum">
              <a:rPr lang="en-US" smtClean="0"/>
              <a:t>5</a:t>
            </a:fld>
            <a:endParaRPr lang="en-US" dirty="0"/>
          </a:p>
        </p:txBody>
      </p:sp>
      <p:sp>
        <p:nvSpPr>
          <p:cNvPr id="12" name="Rettangolo 11">
            <a:extLst>
              <a:ext uri="{FF2B5EF4-FFF2-40B4-BE49-F238E27FC236}">
                <a16:creationId xmlns:a16="http://schemas.microsoft.com/office/drawing/2014/main" id="{4DD23601-B6DA-4B15-F17E-6F52412D7CA7}"/>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66C68FDF-8DB9-FEB6-9F33-227755DF9D1B}"/>
              </a:ext>
            </a:extLst>
          </p:cNvPr>
          <p:cNvSpPr txBox="1"/>
          <p:nvPr/>
        </p:nvSpPr>
        <p:spPr>
          <a:xfrm>
            <a:off x="378460" y="1458252"/>
            <a:ext cx="5313680" cy="2739211"/>
          </a:xfrm>
          <a:prstGeom prst="rect">
            <a:avLst/>
          </a:prstGeom>
          <a:noFill/>
        </p:spPr>
        <p:txBody>
          <a:bodyPr wrap="square">
            <a:spAutoFit/>
          </a:bodyPr>
          <a:lstStyle/>
          <a:p>
            <a:pPr marL="0" indent="0">
              <a:buNone/>
            </a:pPr>
            <a:r>
              <a:rPr lang="en-US" sz="1400" dirty="0"/>
              <a:t>This pipeline has, by building, a peculiarity: </a:t>
            </a:r>
            <a:r>
              <a:rPr lang="en-US" sz="1400" b="1" dirty="0"/>
              <a:t>active areas are found in superabundance</a:t>
            </a:r>
            <a:r>
              <a:rPr lang="en-US" sz="1400" dirty="0"/>
              <a:t>. In fact:</a:t>
            </a:r>
          </a:p>
          <a:p>
            <a:pPr marL="285750" indent="-285750">
              <a:buFont typeface="Arial" panose="020B0604020202020204" pitchFamily="34" charset="0"/>
              <a:buChar char="•"/>
            </a:pPr>
            <a:r>
              <a:rPr lang="en-US" sz="1400" dirty="0"/>
              <a:t>high sensibility of the upper threshold </a:t>
            </a:r>
            <a:r>
              <a:rPr lang="en-US" sz="1400" dirty="0">
                <a:sym typeface="Wingdings" panose="05000000000000000000" pitchFamily="2" charset="2"/>
              </a:rPr>
              <a:t> </a:t>
            </a:r>
            <a:r>
              <a:rPr lang="en-US" sz="1400" dirty="0"/>
              <a:t>even noise could be detected as peak </a:t>
            </a:r>
            <a:r>
              <a:rPr lang="en-US" sz="1400" dirty="0">
                <a:sym typeface="Wingdings" panose="05000000000000000000" pitchFamily="2" charset="2"/>
              </a:rPr>
              <a:t> even noise can be seen as “active area”</a:t>
            </a:r>
            <a:r>
              <a:rPr lang="en-US" sz="1400" dirty="0"/>
              <a:t> </a:t>
            </a:r>
          </a:p>
          <a:p>
            <a:pPr marL="285750" indent="-285750">
              <a:buFont typeface="Arial" panose="020B0604020202020204" pitchFamily="34" charset="0"/>
              <a:buChar char="•"/>
            </a:pPr>
            <a:endParaRPr lang="en-US" sz="1400" dirty="0"/>
          </a:p>
          <a:p>
            <a:r>
              <a:rPr lang="en-US" sz="1400" dirty="0"/>
              <a:t>In other words, this pipeline works with the logic “</a:t>
            </a:r>
            <a:r>
              <a:rPr lang="en-US" sz="1400" b="1" dirty="0"/>
              <a:t>the higher, the better</a:t>
            </a:r>
            <a:r>
              <a:rPr lang="en-US" sz="1400" dirty="0"/>
              <a:t>”.  A </a:t>
            </a:r>
            <a:r>
              <a:rPr lang="en-US" sz="1400" b="1" dirty="0"/>
              <a:t>decisional</a:t>
            </a:r>
            <a:r>
              <a:rPr lang="en-US" sz="1400" dirty="0"/>
              <a:t> </a:t>
            </a:r>
            <a:r>
              <a:rPr lang="en-US" sz="1400" b="1" dirty="0"/>
              <a:t>rule</a:t>
            </a:r>
            <a:r>
              <a:rPr lang="en-US" sz="1400" dirty="0"/>
              <a:t> is necessary. </a:t>
            </a:r>
          </a:p>
          <a:p>
            <a:endParaRPr lang="en-US" sz="1400" dirty="0"/>
          </a:p>
          <a:p>
            <a:r>
              <a:rPr lang="en-US" sz="1400" dirty="0"/>
              <a:t>Thus:</a:t>
            </a:r>
            <a:endParaRPr lang="en-US" sz="1600" b="1" dirty="0">
              <a:solidFill>
                <a:srgbClr val="C00000"/>
              </a:solidFill>
            </a:endParaRPr>
          </a:p>
          <a:p>
            <a:pPr marL="0" indent="0">
              <a:buNone/>
            </a:pPr>
            <a:r>
              <a:rPr lang="en-US" sz="1600" b="1" dirty="0">
                <a:solidFill>
                  <a:srgbClr val="C00000"/>
                </a:solidFill>
              </a:rPr>
              <a:t>True active areas are the ones associated to peaks higher than K=2.5 times the standard deviation of the signal.</a:t>
            </a:r>
          </a:p>
          <a:p>
            <a:pPr marL="0" indent="0">
              <a:buNone/>
            </a:pPr>
            <a:endParaRPr lang="en-US" sz="1400" dirty="0"/>
          </a:p>
        </p:txBody>
      </p:sp>
      <p:grpSp>
        <p:nvGrpSpPr>
          <p:cNvPr id="8" name="Gruppo 7">
            <a:extLst>
              <a:ext uri="{FF2B5EF4-FFF2-40B4-BE49-F238E27FC236}">
                <a16:creationId xmlns:a16="http://schemas.microsoft.com/office/drawing/2014/main" id="{CBBC0929-24C2-2866-E1EB-8198B23E8857}"/>
              </a:ext>
            </a:extLst>
          </p:cNvPr>
          <p:cNvGrpSpPr/>
          <p:nvPr/>
        </p:nvGrpSpPr>
        <p:grpSpPr>
          <a:xfrm>
            <a:off x="5580491" y="1720087"/>
            <a:ext cx="6029056" cy="3957218"/>
            <a:chOff x="6773241" y="1649097"/>
            <a:chExt cx="4872883" cy="2932346"/>
          </a:xfrm>
        </p:grpSpPr>
        <p:pic>
          <p:nvPicPr>
            <p:cNvPr id="6" name="Immagine 5">
              <a:extLst>
                <a:ext uri="{FF2B5EF4-FFF2-40B4-BE49-F238E27FC236}">
                  <a16:creationId xmlns:a16="http://schemas.microsoft.com/office/drawing/2014/main" id="{83C15715-913A-9B65-7BDC-9D0757967D84}"/>
                </a:ext>
              </a:extLst>
            </p:cNvPr>
            <p:cNvPicPr>
              <a:picLocks noChangeAspect="1"/>
            </p:cNvPicPr>
            <p:nvPr/>
          </p:nvPicPr>
          <p:blipFill>
            <a:blip r:embed="rId3">
              <a:extLst>
                <a:ext uri="{28A0092B-C50C-407E-A947-70E740481C1C}">
                  <a14:useLocalDpi xmlns:a14="http://schemas.microsoft.com/office/drawing/2010/main" val="0"/>
                </a:ext>
              </a:extLst>
            </a:blip>
            <a:srcRect l="52936" t="53124" r="9351" b="-1"/>
            <a:stretch/>
          </p:blipFill>
          <p:spPr>
            <a:xfrm>
              <a:off x="6773241" y="1753994"/>
              <a:ext cx="4782645" cy="2827449"/>
            </a:xfrm>
            <a:prstGeom prst="rect">
              <a:avLst/>
            </a:prstGeom>
          </p:spPr>
        </p:pic>
        <p:sp>
          <p:nvSpPr>
            <p:cNvPr id="7" name="Rettangolo 6">
              <a:extLst>
                <a:ext uri="{FF2B5EF4-FFF2-40B4-BE49-F238E27FC236}">
                  <a16:creationId xmlns:a16="http://schemas.microsoft.com/office/drawing/2014/main" id="{E57888BE-0B82-B079-3F0D-1FD780E6EA05}"/>
                </a:ext>
              </a:extLst>
            </p:cNvPr>
            <p:cNvSpPr/>
            <p:nvPr/>
          </p:nvSpPr>
          <p:spPr>
            <a:xfrm>
              <a:off x="8337689" y="1767268"/>
              <a:ext cx="2099090" cy="1490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a:extLst>
                <a:ext uri="{FF2B5EF4-FFF2-40B4-BE49-F238E27FC236}">
                  <a16:creationId xmlns:a16="http://schemas.microsoft.com/office/drawing/2014/main" id="{53F517CB-96CD-D4B4-F685-BC786E8A74A0}"/>
                </a:ext>
              </a:extLst>
            </p:cNvPr>
            <p:cNvPicPr>
              <a:picLocks noChangeAspect="1"/>
            </p:cNvPicPr>
            <p:nvPr/>
          </p:nvPicPr>
          <p:blipFill>
            <a:blip r:embed="rId4">
              <a:extLst>
                <a:ext uri="{28A0092B-C50C-407E-A947-70E740481C1C}">
                  <a14:useLocalDpi xmlns:a14="http://schemas.microsoft.com/office/drawing/2010/main" val="0"/>
                </a:ext>
              </a:extLst>
            </a:blip>
            <a:srcRect l="29810" t="3432" r="30154" b="93080"/>
            <a:stretch/>
          </p:blipFill>
          <p:spPr>
            <a:xfrm>
              <a:off x="7005130" y="1649097"/>
              <a:ext cx="4640994" cy="209796"/>
            </a:xfrm>
            <a:prstGeom prst="rect">
              <a:avLst/>
            </a:prstGeom>
          </p:spPr>
        </p:pic>
      </p:grpSp>
      <p:grpSp>
        <p:nvGrpSpPr>
          <p:cNvPr id="20" name="Gruppo 19">
            <a:extLst>
              <a:ext uri="{FF2B5EF4-FFF2-40B4-BE49-F238E27FC236}">
                <a16:creationId xmlns:a16="http://schemas.microsoft.com/office/drawing/2014/main" id="{74C8FA9B-672A-00D2-6DF2-B22AFA19AF13}"/>
              </a:ext>
            </a:extLst>
          </p:cNvPr>
          <p:cNvGrpSpPr/>
          <p:nvPr/>
        </p:nvGrpSpPr>
        <p:grpSpPr>
          <a:xfrm>
            <a:off x="5692140" y="1720087"/>
            <a:ext cx="6121400" cy="3808616"/>
            <a:chOff x="269748" y="2697378"/>
            <a:chExt cx="6121400" cy="3808616"/>
          </a:xfrm>
        </p:grpSpPr>
        <p:pic>
          <p:nvPicPr>
            <p:cNvPr id="14" name="Immagine 13" descr="Immagine che contiene testo, diagramma, linea, Parallelo&#10;&#10;Descrizione generata automaticamente">
              <a:extLst>
                <a:ext uri="{FF2B5EF4-FFF2-40B4-BE49-F238E27FC236}">
                  <a16:creationId xmlns:a16="http://schemas.microsoft.com/office/drawing/2014/main" id="{F1A6ADE2-1D2F-5682-B304-2210E371F9DA}"/>
                </a:ext>
              </a:extLst>
            </p:cNvPr>
            <p:cNvPicPr>
              <a:picLocks noChangeAspect="1"/>
            </p:cNvPicPr>
            <p:nvPr/>
          </p:nvPicPr>
          <p:blipFill>
            <a:blip r:embed="rId5">
              <a:extLst>
                <a:ext uri="{28A0092B-C50C-407E-A947-70E740481C1C}">
                  <a14:useLocalDpi xmlns:a14="http://schemas.microsoft.com/office/drawing/2010/main" val="0"/>
                </a:ext>
              </a:extLst>
            </a:blip>
            <a:srcRect l="53312" t="53037" r="8351" b="5325"/>
            <a:stretch/>
          </p:blipFill>
          <p:spPr>
            <a:xfrm>
              <a:off x="269748" y="2826333"/>
              <a:ext cx="6121400" cy="3679661"/>
            </a:xfrm>
            <a:prstGeom prst="rect">
              <a:avLst/>
            </a:prstGeom>
          </p:spPr>
        </p:pic>
        <p:sp>
          <p:nvSpPr>
            <p:cNvPr id="16" name="Rettangolo 15">
              <a:extLst>
                <a:ext uri="{FF2B5EF4-FFF2-40B4-BE49-F238E27FC236}">
                  <a16:creationId xmlns:a16="http://schemas.microsoft.com/office/drawing/2014/main" id="{8E679A25-8713-0A75-9434-C3776BB02933}"/>
                </a:ext>
              </a:extLst>
            </p:cNvPr>
            <p:cNvSpPr/>
            <p:nvPr/>
          </p:nvSpPr>
          <p:spPr>
            <a:xfrm>
              <a:off x="2062471" y="2895244"/>
              <a:ext cx="2731381" cy="195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a:extLst>
                <a:ext uri="{FF2B5EF4-FFF2-40B4-BE49-F238E27FC236}">
                  <a16:creationId xmlns:a16="http://schemas.microsoft.com/office/drawing/2014/main" id="{51CA7D93-51F1-BBCC-F650-D41AFDD4E815}"/>
                </a:ext>
              </a:extLst>
            </p:cNvPr>
            <p:cNvPicPr>
              <a:picLocks noChangeAspect="1"/>
            </p:cNvPicPr>
            <p:nvPr/>
          </p:nvPicPr>
          <p:blipFill>
            <a:blip r:embed="rId4">
              <a:extLst>
                <a:ext uri="{28A0092B-C50C-407E-A947-70E740481C1C}">
                  <a14:useLocalDpi xmlns:a14="http://schemas.microsoft.com/office/drawing/2010/main" val="0"/>
                </a:ext>
              </a:extLst>
            </a:blip>
            <a:srcRect l="29810" t="3432" r="30154" b="93080"/>
            <a:stretch/>
          </p:blipFill>
          <p:spPr>
            <a:xfrm>
              <a:off x="557087" y="2697378"/>
              <a:ext cx="5742147" cy="283121"/>
            </a:xfrm>
            <a:prstGeom prst="rect">
              <a:avLst/>
            </a:prstGeom>
          </p:spPr>
        </p:pic>
      </p:grpSp>
      <p:sp>
        <p:nvSpPr>
          <p:cNvPr id="21" name="Rettangolo con angoli arrotondati 20">
            <a:extLst>
              <a:ext uri="{FF2B5EF4-FFF2-40B4-BE49-F238E27FC236}">
                <a16:creationId xmlns:a16="http://schemas.microsoft.com/office/drawing/2014/main" id="{7728466B-9061-F9DD-F483-8D57343CE588}"/>
              </a:ext>
            </a:extLst>
          </p:cNvPr>
          <p:cNvSpPr/>
          <p:nvPr/>
        </p:nvSpPr>
        <p:spPr>
          <a:xfrm>
            <a:off x="6096000" y="5476811"/>
            <a:ext cx="2142744" cy="21639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200" dirty="0"/>
              <a:t>After time thresholds cleaning</a:t>
            </a:r>
          </a:p>
        </p:txBody>
      </p:sp>
    </p:spTree>
    <p:extLst>
      <p:ext uri="{BB962C8B-B14F-4D97-AF65-F5344CB8AC3E}">
        <p14:creationId xmlns:p14="http://schemas.microsoft.com/office/powerpoint/2010/main" val="387743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 calcmode="lin" valueType="num">
                                      <p:cBhvr additive="base">
                                        <p:cTn id="1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circle(out)">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0725F-3488-AC8F-64ED-EE196072326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5E0F280-CC75-7142-AC72-2ED5E1401702}"/>
              </a:ext>
            </a:extLst>
          </p:cNvPr>
          <p:cNvSpPr>
            <a:spLocks noGrp="1"/>
          </p:cNvSpPr>
          <p:nvPr>
            <p:ph type="title"/>
          </p:nvPr>
        </p:nvSpPr>
        <p:spPr>
          <a:xfrm>
            <a:off x="838200" y="209292"/>
            <a:ext cx="9905460" cy="971551"/>
          </a:xfrm>
        </p:spPr>
        <p:txBody>
          <a:bodyPr>
            <a:normAutofit/>
          </a:bodyPr>
          <a:lstStyle/>
          <a:p>
            <a:r>
              <a:rPr lang="en-US" sz="3600" dirty="0"/>
              <a:t>Features set 1.1: signal peak in order of magnitude</a:t>
            </a:r>
          </a:p>
        </p:txBody>
      </p:sp>
      <p:sp>
        <p:nvSpPr>
          <p:cNvPr id="4" name="Segnaposto numero diapositiva 3">
            <a:extLst>
              <a:ext uri="{FF2B5EF4-FFF2-40B4-BE49-F238E27FC236}">
                <a16:creationId xmlns:a16="http://schemas.microsoft.com/office/drawing/2014/main" id="{4C1A6039-DEFE-511D-9FFC-782069993D95}"/>
              </a:ext>
            </a:extLst>
          </p:cNvPr>
          <p:cNvSpPr>
            <a:spLocks noGrp="1"/>
          </p:cNvSpPr>
          <p:nvPr>
            <p:ph type="sldNum" sz="quarter" idx="12"/>
          </p:nvPr>
        </p:nvSpPr>
        <p:spPr/>
        <p:txBody>
          <a:bodyPr/>
          <a:lstStyle/>
          <a:p>
            <a:fld id="{2FA0223F-D95A-431D-9A71-EDA7FA0C2F5B}" type="slidenum">
              <a:rPr lang="en-US" smtClean="0"/>
              <a:t>6</a:t>
            </a:fld>
            <a:endParaRPr lang="en-US" dirty="0"/>
          </a:p>
        </p:txBody>
      </p:sp>
      <p:sp>
        <p:nvSpPr>
          <p:cNvPr id="12" name="Rettangolo 11">
            <a:extLst>
              <a:ext uri="{FF2B5EF4-FFF2-40B4-BE49-F238E27FC236}">
                <a16:creationId xmlns:a16="http://schemas.microsoft.com/office/drawing/2014/main" id="{2558B221-CA16-F6A6-787A-A40C660EF12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43B3C8D7-9D6F-A8EF-355B-6C06D2D0C174}"/>
              </a:ext>
            </a:extLst>
          </p:cNvPr>
          <p:cNvSpPr txBox="1"/>
          <p:nvPr/>
        </p:nvSpPr>
        <p:spPr>
          <a:xfrm>
            <a:off x="0" y="1459497"/>
            <a:ext cx="1307155" cy="2123658"/>
          </a:xfrm>
          <a:prstGeom prst="rect">
            <a:avLst/>
          </a:prstGeom>
          <a:noFill/>
        </p:spPr>
        <p:txBody>
          <a:bodyPr wrap="square" numCol="1">
            <a:spAutoFit/>
          </a:bodyPr>
          <a:lstStyle/>
          <a:p>
            <a:r>
              <a:rPr lang="en-US" sz="600" b="1" i="1" dirty="0">
                <a:solidFill>
                  <a:schemeClr val="tx1">
                    <a:lumMod val="50000"/>
                    <a:lumOff val="50000"/>
                  </a:schemeClr>
                </a:solidFill>
              </a:rPr>
              <a:t>MAP_A has:</a:t>
            </a:r>
          </a:p>
          <a:p>
            <a:r>
              <a:rPr lang="en-US" sz="600" i="1" dirty="0">
                <a:solidFill>
                  <a:schemeClr val="tx1">
                    <a:lumMod val="50000"/>
                    <a:lumOff val="50000"/>
                  </a:schemeClr>
                </a:solidFill>
              </a:rPr>
              <a:t>  - 8 signals with one active area</a:t>
            </a:r>
          </a:p>
          <a:p>
            <a:r>
              <a:rPr lang="en-US" sz="600" i="1" dirty="0">
                <a:solidFill>
                  <a:schemeClr val="tx1">
                    <a:lumMod val="50000"/>
                    <a:lumOff val="50000"/>
                  </a:schemeClr>
                </a:solidFill>
              </a:rPr>
              <a:t>  - 452 signals with two active areas</a:t>
            </a:r>
          </a:p>
          <a:p>
            <a:r>
              <a:rPr lang="en-US" sz="600" i="1" dirty="0">
                <a:solidFill>
                  <a:schemeClr val="tx1">
                    <a:lumMod val="50000"/>
                    <a:lumOff val="50000"/>
                  </a:schemeClr>
                </a:solidFill>
              </a:rPr>
              <a:t>  - 180 signals with three active areas</a:t>
            </a:r>
          </a:p>
          <a:p>
            <a:r>
              <a:rPr lang="en-US" sz="600" i="1" dirty="0">
                <a:solidFill>
                  <a:schemeClr val="tx1">
                    <a:lumMod val="50000"/>
                    <a:lumOff val="50000"/>
                  </a:schemeClr>
                </a:solidFill>
              </a:rPr>
              <a:t>  - 23 signals with more than three active areas</a:t>
            </a:r>
          </a:p>
          <a:p>
            <a:r>
              <a:rPr lang="en-US" sz="600" i="1" dirty="0">
                <a:solidFill>
                  <a:schemeClr val="tx1">
                    <a:lumMod val="50000"/>
                    <a:lumOff val="50000"/>
                  </a:schemeClr>
                </a:solidFill>
              </a:rPr>
              <a:t>        total : 640 </a:t>
            </a:r>
          </a:p>
          <a:p>
            <a:r>
              <a:rPr lang="en-US" sz="600" b="1" i="1" dirty="0">
                <a:solidFill>
                  <a:schemeClr val="tx1">
                    <a:lumMod val="50000"/>
                    <a:lumOff val="50000"/>
                  </a:schemeClr>
                </a:solidFill>
              </a:rPr>
              <a:t> MAP_B has:</a:t>
            </a:r>
          </a:p>
          <a:p>
            <a:r>
              <a:rPr lang="en-US" sz="600" i="1" dirty="0">
                <a:solidFill>
                  <a:schemeClr val="tx1">
                    <a:lumMod val="50000"/>
                    <a:lumOff val="50000"/>
                  </a:schemeClr>
                </a:solidFill>
              </a:rPr>
              <a:t>  - 0 signals with one active area</a:t>
            </a:r>
          </a:p>
          <a:p>
            <a:r>
              <a:rPr lang="en-US" sz="600" i="1" dirty="0">
                <a:solidFill>
                  <a:schemeClr val="tx1">
                    <a:lumMod val="50000"/>
                    <a:lumOff val="50000"/>
                  </a:schemeClr>
                </a:solidFill>
              </a:rPr>
              <a:t>  - 67 signals with two active areas</a:t>
            </a:r>
          </a:p>
          <a:p>
            <a:r>
              <a:rPr lang="en-US" sz="600" i="1" dirty="0">
                <a:solidFill>
                  <a:schemeClr val="tx1">
                    <a:lumMod val="50000"/>
                    <a:lumOff val="50000"/>
                  </a:schemeClr>
                </a:solidFill>
              </a:rPr>
              <a:t>  - 26 signals with three active areas</a:t>
            </a:r>
          </a:p>
          <a:p>
            <a:r>
              <a:rPr lang="en-US" sz="600" i="1" dirty="0">
                <a:solidFill>
                  <a:schemeClr val="tx1">
                    <a:lumMod val="50000"/>
                    <a:lumOff val="50000"/>
                  </a:schemeClr>
                </a:solidFill>
              </a:rPr>
              <a:t>  - 1 signals with more than three active areas</a:t>
            </a:r>
          </a:p>
          <a:p>
            <a:r>
              <a:rPr lang="en-US" sz="600" i="1" dirty="0">
                <a:solidFill>
                  <a:schemeClr val="tx1">
                    <a:lumMod val="50000"/>
                    <a:lumOff val="50000"/>
                  </a:schemeClr>
                </a:solidFill>
              </a:rPr>
              <a:t>        total : 93 </a:t>
            </a:r>
          </a:p>
          <a:p>
            <a:r>
              <a:rPr lang="en-US" sz="600" b="1" i="1" dirty="0">
                <a:solidFill>
                  <a:schemeClr val="tx1">
                    <a:lumMod val="50000"/>
                    <a:lumOff val="50000"/>
                  </a:schemeClr>
                </a:solidFill>
              </a:rPr>
              <a:t> MAP_C has:</a:t>
            </a:r>
          </a:p>
          <a:p>
            <a:r>
              <a:rPr lang="en-US" sz="600" i="1" dirty="0">
                <a:solidFill>
                  <a:schemeClr val="tx1">
                    <a:lumMod val="50000"/>
                    <a:lumOff val="50000"/>
                  </a:schemeClr>
                </a:solidFill>
              </a:rPr>
              <a:t>  - 0 signals with one active area</a:t>
            </a:r>
          </a:p>
          <a:p>
            <a:r>
              <a:rPr lang="en-US" sz="600" i="1" dirty="0">
                <a:solidFill>
                  <a:schemeClr val="tx1">
                    <a:lumMod val="50000"/>
                    <a:lumOff val="50000"/>
                  </a:schemeClr>
                </a:solidFill>
              </a:rPr>
              <a:t>  - 20 signals with two active areas</a:t>
            </a:r>
          </a:p>
          <a:p>
            <a:r>
              <a:rPr lang="en-US" sz="600" i="1" dirty="0">
                <a:solidFill>
                  <a:schemeClr val="tx1">
                    <a:lumMod val="50000"/>
                    <a:lumOff val="50000"/>
                  </a:schemeClr>
                </a:solidFill>
              </a:rPr>
              <a:t>  - 62 signals with three active areas</a:t>
            </a:r>
          </a:p>
          <a:p>
            <a:r>
              <a:rPr lang="en-US" sz="600" i="1" dirty="0">
                <a:solidFill>
                  <a:schemeClr val="tx1">
                    <a:lumMod val="50000"/>
                    <a:lumOff val="50000"/>
                  </a:schemeClr>
                </a:solidFill>
              </a:rPr>
              <a:t>  - 8 signals with more than three active areas</a:t>
            </a:r>
          </a:p>
          <a:p>
            <a:r>
              <a:rPr lang="en-US" sz="600" i="1" dirty="0">
                <a:solidFill>
                  <a:schemeClr val="tx1">
                    <a:lumMod val="50000"/>
                    <a:lumOff val="50000"/>
                  </a:schemeClr>
                </a:solidFill>
              </a:rPr>
              <a:t>        total : 82 </a:t>
            </a:r>
            <a:endParaRPr lang="en-GB" sz="600" dirty="0">
              <a:solidFill>
                <a:schemeClr val="tx1">
                  <a:lumMod val="50000"/>
                  <a:lumOff val="50000"/>
                </a:schemeClr>
              </a:solidFill>
            </a:endParaRPr>
          </a:p>
        </p:txBody>
      </p:sp>
      <p:grpSp>
        <p:nvGrpSpPr>
          <p:cNvPr id="14" name="Gruppo 13">
            <a:extLst>
              <a:ext uri="{FF2B5EF4-FFF2-40B4-BE49-F238E27FC236}">
                <a16:creationId xmlns:a16="http://schemas.microsoft.com/office/drawing/2014/main" id="{15282704-954C-8326-CAFD-399A8B6DEE0F}"/>
              </a:ext>
            </a:extLst>
          </p:cNvPr>
          <p:cNvGrpSpPr>
            <a:grpSpLocks noGrp="1" noUngrp="1" noRot="1" noMove="1" noResize="1"/>
          </p:cNvGrpSpPr>
          <p:nvPr/>
        </p:nvGrpSpPr>
        <p:grpSpPr>
          <a:xfrm>
            <a:off x="1200859" y="1478082"/>
            <a:ext cx="9680550" cy="4839903"/>
            <a:chOff x="1200859" y="1478082"/>
            <a:chExt cx="9680550" cy="4839903"/>
          </a:xfrm>
        </p:grpSpPr>
        <p:pic>
          <p:nvPicPr>
            <p:cNvPr id="8" name="Immagine 7">
              <a:extLst>
                <a:ext uri="{FF2B5EF4-FFF2-40B4-BE49-F238E27FC236}">
                  <a16:creationId xmlns:a16="http://schemas.microsoft.com/office/drawing/2014/main" id="{A8F19773-8CD1-E1C4-1E2B-2A12440E038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1200859" y="3898034"/>
              <a:ext cx="3224881" cy="2419951"/>
            </a:xfrm>
            <a:prstGeom prst="rect">
              <a:avLst/>
            </a:prstGeom>
          </p:spPr>
        </p:pic>
        <p:pic>
          <p:nvPicPr>
            <p:cNvPr id="5" name="Immagine 4">
              <a:extLst>
                <a:ext uri="{FF2B5EF4-FFF2-40B4-BE49-F238E27FC236}">
                  <a16:creationId xmlns:a16="http://schemas.microsoft.com/office/drawing/2014/main" id="{CDB5A2FC-BBFA-8479-4B80-CC681274E19C}"/>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1200860" y="1478082"/>
              <a:ext cx="3224882" cy="2419952"/>
            </a:xfrm>
            <a:prstGeom prst="rect">
              <a:avLst/>
            </a:prstGeom>
          </p:spPr>
        </p:pic>
        <p:pic>
          <p:nvPicPr>
            <p:cNvPr id="3" name="Immagine 2">
              <a:extLst>
                <a:ext uri="{FF2B5EF4-FFF2-40B4-BE49-F238E27FC236}">
                  <a16:creationId xmlns:a16="http://schemas.microsoft.com/office/drawing/2014/main" id="{BB7FC963-62E0-1640-C1DA-AB198F85F636}"/>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rcRect/>
            <a:stretch/>
          </p:blipFill>
          <p:spPr>
            <a:xfrm>
              <a:off x="4387395" y="3898034"/>
              <a:ext cx="3224881" cy="2419951"/>
            </a:xfrm>
            <a:prstGeom prst="rect">
              <a:avLst/>
            </a:prstGeom>
          </p:spPr>
        </p:pic>
        <p:pic>
          <p:nvPicPr>
            <p:cNvPr id="6" name="Immagine 5">
              <a:extLst>
                <a:ext uri="{FF2B5EF4-FFF2-40B4-BE49-F238E27FC236}">
                  <a16:creationId xmlns:a16="http://schemas.microsoft.com/office/drawing/2014/main" id="{C1DF66F6-D256-103F-CDBE-70814956C58F}"/>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Lst>
            </a:blip>
            <a:srcRect/>
            <a:stretch/>
          </p:blipFill>
          <p:spPr>
            <a:xfrm>
              <a:off x="4428693" y="1478082"/>
              <a:ext cx="3224882" cy="2419952"/>
            </a:xfrm>
            <a:prstGeom prst="rect">
              <a:avLst/>
            </a:prstGeom>
          </p:spPr>
        </p:pic>
        <p:pic>
          <p:nvPicPr>
            <p:cNvPr id="7" name="Immagine 6">
              <a:extLst>
                <a:ext uri="{FF2B5EF4-FFF2-40B4-BE49-F238E27FC236}">
                  <a16:creationId xmlns:a16="http://schemas.microsoft.com/office/drawing/2014/main" id="{A45D3BE4-D751-2BA2-8773-277857DF6F94}"/>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Lst>
            </a:blip>
            <a:srcRect/>
            <a:stretch/>
          </p:blipFill>
          <p:spPr>
            <a:xfrm>
              <a:off x="7615228" y="3898034"/>
              <a:ext cx="3224881" cy="2419951"/>
            </a:xfrm>
            <a:prstGeom prst="rect">
              <a:avLst/>
            </a:prstGeom>
          </p:spPr>
        </p:pic>
        <p:pic>
          <p:nvPicPr>
            <p:cNvPr id="9" name="Immagine 8">
              <a:extLst>
                <a:ext uri="{FF2B5EF4-FFF2-40B4-BE49-F238E27FC236}">
                  <a16:creationId xmlns:a16="http://schemas.microsoft.com/office/drawing/2014/main" id="{D7FFABAA-4B94-76B5-F118-5D675DDBE1AB}"/>
                </a:ext>
              </a:extLst>
            </p:cNvPr>
            <p:cNvPicPr>
              <a:picLocks noGrp="1" noRot="1" noChangeAspect="1" noMove="1" noResize="1" noEditPoints="1" noAdjustHandles="1" noChangeArrowheads="1" noChangeShapeType="1" noCrop="1"/>
            </p:cNvPicPr>
            <p:nvPr/>
          </p:nvPicPr>
          <p:blipFill>
            <a:blip r:embed="rId8">
              <a:extLst>
                <a:ext uri="{28A0092B-C50C-407E-A947-70E740481C1C}">
                  <a14:useLocalDpi xmlns:a14="http://schemas.microsoft.com/office/drawing/2010/main" val="0"/>
                </a:ext>
              </a:extLst>
            </a:blip>
            <a:srcRect/>
            <a:stretch/>
          </p:blipFill>
          <p:spPr>
            <a:xfrm>
              <a:off x="7656527" y="1478082"/>
              <a:ext cx="3224882" cy="2419952"/>
            </a:xfrm>
            <a:prstGeom prst="rect">
              <a:avLst/>
            </a:prstGeom>
          </p:spPr>
        </p:pic>
      </p:grpSp>
      <p:sp>
        <p:nvSpPr>
          <p:cNvPr id="11" name="Rettangolo con angoli arrotondati 10">
            <a:extLst>
              <a:ext uri="{FF2B5EF4-FFF2-40B4-BE49-F238E27FC236}">
                <a16:creationId xmlns:a16="http://schemas.microsoft.com/office/drawing/2014/main" id="{995760B0-E7B6-3D90-ACA3-2922EEC1BEFD}"/>
              </a:ext>
            </a:extLst>
          </p:cNvPr>
          <p:cNvSpPr/>
          <p:nvPr/>
        </p:nvSpPr>
        <p:spPr>
          <a:xfrm>
            <a:off x="1745558" y="4476567"/>
            <a:ext cx="576072" cy="116223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con angoli arrotondati 12">
            <a:extLst>
              <a:ext uri="{FF2B5EF4-FFF2-40B4-BE49-F238E27FC236}">
                <a16:creationId xmlns:a16="http://schemas.microsoft.com/office/drawing/2014/main" id="{A063CD03-80C2-9096-DC62-1A88F39D57D4}"/>
              </a:ext>
            </a:extLst>
          </p:cNvPr>
          <p:cNvSpPr/>
          <p:nvPr/>
        </p:nvSpPr>
        <p:spPr>
          <a:xfrm>
            <a:off x="2577815" y="4217685"/>
            <a:ext cx="576072" cy="41832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con angoli arrotondati 14">
            <a:extLst>
              <a:ext uri="{FF2B5EF4-FFF2-40B4-BE49-F238E27FC236}">
                <a16:creationId xmlns:a16="http://schemas.microsoft.com/office/drawing/2014/main" id="{65A7058A-091D-DFC8-9CB9-08E2308254A1}"/>
              </a:ext>
            </a:extLst>
          </p:cNvPr>
          <p:cNvSpPr/>
          <p:nvPr/>
        </p:nvSpPr>
        <p:spPr>
          <a:xfrm>
            <a:off x="4932093" y="4217685"/>
            <a:ext cx="576072" cy="41832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con angoli arrotondati 15">
            <a:extLst>
              <a:ext uri="{FF2B5EF4-FFF2-40B4-BE49-F238E27FC236}">
                <a16:creationId xmlns:a16="http://schemas.microsoft.com/office/drawing/2014/main" id="{CBE7B71B-F902-139A-E0D0-FE562FE7B9B1}"/>
              </a:ext>
            </a:extLst>
          </p:cNvPr>
          <p:cNvSpPr/>
          <p:nvPr/>
        </p:nvSpPr>
        <p:spPr>
          <a:xfrm>
            <a:off x="5753098" y="4898847"/>
            <a:ext cx="576072" cy="73995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con angoli arrotondati 17">
            <a:extLst>
              <a:ext uri="{FF2B5EF4-FFF2-40B4-BE49-F238E27FC236}">
                <a16:creationId xmlns:a16="http://schemas.microsoft.com/office/drawing/2014/main" id="{32422265-A726-BBD4-800D-63080D179C3F}"/>
              </a:ext>
            </a:extLst>
          </p:cNvPr>
          <p:cNvSpPr/>
          <p:nvPr/>
        </p:nvSpPr>
        <p:spPr>
          <a:xfrm>
            <a:off x="9829503" y="4748668"/>
            <a:ext cx="576072" cy="449580"/>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con angoli arrotondati 19">
            <a:extLst>
              <a:ext uri="{FF2B5EF4-FFF2-40B4-BE49-F238E27FC236}">
                <a16:creationId xmlns:a16="http://schemas.microsoft.com/office/drawing/2014/main" id="{FCDE490C-099A-CEFC-677C-A59CC1BC684B}"/>
              </a:ext>
            </a:extLst>
          </p:cNvPr>
          <p:cNvSpPr/>
          <p:nvPr/>
        </p:nvSpPr>
        <p:spPr>
          <a:xfrm>
            <a:off x="1745558" y="1759376"/>
            <a:ext cx="576072" cy="145947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Rettangolo con angoli arrotondati 21">
            <a:extLst>
              <a:ext uri="{FF2B5EF4-FFF2-40B4-BE49-F238E27FC236}">
                <a16:creationId xmlns:a16="http://schemas.microsoft.com/office/drawing/2014/main" id="{63F27E56-825E-9A38-2F54-257CF0384A40}"/>
              </a:ext>
            </a:extLst>
          </p:cNvPr>
          <p:cNvSpPr/>
          <p:nvPr/>
        </p:nvSpPr>
        <p:spPr>
          <a:xfrm>
            <a:off x="1745558" y="4140379"/>
            <a:ext cx="576072" cy="336188"/>
          </a:xfrm>
          <a:prstGeom prst="roundRect">
            <a:avLst/>
          </a:prstGeom>
          <a:solidFill>
            <a:schemeClr val="accent1">
              <a:lumMod val="20000"/>
              <a:lumOff val="80000"/>
              <a:alpha val="25000"/>
            </a:schemeClr>
          </a:solidFill>
          <a:ln w="19050">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con angoli arrotondati 22">
            <a:extLst>
              <a:ext uri="{FF2B5EF4-FFF2-40B4-BE49-F238E27FC236}">
                <a16:creationId xmlns:a16="http://schemas.microsoft.com/office/drawing/2014/main" id="{5B1F7DEB-3832-7377-1644-7F8AB87E4594}"/>
              </a:ext>
            </a:extLst>
          </p:cNvPr>
          <p:cNvSpPr/>
          <p:nvPr/>
        </p:nvSpPr>
        <p:spPr>
          <a:xfrm>
            <a:off x="9829503" y="5284063"/>
            <a:ext cx="576072" cy="336188"/>
          </a:xfrm>
          <a:prstGeom prst="roundRect">
            <a:avLst/>
          </a:prstGeom>
          <a:solidFill>
            <a:schemeClr val="accent1">
              <a:lumMod val="20000"/>
              <a:lumOff val="80000"/>
              <a:alpha val="25000"/>
            </a:schemeClr>
          </a:solidFill>
          <a:ln w="19050">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con angoli arrotondati 23">
            <a:extLst>
              <a:ext uri="{FF2B5EF4-FFF2-40B4-BE49-F238E27FC236}">
                <a16:creationId xmlns:a16="http://schemas.microsoft.com/office/drawing/2014/main" id="{4C4347E4-D78D-5D9E-3F79-E177A018BA00}"/>
              </a:ext>
            </a:extLst>
          </p:cNvPr>
          <p:cNvSpPr/>
          <p:nvPr/>
        </p:nvSpPr>
        <p:spPr>
          <a:xfrm>
            <a:off x="49590" y="3567608"/>
            <a:ext cx="1149794" cy="301066"/>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2">
                    <a:lumMod val="50000"/>
                  </a:schemeClr>
                </a:solidFill>
              </a:rPr>
              <a:t>Prior Knowledge </a:t>
            </a:r>
          </a:p>
        </p:txBody>
      </p:sp>
      <p:sp>
        <p:nvSpPr>
          <p:cNvPr id="25" name="Rettangolo con angoli arrotondati 24">
            <a:extLst>
              <a:ext uri="{FF2B5EF4-FFF2-40B4-BE49-F238E27FC236}">
                <a16:creationId xmlns:a16="http://schemas.microsoft.com/office/drawing/2014/main" id="{20C8BDD7-AB39-B957-DD49-E76A80F9FF73}"/>
              </a:ext>
            </a:extLst>
          </p:cNvPr>
          <p:cNvSpPr/>
          <p:nvPr/>
        </p:nvSpPr>
        <p:spPr>
          <a:xfrm>
            <a:off x="54620" y="3989846"/>
            <a:ext cx="1252535" cy="301066"/>
          </a:xfrm>
          <a:prstGeom prst="roundRect">
            <a:avLst/>
          </a:prstGeom>
          <a:solidFill>
            <a:schemeClr val="accent1">
              <a:lumMod val="20000"/>
              <a:lumOff val="80000"/>
              <a:alpha val="25000"/>
            </a:schemeClr>
          </a:solidFill>
          <a:ln w="19050">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2">
                    <a:lumMod val="50000"/>
                  </a:schemeClr>
                </a:solidFill>
              </a:rPr>
              <a:t>Unclear behaviour</a:t>
            </a:r>
          </a:p>
        </p:txBody>
      </p:sp>
    </p:spTree>
    <p:extLst>
      <p:ext uri="{BB962C8B-B14F-4D97-AF65-F5344CB8AC3E}">
        <p14:creationId xmlns:p14="http://schemas.microsoft.com/office/powerpoint/2010/main" val="199768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ircle(in)">
                                      <p:cBhvr>
                                        <p:cTn id="7" dur="500"/>
                                        <p:tgtEl>
                                          <p:spTgt spid="2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ircle(in)">
                                      <p:cBhvr>
                                        <p:cTn id="10" dur="500"/>
                                        <p:tgtEl>
                                          <p:spTgt spid="2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circle(in)">
                                      <p:cBhvr>
                                        <p:cTn id="13" dur="500"/>
                                        <p:tgtEl>
                                          <p:spTgt spid="1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circle(in)">
                                      <p:cBhvr>
                                        <p:cTn id="16" dur="500"/>
                                        <p:tgtEl>
                                          <p:spTgt spid="13"/>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500"/>
                                        <p:tgtEl>
                                          <p:spTgt spid="11"/>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circle(in)">
                                      <p:cBhvr>
                                        <p:cTn id="22" dur="500"/>
                                        <p:tgtEl>
                                          <p:spTgt spid="16"/>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circle(i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circle(in)">
                                      <p:cBhvr>
                                        <p:cTn id="30" dur="500"/>
                                        <p:tgtEl>
                                          <p:spTgt spid="25"/>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circle(in)">
                                      <p:cBhvr>
                                        <p:cTn id="33" dur="500"/>
                                        <p:tgtEl>
                                          <p:spTgt spid="22"/>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circle(in)">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6" grpId="0" animBg="1"/>
      <p:bldP spid="18" grpId="0" animBg="1"/>
      <p:bldP spid="20" grpId="0" animBg="1"/>
      <p:bldP spid="22" grpId="0" animBg="1"/>
      <p:bldP spid="23" grpId="0" animBg="1"/>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FDF45-A97B-E4FA-F9BB-49524CB261C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9DD17F3-E82A-89E7-00DF-C91B838BA886}"/>
              </a:ext>
            </a:extLst>
          </p:cNvPr>
          <p:cNvSpPr>
            <a:spLocks noGrp="1"/>
          </p:cNvSpPr>
          <p:nvPr>
            <p:ph type="title"/>
          </p:nvPr>
        </p:nvSpPr>
        <p:spPr>
          <a:xfrm>
            <a:off x="838200" y="209292"/>
            <a:ext cx="9905460" cy="971551"/>
          </a:xfrm>
        </p:spPr>
        <p:txBody>
          <a:bodyPr>
            <a:normAutofit fontScale="90000"/>
          </a:bodyPr>
          <a:lstStyle/>
          <a:p>
            <a:r>
              <a:rPr lang="en-US" sz="3600" dirty="0"/>
              <a:t>Features set 1.2: Signal peaks in order of time occurrence </a:t>
            </a:r>
          </a:p>
        </p:txBody>
      </p:sp>
      <p:sp>
        <p:nvSpPr>
          <p:cNvPr id="4" name="Segnaposto numero diapositiva 3">
            <a:extLst>
              <a:ext uri="{FF2B5EF4-FFF2-40B4-BE49-F238E27FC236}">
                <a16:creationId xmlns:a16="http://schemas.microsoft.com/office/drawing/2014/main" id="{1E9A3F6F-AE26-5B43-DECE-F68A4E4C3364}"/>
              </a:ext>
            </a:extLst>
          </p:cNvPr>
          <p:cNvSpPr>
            <a:spLocks noGrp="1"/>
          </p:cNvSpPr>
          <p:nvPr>
            <p:ph type="sldNum" sz="quarter" idx="12"/>
          </p:nvPr>
        </p:nvSpPr>
        <p:spPr/>
        <p:txBody>
          <a:bodyPr/>
          <a:lstStyle/>
          <a:p>
            <a:fld id="{2FA0223F-D95A-431D-9A71-EDA7FA0C2F5B}" type="slidenum">
              <a:rPr lang="en-US" smtClean="0"/>
              <a:t>7</a:t>
            </a:fld>
            <a:endParaRPr lang="en-US" dirty="0"/>
          </a:p>
        </p:txBody>
      </p:sp>
      <p:sp>
        <p:nvSpPr>
          <p:cNvPr id="12" name="Rettangolo 11">
            <a:extLst>
              <a:ext uri="{FF2B5EF4-FFF2-40B4-BE49-F238E27FC236}">
                <a16:creationId xmlns:a16="http://schemas.microsoft.com/office/drawing/2014/main" id="{417E1864-7FF4-B32B-64C7-A51EFA5D776A}"/>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14" name="Gruppo 13">
            <a:extLst>
              <a:ext uri="{FF2B5EF4-FFF2-40B4-BE49-F238E27FC236}">
                <a16:creationId xmlns:a16="http://schemas.microsoft.com/office/drawing/2014/main" id="{4401C6D4-3D97-A704-C918-2AF5F82774C3}"/>
              </a:ext>
            </a:extLst>
          </p:cNvPr>
          <p:cNvGrpSpPr>
            <a:grpSpLocks noGrp="1" noUngrp="1" noRot="1" noMove="1" noResize="1"/>
          </p:cNvGrpSpPr>
          <p:nvPr/>
        </p:nvGrpSpPr>
        <p:grpSpPr>
          <a:xfrm>
            <a:off x="1200859" y="1478082"/>
            <a:ext cx="9680550" cy="4839903"/>
            <a:chOff x="1200859" y="1478082"/>
            <a:chExt cx="9680550" cy="4839903"/>
          </a:xfrm>
        </p:grpSpPr>
        <p:pic>
          <p:nvPicPr>
            <p:cNvPr id="8" name="Immagine 7">
              <a:extLst>
                <a:ext uri="{FF2B5EF4-FFF2-40B4-BE49-F238E27FC236}">
                  <a16:creationId xmlns:a16="http://schemas.microsoft.com/office/drawing/2014/main" id="{6B5D0715-44EE-806F-FBFC-0D254DC480D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1200859" y="3898034"/>
              <a:ext cx="3224881" cy="2419951"/>
            </a:xfrm>
            <a:prstGeom prst="rect">
              <a:avLst/>
            </a:prstGeom>
          </p:spPr>
        </p:pic>
        <p:pic>
          <p:nvPicPr>
            <p:cNvPr id="5" name="Immagine 4">
              <a:extLst>
                <a:ext uri="{FF2B5EF4-FFF2-40B4-BE49-F238E27FC236}">
                  <a16:creationId xmlns:a16="http://schemas.microsoft.com/office/drawing/2014/main" id="{C6669B77-5AFA-9C59-8A73-12F711FBA8C7}"/>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1200860" y="1478082"/>
              <a:ext cx="3224882" cy="2419952"/>
            </a:xfrm>
            <a:prstGeom prst="rect">
              <a:avLst/>
            </a:prstGeom>
          </p:spPr>
        </p:pic>
        <p:pic>
          <p:nvPicPr>
            <p:cNvPr id="3" name="Immagine 2">
              <a:extLst>
                <a:ext uri="{FF2B5EF4-FFF2-40B4-BE49-F238E27FC236}">
                  <a16:creationId xmlns:a16="http://schemas.microsoft.com/office/drawing/2014/main" id="{D81F1822-B631-6B00-D851-56D40B6CABA6}"/>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rcRect/>
            <a:stretch/>
          </p:blipFill>
          <p:spPr>
            <a:xfrm>
              <a:off x="4387395" y="3898034"/>
              <a:ext cx="3224881" cy="2419951"/>
            </a:xfrm>
            <a:prstGeom prst="rect">
              <a:avLst/>
            </a:prstGeom>
          </p:spPr>
        </p:pic>
        <p:pic>
          <p:nvPicPr>
            <p:cNvPr id="6" name="Immagine 5">
              <a:extLst>
                <a:ext uri="{FF2B5EF4-FFF2-40B4-BE49-F238E27FC236}">
                  <a16:creationId xmlns:a16="http://schemas.microsoft.com/office/drawing/2014/main" id="{F60B236A-4413-5264-D737-BFEAF4E029DC}"/>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Lst>
            </a:blip>
            <a:srcRect/>
            <a:stretch/>
          </p:blipFill>
          <p:spPr>
            <a:xfrm>
              <a:off x="4428693" y="1478082"/>
              <a:ext cx="3224882" cy="2419952"/>
            </a:xfrm>
            <a:prstGeom prst="rect">
              <a:avLst/>
            </a:prstGeom>
          </p:spPr>
        </p:pic>
        <p:pic>
          <p:nvPicPr>
            <p:cNvPr id="7" name="Immagine 6">
              <a:extLst>
                <a:ext uri="{FF2B5EF4-FFF2-40B4-BE49-F238E27FC236}">
                  <a16:creationId xmlns:a16="http://schemas.microsoft.com/office/drawing/2014/main" id="{1DEB87A8-5D13-3F8B-D1C1-4F4D8A9802C7}"/>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Lst>
            </a:blip>
            <a:srcRect/>
            <a:stretch/>
          </p:blipFill>
          <p:spPr>
            <a:xfrm>
              <a:off x="7615228" y="3898034"/>
              <a:ext cx="3224881" cy="2419951"/>
            </a:xfrm>
            <a:prstGeom prst="rect">
              <a:avLst/>
            </a:prstGeom>
          </p:spPr>
        </p:pic>
        <p:pic>
          <p:nvPicPr>
            <p:cNvPr id="9" name="Immagine 8">
              <a:extLst>
                <a:ext uri="{FF2B5EF4-FFF2-40B4-BE49-F238E27FC236}">
                  <a16:creationId xmlns:a16="http://schemas.microsoft.com/office/drawing/2014/main" id="{4A30A809-5953-1DE3-9244-3DB33B4C9F50}"/>
                </a:ext>
              </a:extLst>
            </p:cNvPr>
            <p:cNvPicPr>
              <a:picLocks noGrp="1" noRot="1" noChangeAspect="1" noMove="1" noResize="1" noEditPoints="1" noAdjustHandles="1" noChangeArrowheads="1" noChangeShapeType="1" noCrop="1"/>
            </p:cNvPicPr>
            <p:nvPr/>
          </p:nvPicPr>
          <p:blipFill>
            <a:blip r:embed="rId8">
              <a:extLst>
                <a:ext uri="{28A0092B-C50C-407E-A947-70E740481C1C}">
                  <a14:useLocalDpi xmlns:a14="http://schemas.microsoft.com/office/drawing/2010/main" val="0"/>
                </a:ext>
              </a:extLst>
            </a:blip>
            <a:srcRect/>
            <a:stretch/>
          </p:blipFill>
          <p:spPr>
            <a:xfrm>
              <a:off x="7656527" y="1478082"/>
              <a:ext cx="3224882" cy="2419952"/>
            </a:xfrm>
            <a:prstGeom prst="rect">
              <a:avLst/>
            </a:prstGeom>
          </p:spPr>
        </p:pic>
      </p:grpSp>
      <p:sp>
        <p:nvSpPr>
          <p:cNvPr id="17" name="CasellaDiTesto 16">
            <a:extLst>
              <a:ext uri="{FF2B5EF4-FFF2-40B4-BE49-F238E27FC236}">
                <a16:creationId xmlns:a16="http://schemas.microsoft.com/office/drawing/2014/main" id="{B422C475-29DD-5BD7-D762-B28151A6906B}"/>
              </a:ext>
            </a:extLst>
          </p:cNvPr>
          <p:cNvSpPr txBox="1"/>
          <p:nvPr/>
        </p:nvSpPr>
        <p:spPr>
          <a:xfrm>
            <a:off x="0" y="1459497"/>
            <a:ext cx="1307155" cy="2123658"/>
          </a:xfrm>
          <a:prstGeom prst="rect">
            <a:avLst/>
          </a:prstGeom>
          <a:noFill/>
        </p:spPr>
        <p:txBody>
          <a:bodyPr wrap="square" numCol="1">
            <a:spAutoFit/>
          </a:bodyPr>
          <a:lstStyle/>
          <a:p>
            <a:r>
              <a:rPr lang="en-US" sz="600" b="1" i="1" dirty="0">
                <a:solidFill>
                  <a:schemeClr val="tx1">
                    <a:lumMod val="50000"/>
                    <a:lumOff val="50000"/>
                  </a:schemeClr>
                </a:solidFill>
              </a:rPr>
              <a:t>MAP_A has:</a:t>
            </a:r>
          </a:p>
          <a:p>
            <a:r>
              <a:rPr lang="en-US" sz="600" i="1" dirty="0">
                <a:solidFill>
                  <a:schemeClr val="tx1">
                    <a:lumMod val="50000"/>
                    <a:lumOff val="50000"/>
                  </a:schemeClr>
                </a:solidFill>
              </a:rPr>
              <a:t>  - 8 signals with one active area</a:t>
            </a:r>
          </a:p>
          <a:p>
            <a:r>
              <a:rPr lang="en-US" sz="600" i="1" dirty="0">
                <a:solidFill>
                  <a:schemeClr val="tx1">
                    <a:lumMod val="50000"/>
                    <a:lumOff val="50000"/>
                  </a:schemeClr>
                </a:solidFill>
              </a:rPr>
              <a:t>  - 452 signals with two active areas</a:t>
            </a:r>
          </a:p>
          <a:p>
            <a:r>
              <a:rPr lang="en-US" sz="600" i="1" dirty="0">
                <a:solidFill>
                  <a:schemeClr val="tx1">
                    <a:lumMod val="50000"/>
                    <a:lumOff val="50000"/>
                  </a:schemeClr>
                </a:solidFill>
              </a:rPr>
              <a:t>  - 180 signals with three active areas</a:t>
            </a:r>
          </a:p>
          <a:p>
            <a:r>
              <a:rPr lang="en-US" sz="600" i="1" dirty="0">
                <a:solidFill>
                  <a:schemeClr val="tx1">
                    <a:lumMod val="50000"/>
                    <a:lumOff val="50000"/>
                  </a:schemeClr>
                </a:solidFill>
              </a:rPr>
              <a:t>  - 23 signals with more than three active areas</a:t>
            </a:r>
          </a:p>
          <a:p>
            <a:r>
              <a:rPr lang="en-US" sz="600" i="1" dirty="0">
                <a:solidFill>
                  <a:schemeClr val="tx1">
                    <a:lumMod val="50000"/>
                    <a:lumOff val="50000"/>
                  </a:schemeClr>
                </a:solidFill>
              </a:rPr>
              <a:t>        total : 640 </a:t>
            </a:r>
          </a:p>
          <a:p>
            <a:r>
              <a:rPr lang="en-US" sz="600" b="1" i="1" dirty="0">
                <a:solidFill>
                  <a:schemeClr val="tx1">
                    <a:lumMod val="50000"/>
                    <a:lumOff val="50000"/>
                  </a:schemeClr>
                </a:solidFill>
              </a:rPr>
              <a:t> MAP_B has:</a:t>
            </a:r>
          </a:p>
          <a:p>
            <a:r>
              <a:rPr lang="en-US" sz="600" i="1" dirty="0">
                <a:solidFill>
                  <a:schemeClr val="tx1">
                    <a:lumMod val="50000"/>
                    <a:lumOff val="50000"/>
                  </a:schemeClr>
                </a:solidFill>
              </a:rPr>
              <a:t>  - 0 signals with one active area</a:t>
            </a:r>
          </a:p>
          <a:p>
            <a:r>
              <a:rPr lang="en-US" sz="600" i="1" dirty="0">
                <a:solidFill>
                  <a:schemeClr val="tx1">
                    <a:lumMod val="50000"/>
                    <a:lumOff val="50000"/>
                  </a:schemeClr>
                </a:solidFill>
              </a:rPr>
              <a:t>  - 67 signals with two active areas</a:t>
            </a:r>
          </a:p>
          <a:p>
            <a:r>
              <a:rPr lang="en-US" sz="600" i="1" dirty="0">
                <a:solidFill>
                  <a:schemeClr val="tx1">
                    <a:lumMod val="50000"/>
                    <a:lumOff val="50000"/>
                  </a:schemeClr>
                </a:solidFill>
              </a:rPr>
              <a:t>  - 26 signals with three active areas</a:t>
            </a:r>
          </a:p>
          <a:p>
            <a:r>
              <a:rPr lang="en-US" sz="600" i="1" dirty="0">
                <a:solidFill>
                  <a:schemeClr val="tx1">
                    <a:lumMod val="50000"/>
                    <a:lumOff val="50000"/>
                  </a:schemeClr>
                </a:solidFill>
              </a:rPr>
              <a:t>  - 1 signals with more than three active areas</a:t>
            </a:r>
          </a:p>
          <a:p>
            <a:r>
              <a:rPr lang="en-US" sz="600" i="1" dirty="0">
                <a:solidFill>
                  <a:schemeClr val="tx1">
                    <a:lumMod val="50000"/>
                    <a:lumOff val="50000"/>
                  </a:schemeClr>
                </a:solidFill>
              </a:rPr>
              <a:t>        total : 93 </a:t>
            </a:r>
          </a:p>
          <a:p>
            <a:r>
              <a:rPr lang="en-US" sz="600" b="1" i="1" dirty="0">
                <a:solidFill>
                  <a:schemeClr val="tx1">
                    <a:lumMod val="50000"/>
                    <a:lumOff val="50000"/>
                  </a:schemeClr>
                </a:solidFill>
              </a:rPr>
              <a:t> MAP_C has:</a:t>
            </a:r>
          </a:p>
          <a:p>
            <a:r>
              <a:rPr lang="en-US" sz="600" i="1" dirty="0">
                <a:solidFill>
                  <a:schemeClr val="tx1">
                    <a:lumMod val="50000"/>
                    <a:lumOff val="50000"/>
                  </a:schemeClr>
                </a:solidFill>
              </a:rPr>
              <a:t>  - 0 signals with one active area</a:t>
            </a:r>
          </a:p>
          <a:p>
            <a:r>
              <a:rPr lang="en-US" sz="600" i="1" dirty="0">
                <a:solidFill>
                  <a:schemeClr val="tx1">
                    <a:lumMod val="50000"/>
                    <a:lumOff val="50000"/>
                  </a:schemeClr>
                </a:solidFill>
              </a:rPr>
              <a:t>  - 20 signals with two active areas</a:t>
            </a:r>
          </a:p>
          <a:p>
            <a:r>
              <a:rPr lang="en-US" sz="600" i="1" dirty="0">
                <a:solidFill>
                  <a:schemeClr val="tx1">
                    <a:lumMod val="50000"/>
                    <a:lumOff val="50000"/>
                  </a:schemeClr>
                </a:solidFill>
              </a:rPr>
              <a:t>  - 62 signals with three active areas</a:t>
            </a:r>
          </a:p>
          <a:p>
            <a:r>
              <a:rPr lang="en-US" sz="600" i="1" dirty="0">
                <a:solidFill>
                  <a:schemeClr val="tx1">
                    <a:lumMod val="50000"/>
                    <a:lumOff val="50000"/>
                  </a:schemeClr>
                </a:solidFill>
              </a:rPr>
              <a:t>  - 8 signals with more than three active areas</a:t>
            </a:r>
          </a:p>
          <a:p>
            <a:r>
              <a:rPr lang="en-US" sz="600" i="1" dirty="0">
                <a:solidFill>
                  <a:schemeClr val="tx1">
                    <a:lumMod val="50000"/>
                    <a:lumOff val="50000"/>
                  </a:schemeClr>
                </a:solidFill>
              </a:rPr>
              <a:t>        total : 82 </a:t>
            </a:r>
            <a:endParaRPr lang="en-GB" sz="600" dirty="0">
              <a:solidFill>
                <a:schemeClr val="tx1">
                  <a:lumMod val="50000"/>
                  <a:lumOff val="50000"/>
                </a:schemeClr>
              </a:solidFill>
            </a:endParaRPr>
          </a:p>
        </p:txBody>
      </p:sp>
    </p:spTree>
    <p:extLst>
      <p:ext uri="{BB962C8B-B14F-4D97-AF65-F5344CB8AC3E}">
        <p14:creationId xmlns:p14="http://schemas.microsoft.com/office/powerpoint/2010/main" val="70125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83D23-3F3E-5C1A-272D-FB278C649C3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E74AD8A-1065-5950-9571-A70E59DCF290}"/>
              </a:ext>
            </a:extLst>
          </p:cNvPr>
          <p:cNvSpPr>
            <a:spLocks noGrp="1"/>
          </p:cNvSpPr>
          <p:nvPr>
            <p:ph type="title"/>
          </p:nvPr>
        </p:nvSpPr>
        <p:spPr>
          <a:xfrm>
            <a:off x="838200" y="209292"/>
            <a:ext cx="9905460" cy="971551"/>
          </a:xfrm>
        </p:spPr>
        <p:txBody>
          <a:bodyPr>
            <a:normAutofit/>
          </a:bodyPr>
          <a:lstStyle/>
          <a:p>
            <a:r>
              <a:rPr lang="en-US" sz="3600" dirty="0"/>
              <a:t>Active area analysis: entire set of features</a:t>
            </a:r>
          </a:p>
        </p:txBody>
      </p:sp>
      <p:sp>
        <p:nvSpPr>
          <p:cNvPr id="4" name="Segnaposto numero diapositiva 3">
            <a:extLst>
              <a:ext uri="{FF2B5EF4-FFF2-40B4-BE49-F238E27FC236}">
                <a16:creationId xmlns:a16="http://schemas.microsoft.com/office/drawing/2014/main" id="{C72520C6-33F8-CEB4-53F1-0F7DAF5FFDC0}"/>
              </a:ext>
            </a:extLst>
          </p:cNvPr>
          <p:cNvSpPr>
            <a:spLocks noGrp="1"/>
          </p:cNvSpPr>
          <p:nvPr>
            <p:ph type="sldNum" sz="quarter" idx="12"/>
          </p:nvPr>
        </p:nvSpPr>
        <p:spPr/>
        <p:txBody>
          <a:bodyPr/>
          <a:lstStyle/>
          <a:p>
            <a:fld id="{2FA0223F-D95A-431D-9A71-EDA7FA0C2F5B}" type="slidenum">
              <a:rPr lang="en-US" smtClean="0"/>
              <a:t>8</a:t>
            </a:fld>
            <a:endParaRPr lang="en-US" dirty="0"/>
          </a:p>
        </p:txBody>
      </p:sp>
      <p:sp>
        <p:nvSpPr>
          <p:cNvPr id="5" name="CasellaDiTesto 4">
            <a:extLst>
              <a:ext uri="{FF2B5EF4-FFF2-40B4-BE49-F238E27FC236}">
                <a16:creationId xmlns:a16="http://schemas.microsoft.com/office/drawing/2014/main" id="{9FC54BE3-F3E2-4C06-70C9-944C7F889EB1}"/>
              </a:ext>
            </a:extLst>
          </p:cNvPr>
          <p:cNvSpPr txBox="1"/>
          <p:nvPr/>
        </p:nvSpPr>
        <p:spPr>
          <a:xfrm>
            <a:off x="378460" y="1467396"/>
            <a:ext cx="5313680" cy="5047536"/>
          </a:xfrm>
          <a:prstGeom prst="rect">
            <a:avLst/>
          </a:prstGeom>
          <a:noFill/>
        </p:spPr>
        <p:txBody>
          <a:bodyPr wrap="square">
            <a:spAutoFit/>
          </a:bodyPr>
          <a:lstStyle/>
          <a:p>
            <a:pPr marL="0" indent="0">
              <a:buNone/>
            </a:pPr>
            <a:r>
              <a:rPr lang="en-US" sz="1400" dirty="0"/>
              <a:t>Starting from active areas definition other features have been computed:</a:t>
            </a:r>
          </a:p>
          <a:p>
            <a:pPr marL="0" indent="0">
              <a:buNone/>
            </a:pPr>
            <a:endParaRPr lang="en-US" sz="1400" dirty="0"/>
          </a:p>
          <a:p>
            <a:pPr marL="285750" indent="-285750">
              <a:buFont typeface="Arial" panose="020B0604020202020204" pitchFamily="34" charset="0"/>
              <a:buChar char="•"/>
            </a:pPr>
            <a:r>
              <a:rPr lang="en-US" sz="1400" dirty="0"/>
              <a:t>Number of active area detected</a:t>
            </a:r>
          </a:p>
          <a:p>
            <a:pPr marL="285750" indent="-285750">
              <a:buFont typeface="Arial" panose="020B0604020202020204" pitchFamily="34" charset="0"/>
              <a:buChar char="•"/>
            </a:pPr>
            <a:r>
              <a:rPr lang="en-US" sz="1400" dirty="0"/>
              <a:t>Signal and envelope peaks absolute values </a:t>
            </a:r>
          </a:p>
          <a:p>
            <a:pPr marL="742950" lvl="1" indent="-285750">
              <a:buFont typeface="Arial" panose="020B0604020202020204" pitchFamily="34" charset="0"/>
              <a:buChar char="•"/>
            </a:pPr>
            <a:r>
              <a:rPr lang="en-US" sz="1400" i="1" dirty="0"/>
              <a:t>In order of magnitude</a:t>
            </a:r>
            <a:r>
              <a:rPr lang="en-US" sz="1400" dirty="0"/>
              <a:t>: Dominant, Subdominant, Minor  peak value and time </a:t>
            </a:r>
            <a:r>
              <a:rPr lang="en-US" sz="1100" dirty="0"/>
              <a:t>(6 features + 6 features from envelope signal)</a:t>
            </a:r>
          </a:p>
          <a:p>
            <a:pPr marL="742950" lvl="1" indent="-285750">
              <a:buFont typeface="Arial" panose="020B0604020202020204" pitchFamily="34" charset="0"/>
              <a:buChar char="•"/>
            </a:pPr>
            <a:r>
              <a:rPr lang="en-US" sz="1400" i="1" dirty="0"/>
              <a:t>In order of occurrence</a:t>
            </a:r>
            <a:r>
              <a:rPr lang="en-US" sz="1400" dirty="0"/>
              <a:t>: First, Second, Third peak value and time </a:t>
            </a:r>
            <a:r>
              <a:rPr lang="en-US" sz="1100" dirty="0"/>
              <a:t>(6 features + 6 features from envelope signal)</a:t>
            </a:r>
          </a:p>
          <a:p>
            <a:pPr marL="285750" indent="-285750">
              <a:buFont typeface="Arial" panose="020B0604020202020204" pitchFamily="34" charset="0"/>
              <a:buChar char="•"/>
            </a:pPr>
            <a:r>
              <a:rPr lang="en-US" sz="1400" dirty="0"/>
              <a:t>Duration of active signal</a:t>
            </a:r>
          </a:p>
          <a:p>
            <a:pPr marL="285750" indent="-285750">
              <a:buFont typeface="Arial" panose="020B0604020202020204" pitchFamily="34" charset="0"/>
              <a:buChar char="•"/>
            </a:pPr>
            <a:r>
              <a:rPr lang="en-US" sz="1400" dirty="0"/>
              <a:t>Silent phase within signal duration</a:t>
            </a:r>
          </a:p>
          <a:p>
            <a:endParaRPr lang="en-US" sz="1400" dirty="0"/>
          </a:p>
          <a:p>
            <a:pPr marL="285750" indent="-285750">
              <a:buFont typeface="Arial" panose="020B0604020202020204" pitchFamily="34" charset="0"/>
              <a:buChar char="•"/>
            </a:pPr>
            <a:r>
              <a:rPr lang="en-US" sz="1400" dirty="0"/>
              <a:t>Ratios between single features</a:t>
            </a:r>
          </a:p>
          <a:p>
            <a:pPr marL="742950" lvl="1" indent="-285750">
              <a:buFont typeface="Arial" panose="020B0604020202020204" pitchFamily="34" charset="0"/>
              <a:buChar char="•"/>
            </a:pPr>
            <a:r>
              <a:rPr lang="en-US" sz="1400" dirty="0"/>
              <a:t>Subdominant to major,</a:t>
            </a:r>
          </a:p>
          <a:p>
            <a:pPr marL="742950" lvl="1" indent="-285750">
              <a:buFont typeface="Arial" panose="020B0604020202020204" pitchFamily="34" charset="0"/>
              <a:buChar char="•"/>
            </a:pPr>
            <a:r>
              <a:rPr lang="en-US" sz="1400" dirty="0"/>
              <a:t>Minor to subdominant</a:t>
            </a:r>
          </a:p>
          <a:p>
            <a:pPr marL="742950" lvl="1" indent="-285750">
              <a:buFont typeface="Arial" panose="020B0604020202020204" pitchFamily="34" charset="0"/>
              <a:buChar char="•"/>
            </a:pPr>
            <a:r>
              <a:rPr lang="en-US" sz="1400" dirty="0"/>
              <a:t>Atrial to ventricular peak ratio </a:t>
            </a:r>
          </a:p>
          <a:p>
            <a:pPr marL="742950" lvl="1" indent="-285750">
              <a:buFont typeface="Arial" panose="020B0604020202020204" pitchFamily="34" charset="0"/>
              <a:buChar char="•"/>
            </a:pPr>
            <a:r>
              <a:rPr lang="en-US" sz="1400" dirty="0"/>
              <a:t>Atrial to ventricular peak time ratio </a:t>
            </a:r>
          </a:p>
          <a:p>
            <a:pPr marL="742950" lvl="1" indent="-285750">
              <a:buFont typeface="Arial" panose="020B0604020202020204" pitchFamily="34" charset="0"/>
              <a:buChar char="•"/>
            </a:pPr>
            <a:r>
              <a:rPr lang="en-US" sz="1400" dirty="0"/>
              <a:t>Number of active areas on duration ratio </a:t>
            </a:r>
          </a:p>
          <a:p>
            <a:pPr marL="742950" lvl="1" indent="-285750">
              <a:buFont typeface="Arial" panose="020B0604020202020204" pitchFamily="34" charset="0"/>
              <a:buChar char="•"/>
            </a:pPr>
            <a:r>
              <a:rPr lang="en-US" sz="1400" dirty="0"/>
              <a:t>Silent phase on duration ratio</a:t>
            </a:r>
          </a:p>
          <a:p>
            <a:pPr marL="742950" lvl="1" indent="-285750">
              <a:buFont typeface="Arial" panose="020B0604020202020204" pitchFamily="34" charset="0"/>
              <a:buChar char="•"/>
            </a:pPr>
            <a:r>
              <a:rPr lang="en-US" sz="1400" dirty="0"/>
              <a:t>Number of peaks on duration ratio</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grpSp>
        <p:nvGrpSpPr>
          <p:cNvPr id="3" name="Gruppo 2">
            <a:extLst>
              <a:ext uri="{FF2B5EF4-FFF2-40B4-BE49-F238E27FC236}">
                <a16:creationId xmlns:a16="http://schemas.microsoft.com/office/drawing/2014/main" id="{BB705E60-A3E3-69C6-667F-11BA1892F2BD}"/>
              </a:ext>
            </a:extLst>
          </p:cNvPr>
          <p:cNvGrpSpPr/>
          <p:nvPr/>
        </p:nvGrpSpPr>
        <p:grpSpPr>
          <a:xfrm>
            <a:off x="5692140" y="1720087"/>
            <a:ext cx="6121400" cy="3808616"/>
            <a:chOff x="269748" y="2697378"/>
            <a:chExt cx="6121400" cy="3808616"/>
          </a:xfrm>
        </p:grpSpPr>
        <p:pic>
          <p:nvPicPr>
            <p:cNvPr id="6" name="Immagine 5" descr="Immagine che contiene testo, diagramma, linea, Parallelo&#10;&#10;Descrizione generata automaticamente">
              <a:extLst>
                <a:ext uri="{FF2B5EF4-FFF2-40B4-BE49-F238E27FC236}">
                  <a16:creationId xmlns:a16="http://schemas.microsoft.com/office/drawing/2014/main" id="{259FE7A3-9994-FA44-95A8-7B9D7196A4E0}"/>
                </a:ext>
              </a:extLst>
            </p:cNvPr>
            <p:cNvPicPr>
              <a:picLocks noChangeAspect="1"/>
            </p:cNvPicPr>
            <p:nvPr/>
          </p:nvPicPr>
          <p:blipFill>
            <a:blip r:embed="rId3">
              <a:extLst>
                <a:ext uri="{28A0092B-C50C-407E-A947-70E740481C1C}">
                  <a14:useLocalDpi xmlns:a14="http://schemas.microsoft.com/office/drawing/2010/main" val="0"/>
                </a:ext>
              </a:extLst>
            </a:blip>
            <a:srcRect l="53312" t="53037" r="8351" b="5325"/>
            <a:stretch/>
          </p:blipFill>
          <p:spPr>
            <a:xfrm>
              <a:off x="269748" y="2826333"/>
              <a:ext cx="6121400" cy="3679661"/>
            </a:xfrm>
            <a:prstGeom prst="rect">
              <a:avLst/>
            </a:prstGeom>
          </p:spPr>
        </p:pic>
        <p:sp>
          <p:nvSpPr>
            <p:cNvPr id="7" name="Rettangolo 6">
              <a:extLst>
                <a:ext uri="{FF2B5EF4-FFF2-40B4-BE49-F238E27FC236}">
                  <a16:creationId xmlns:a16="http://schemas.microsoft.com/office/drawing/2014/main" id="{29B2D149-F509-BA40-8C81-A33A45E310F7}"/>
                </a:ext>
              </a:extLst>
            </p:cNvPr>
            <p:cNvSpPr/>
            <p:nvPr/>
          </p:nvSpPr>
          <p:spPr>
            <a:xfrm>
              <a:off x="2062471" y="2895244"/>
              <a:ext cx="2731381" cy="1954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a:extLst>
                <a:ext uri="{FF2B5EF4-FFF2-40B4-BE49-F238E27FC236}">
                  <a16:creationId xmlns:a16="http://schemas.microsoft.com/office/drawing/2014/main" id="{F25BBA9B-8AE2-56F5-A948-439584B2BA33}"/>
                </a:ext>
              </a:extLst>
            </p:cNvPr>
            <p:cNvPicPr>
              <a:picLocks noChangeAspect="1"/>
            </p:cNvPicPr>
            <p:nvPr/>
          </p:nvPicPr>
          <p:blipFill>
            <a:blip r:embed="rId4">
              <a:extLst>
                <a:ext uri="{28A0092B-C50C-407E-A947-70E740481C1C}">
                  <a14:useLocalDpi xmlns:a14="http://schemas.microsoft.com/office/drawing/2010/main" val="0"/>
                </a:ext>
              </a:extLst>
            </a:blip>
            <a:srcRect l="29810" t="3432" r="30154" b="93080"/>
            <a:stretch/>
          </p:blipFill>
          <p:spPr>
            <a:xfrm>
              <a:off x="557087" y="2697378"/>
              <a:ext cx="5742147" cy="283121"/>
            </a:xfrm>
            <a:prstGeom prst="rect">
              <a:avLst/>
            </a:prstGeom>
          </p:spPr>
        </p:pic>
      </p:grpSp>
    </p:spTree>
    <p:extLst>
      <p:ext uri="{BB962C8B-B14F-4D97-AF65-F5344CB8AC3E}">
        <p14:creationId xmlns:p14="http://schemas.microsoft.com/office/powerpoint/2010/main" val="950157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BFFFD-D91D-1F61-294C-2A9C23B92C1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F04F30B-47B8-C916-D11B-A88C8B9B7989}"/>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06F08AF5-0327-3E96-E7E8-0B1DE943137C}"/>
              </a:ext>
            </a:extLst>
          </p:cNvPr>
          <p:cNvSpPr>
            <a:spLocks noGrp="1"/>
          </p:cNvSpPr>
          <p:nvPr>
            <p:ph idx="1"/>
          </p:nvPr>
        </p:nvSpPr>
        <p:spPr>
          <a:xfrm>
            <a:off x="664464" y="2041496"/>
            <a:ext cx="10098024" cy="3851303"/>
          </a:xfrm>
        </p:spPr>
        <p:txBody>
          <a:bodyPr>
            <a:noAutofit/>
          </a:bodyPr>
          <a:lstStyle/>
          <a:p>
            <a:r>
              <a:rPr lang="en-US" sz="2000" dirty="0"/>
              <a:t>Feature extraction </a:t>
            </a:r>
          </a:p>
          <a:p>
            <a:pPr lvl="1"/>
            <a:r>
              <a:rPr lang="en-US" sz="2000" dirty="0">
                <a:solidFill>
                  <a:schemeClr val="bg2">
                    <a:lumMod val="75000"/>
                  </a:schemeClr>
                </a:solidFill>
              </a:rPr>
              <a:t>Envelope features</a:t>
            </a:r>
          </a:p>
          <a:p>
            <a:pPr lvl="1"/>
            <a:r>
              <a:rPr lang="en-US" sz="2000" dirty="0"/>
              <a:t>Template matching features</a:t>
            </a:r>
          </a:p>
          <a:p>
            <a:pPr lvl="1"/>
            <a:r>
              <a:rPr lang="en-US" sz="2000" dirty="0">
                <a:solidFill>
                  <a:schemeClr val="bg2">
                    <a:lumMod val="75000"/>
                  </a:schemeClr>
                </a:solidFill>
              </a:rPr>
              <a:t>Short time Fourier transformation features</a:t>
            </a:r>
          </a:p>
          <a:p>
            <a:r>
              <a:rPr lang="en-US" sz="2000" dirty="0">
                <a:solidFill>
                  <a:schemeClr val="bg2">
                    <a:lumMod val="75000"/>
                  </a:schemeClr>
                </a:solidFill>
              </a:rPr>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FD427BB1-0C6F-42D3-2A90-56B5587C5263}"/>
              </a:ext>
            </a:extLst>
          </p:cNvPr>
          <p:cNvSpPr>
            <a:spLocks noGrp="1"/>
          </p:cNvSpPr>
          <p:nvPr>
            <p:ph type="sldNum" sz="quarter" idx="12"/>
          </p:nvPr>
        </p:nvSpPr>
        <p:spPr/>
        <p:txBody>
          <a:bodyPr/>
          <a:lstStyle/>
          <a:p>
            <a:fld id="{2FA0223F-D95A-431D-9A71-EDA7FA0C2F5B}" type="slidenum">
              <a:rPr lang="en-US" smtClean="0"/>
              <a:t>9</a:t>
            </a:fld>
            <a:endParaRPr lang="en-US" dirty="0"/>
          </a:p>
        </p:txBody>
      </p:sp>
    </p:spTree>
    <p:extLst>
      <p:ext uri="{BB962C8B-B14F-4D97-AF65-F5344CB8AC3E}">
        <p14:creationId xmlns:p14="http://schemas.microsoft.com/office/powerpoint/2010/main" val="78834093"/>
      </p:ext>
    </p:extLst>
  </p:cSld>
  <p:clrMapOvr>
    <a:masterClrMapping/>
  </p:clrMapOvr>
</p:sld>
</file>

<file path=ppt/theme/theme1.xml><?xml version="1.0" encoding="utf-8"?>
<a:theme xmlns:a="http://schemas.openxmlformats.org/drawingml/2006/main" name="1_Tema di Office">
  <a:themeElements>
    <a:clrScheme name="UniPD">
      <a:dk1>
        <a:sysClr val="windowText" lastClr="000000"/>
      </a:dk1>
      <a:lt1>
        <a:sysClr val="window" lastClr="FFFFFF"/>
      </a:lt1>
      <a:dk2>
        <a:srgbClr val="44546A"/>
      </a:dk2>
      <a:lt2>
        <a:srgbClr val="E7E6E6"/>
      </a:lt2>
      <a:accent1>
        <a:srgbClr val="9B001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5771</TotalTime>
  <Words>2836</Words>
  <Application>Microsoft Office PowerPoint</Application>
  <PresentationFormat>Widescreen</PresentationFormat>
  <Paragraphs>479</Paragraphs>
  <Slides>33</Slides>
  <Notes>31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33</vt:i4>
      </vt:variant>
    </vt:vector>
  </HeadingPairs>
  <TitlesOfParts>
    <vt:vector size="39" baseType="lpstr">
      <vt:lpstr>Aptos</vt:lpstr>
      <vt:lpstr>Arial</vt:lpstr>
      <vt:lpstr>Calibri</vt:lpstr>
      <vt:lpstr>Cambria Math</vt:lpstr>
      <vt:lpstr>Wingdings</vt:lpstr>
      <vt:lpstr>1_Tema di Office</vt:lpstr>
      <vt:lpstr>Presentazione standard di PowerPoint</vt:lpstr>
      <vt:lpstr>Outline </vt:lpstr>
      <vt:lpstr>Outline </vt:lpstr>
      <vt:lpstr>Envelope definition and peak recognition</vt:lpstr>
      <vt:lpstr>The over-detecting problem</vt:lpstr>
      <vt:lpstr>Features set 1.1: signal peak in order of magnitude</vt:lpstr>
      <vt:lpstr>Features set 1.2: Signal peaks in order of time occurrence </vt:lpstr>
      <vt:lpstr>Active area analysis: entire set of features</vt:lpstr>
      <vt:lpstr>Outline </vt:lpstr>
      <vt:lpstr>Template matching definition </vt:lpstr>
      <vt:lpstr>Features set 2: Template Matching features</vt:lpstr>
      <vt:lpstr>Outline </vt:lpstr>
      <vt:lpstr>STFT definition</vt:lpstr>
      <vt:lpstr>Features set 3.1: Avg LF Power of peaks</vt:lpstr>
      <vt:lpstr>Features set 3.1: Avg MF Power of peaks</vt:lpstr>
      <vt:lpstr>Features set 3.1: Avg HF Power of peaks</vt:lpstr>
      <vt:lpstr>Outline </vt:lpstr>
      <vt:lpstr>Knowledge based classifier: recap</vt:lpstr>
      <vt:lpstr>KB classifier V0 and V1: previous results</vt:lpstr>
      <vt:lpstr>Outline </vt:lpstr>
      <vt:lpstr>Knowledge based classifier with envelope-based features</vt:lpstr>
      <vt:lpstr>Knowledge based classifier with envelope-based features</vt:lpstr>
      <vt:lpstr>Knowledge based classifier: comparison V2 (improved) and V1 (original)</vt:lpstr>
      <vt:lpstr>Outline </vt:lpstr>
      <vt:lpstr>Machine learning approach: tree classifier</vt:lpstr>
      <vt:lpstr>Feature selection: correlation matrix</vt:lpstr>
      <vt:lpstr>Tree classifier V1: results </vt:lpstr>
      <vt:lpstr>Tree classifier V2 – subset of features: results </vt:lpstr>
      <vt:lpstr>SHAP analysis on feature subset</vt:lpstr>
      <vt:lpstr>Tree classifiers: LOPOCV confusion matrix comparison</vt:lpstr>
      <vt:lpstr>Knowledge based or tree?</vt:lpstr>
      <vt:lpstr>Outline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Corrado Andrea</dc:creator>
  <cp:lastModifiedBy>Andrea Corrado</cp:lastModifiedBy>
  <cp:revision>136</cp:revision>
  <dcterms:created xsi:type="dcterms:W3CDTF">2024-05-22T12:11:36Z</dcterms:created>
  <dcterms:modified xsi:type="dcterms:W3CDTF">2024-12-26T08:40:04Z</dcterms:modified>
</cp:coreProperties>
</file>