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573" r:id="rId2"/>
    <p:sldId id="574" r:id="rId3"/>
    <p:sldId id="639" r:id="rId4"/>
    <p:sldId id="631" r:id="rId5"/>
    <p:sldId id="640" r:id="rId6"/>
    <p:sldId id="600" r:id="rId7"/>
    <p:sldId id="632" r:id="rId8"/>
    <p:sldId id="633" r:id="rId9"/>
    <p:sldId id="634" r:id="rId10"/>
    <p:sldId id="644" r:id="rId11"/>
    <p:sldId id="641" r:id="rId12"/>
    <p:sldId id="635" r:id="rId13"/>
    <p:sldId id="654" r:id="rId14"/>
    <p:sldId id="650" r:id="rId15"/>
    <p:sldId id="642" r:id="rId16"/>
    <p:sldId id="651" r:id="rId17"/>
    <p:sldId id="652" r:id="rId18"/>
    <p:sldId id="653" r:id="rId19"/>
    <p:sldId id="647" r:id="rId20"/>
    <p:sldId id="648" r:id="rId21"/>
    <p:sldId id="649" r:id="rId22"/>
    <p:sldId id="645" r:id="rId23"/>
    <p:sldId id="636" r:id="rId24"/>
    <p:sldId id="637" r:id="rId25"/>
    <p:sldId id="646" r:id="rId26"/>
    <p:sldId id="643" r:id="rId27"/>
    <p:sldId id="638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19232D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3C3A-E7F1-3A0C-EC96-05D47DE9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AEF1A2-D470-C358-CAE2-EDA1D2DE3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2B0C29-8461-7BED-D50E-C04337C5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BBD10-AB62-98C2-DF7B-FFEEA600F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AD14-BFE8-B386-AFC9-30ECFEFB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55DB1A-7E2C-0EC3-4130-BE44AC4C4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CE2E71-CBDB-0397-A5FE-319B49C3D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272E3A-B8A5-3F5E-8977-7A102A0E8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A77A-6C6B-1D3A-60D1-EEF91666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6653BE-2550-D784-1C7C-898E6671D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008133-79E2-7080-8A1C-0E8360903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18B108-90B4-A15D-3F72-ACA926132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3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B7DA-0ACF-A5F8-79C4-0FB556D9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4A0DA4-6F09-A9F0-88D1-00804A7E3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B23A41-852C-84DA-3AEB-2AD5F651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C8460-5BE8-C080-7808-06A84A84C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2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AF83-C1BE-DD41-C234-3BF9DCCF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C28A00-50B7-79CD-EB59-B08BC3EBA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AE527F-DF23-837E-89A2-33828B32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2026C5-CFAF-E1B8-1C67-59A0D364B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2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3F567-ADC2-8731-432C-879891B0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4BE5EC-ED34-ED78-9C8C-26859268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045C13-E1E6-8866-A4FC-C2628CD7B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C3277-F8FB-8DEB-586F-3514AA8DF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FD59-4314-5C46-CD1E-8C45307F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9597FC-FF79-5DEC-0F17-E5ABBAA3F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59967-8724-733B-07E7-0D1B96C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33D229-E106-1042-7B4B-CC10B726E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124B-A8D3-E837-1A05-511238A2E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FE8724-779C-9C9A-8A44-3D114C42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334BAE-83E9-DCAB-0BD5-FDC4E70C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0287F-0D97-51F8-9772-543170111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7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1F5D-0B90-5637-860B-FA5A5293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11FC0-C716-A8B4-FA4A-714E2669E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27135B-1C99-E037-F6A9-C53801653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D00DC1-0C94-0D15-7AC1-C394128C4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DDC0-5265-0AAB-F4CE-6BFBED7E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5FFA02-6505-3A15-E46C-3AF3C6B15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71C551-525D-E565-F72E-F4B471A2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03B8B2-CB31-FD3C-73FA-15A6B8640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04A0-CAE4-010E-FE85-75A5040D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4E2E97-5BE7-8643-D1BA-9AEE938C9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993612-1F05-192F-8DEC-C10C339B3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8ABA2-14ED-A3A7-687A-C13AFBF23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10/29/2024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classifier, strategy B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3EFD-6503-BF1A-1889-4421B3AB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EA386-61FD-3321-CCFF-4001DAC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Stratified train/test split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4C22A-B8D1-8F22-FBC3-0D10E1D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352189-211A-3D99-CA72-F10763A0F67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A49725-83BF-7427-A05A-06ED3354066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9B8CEF0-7A5A-A926-19C7-1DBE239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17" y="1606159"/>
            <a:ext cx="5062003" cy="3951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 the 1038 signals into the dataset:</a:t>
            </a:r>
          </a:p>
          <a:p>
            <a:r>
              <a:rPr lang="en-US" sz="1800" dirty="0"/>
              <a:t>796 are </a:t>
            </a:r>
            <a:r>
              <a:rPr lang="en-US" sz="1800" b="1" dirty="0">
                <a:solidFill>
                  <a:srgbClr val="0070C0"/>
                </a:solidFill>
              </a:rPr>
              <a:t>MAP A </a:t>
            </a:r>
            <a:r>
              <a:rPr lang="en-US" sz="1800" dirty="0"/>
              <a:t>(76.69%)</a:t>
            </a:r>
          </a:p>
          <a:p>
            <a:r>
              <a:rPr lang="en-US" sz="1800" dirty="0"/>
              <a:t>120 are </a:t>
            </a:r>
            <a:r>
              <a:rPr lang="en-US" sz="1800" b="1" dirty="0">
                <a:solidFill>
                  <a:srgbClr val="00B050"/>
                </a:solidFill>
              </a:rPr>
              <a:t>MAP B </a:t>
            </a:r>
            <a:r>
              <a:rPr lang="en-US" sz="1800" dirty="0"/>
              <a:t>(11.56%)</a:t>
            </a:r>
          </a:p>
          <a:p>
            <a:r>
              <a:rPr lang="en-US" sz="1800" dirty="0"/>
              <a:t>122 are </a:t>
            </a:r>
            <a:r>
              <a:rPr lang="en-US" sz="1800" b="1" dirty="0">
                <a:solidFill>
                  <a:srgbClr val="FF0000"/>
                </a:solidFill>
              </a:rPr>
              <a:t>MAP C</a:t>
            </a:r>
            <a:r>
              <a:rPr lang="en-US" sz="1800" dirty="0"/>
              <a:t> (11.75%)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Thus, the following conclusions could be done:</a:t>
            </a:r>
          </a:p>
          <a:p>
            <a:r>
              <a:rPr lang="en-US" sz="1800" dirty="0"/>
              <a:t>Unbalanced dataset towards MAP A</a:t>
            </a:r>
          </a:p>
          <a:p>
            <a:r>
              <a:rPr lang="en-US" sz="1800" dirty="0"/>
              <a:t>Stratified train/test splitting is necessary</a:t>
            </a:r>
          </a:p>
          <a:p>
            <a:pPr lvl="1"/>
            <a:r>
              <a:rPr lang="en-US" sz="1600" dirty="0"/>
              <a:t>Done with a 70-30% split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154E38-A686-8F45-EB45-05914A97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84" y="1606159"/>
            <a:ext cx="3397377" cy="2029602"/>
          </a:xfrm>
          <a:prstGeom prst="rect">
            <a:avLst/>
          </a:prstGeom>
        </p:spPr>
      </p:pic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1C65CD1C-821E-9778-50E3-D1E242825E7C}"/>
              </a:ext>
            </a:extLst>
          </p:cNvPr>
          <p:cNvSpPr/>
          <p:nvPr/>
        </p:nvSpPr>
        <p:spPr>
          <a:xfrm>
            <a:off x="9595561" y="1980839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BD7A6076-B32A-57E9-DE36-E05EBEF46915}"/>
              </a:ext>
            </a:extLst>
          </p:cNvPr>
          <p:cNvSpPr/>
          <p:nvPr/>
        </p:nvSpPr>
        <p:spPr>
          <a:xfrm>
            <a:off x="9583826" y="2855112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6A951F-5DEA-02E3-4CA9-C151F5D8332E}"/>
              </a:ext>
            </a:extLst>
          </p:cNvPr>
          <p:cNvSpPr txBox="1"/>
          <p:nvPr/>
        </p:nvSpPr>
        <p:spPr>
          <a:xfrm>
            <a:off x="9790372" y="2154674"/>
            <a:ext cx="141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Total 726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E179E9-BB6D-6CEC-ED4B-872ACA6EB1CB}"/>
              </a:ext>
            </a:extLst>
          </p:cNvPr>
          <p:cNvSpPr txBox="1"/>
          <p:nvPr/>
        </p:nvSpPr>
        <p:spPr>
          <a:xfrm>
            <a:off x="9790372" y="3059668"/>
            <a:ext cx="121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312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649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26AC-2327-1CA6-43CB-9961EB1F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36556-3B1F-EBC2-890B-6F54559F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F1296-FDE0-61B5-BC95-B6E35511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93410-66DE-DE02-469D-0FAB7AB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F2C1-0E5E-78E6-CBF0-4D7C0405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7DB7C-7733-62BB-A603-121A804E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07C73-A2AD-6C61-0DEA-387DCD4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C939303-1F6F-C626-77E4-5F738EA6CBB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204FA3-A088-47F9-5368-E26810B42A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732E1C-7ABF-B235-254A-0CB22940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t&lt;0.38s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0.38&lt;t&lt;0.42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into each (modulus) segment find the maximum: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atrial</a:t>
            </a:r>
            <a:r>
              <a:rPr lang="en-US" sz="1400" dirty="0"/>
              <a:t> and </a:t>
            </a:r>
            <a:r>
              <a:rPr lang="en-US" sz="1400" b="1" dirty="0"/>
              <a:t>ventricular</a:t>
            </a:r>
            <a:r>
              <a:rPr lang="en-US" sz="1400" dirty="0"/>
              <a:t> phase take the maximum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b="1" dirty="0"/>
              <a:t>it</a:t>
            </a:r>
            <a:r>
              <a:rPr lang="en-US" sz="1400" dirty="0"/>
              <a:t> </a:t>
            </a:r>
            <a:r>
              <a:rPr lang="en-US" sz="1400" b="1" dirty="0"/>
              <a:t>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His</a:t>
            </a:r>
            <a:r>
              <a:rPr lang="en-US" sz="1400" dirty="0"/>
              <a:t> </a:t>
            </a:r>
            <a:r>
              <a:rPr lang="en-US" sz="1400" b="1" dirty="0"/>
              <a:t>phase</a:t>
            </a:r>
            <a:r>
              <a:rPr lang="en-US" sz="1400" dirty="0"/>
              <a:t>, consider the maximum </a:t>
            </a:r>
            <a:r>
              <a:rPr lang="en-US" sz="1400" b="1" dirty="0"/>
              <a:t>significant</a:t>
            </a:r>
            <a:r>
              <a:rPr lang="en-US" sz="1400" dirty="0"/>
              <a:t> </a:t>
            </a:r>
            <a:r>
              <a:rPr lang="en-US" sz="1400" b="1" dirty="0"/>
              <a:t>if</a:t>
            </a:r>
            <a:r>
              <a:rPr lang="en-US" sz="1400" dirty="0"/>
              <a:t> </a:t>
            </a:r>
            <a:r>
              <a:rPr lang="en-US" sz="1400" b="1" dirty="0"/>
              <a:t>higher</a:t>
            </a:r>
            <a:r>
              <a:rPr lang="en-US" sz="1400" dirty="0"/>
              <a:t> </a:t>
            </a:r>
            <a:r>
              <a:rPr lang="en-US" sz="1400" b="1" dirty="0"/>
              <a:t>than</a:t>
            </a:r>
            <a:r>
              <a:rPr lang="en-US" sz="1400" dirty="0"/>
              <a:t> a </a:t>
            </a:r>
            <a:r>
              <a:rPr lang="en-US" sz="1400" b="1" dirty="0"/>
              <a:t>threshold</a:t>
            </a:r>
            <a:r>
              <a:rPr lang="en-US" sz="1400" dirty="0"/>
              <a:t>, </a:t>
            </a:r>
            <a:r>
              <a:rPr lang="en-US" sz="1400" b="1" dirty="0"/>
              <a:t>otherwise</a:t>
            </a:r>
            <a:r>
              <a:rPr lang="en-US" sz="1400" dirty="0"/>
              <a:t> assign </a:t>
            </a:r>
            <a:r>
              <a:rPr lang="en-US" sz="1400" b="1" dirty="0" err="1"/>
              <a:t>NaN</a:t>
            </a:r>
            <a:r>
              <a:rPr lang="en-US" sz="1400" dirty="0"/>
              <a:t> to its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87E125C-3847-0A5E-1423-A1CC7D72F22B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C7E533-25B4-11AD-3FD3-26377F6DDABC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C74841B-FFAD-F4CA-B8C3-B13370EF906C}"/>
              </a:ext>
            </a:extLst>
          </p:cNvPr>
          <p:cNvSpPr/>
          <p:nvPr/>
        </p:nvSpPr>
        <p:spPr>
          <a:xfrm>
            <a:off x="3820105" y="5975144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5B9E14-1B34-4943-BE30-636B5FB9E0FC}"/>
              </a:ext>
            </a:extLst>
          </p:cNvPr>
          <p:cNvSpPr/>
          <p:nvPr/>
        </p:nvSpPr>
        <p:spPr>
          <a:xfrm>
            <a:off x="5950383" y="4475782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ECF7B6-1BB7-A916-2121-A37CEFDBAC5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82DEDFA-C17F-6846-1619-8AAA3F7733AF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2336292" y="4589133"/>
            <a:ext cx="854786" cy="1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FEF62D9-5637-863C-9215-4EAA0FD5672C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5180653" y="4599291"/>
            <a:ext cx="769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2955DF-711E-581B-8071-D17CEED3CC4A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flipH="1">
            <a:off x="4185865" y="4898131"/>
            <a:ext cx="1" cy="10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C4FF603-FA87-5936-2828-AE907E7E62D8}"/>
              </a:ext>
            </a:extLst>
          </p:cNvPr>
          <p:cNvSpPr txBox="1"/>
          <p:nvPr/>
        </p:nvSpPr>
        <p:spPr>
          <a:xfrm>
            <a:off x="2496478" y="429652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9D3A79-B544-1931-DC39-7360EBEDA7B0}"/>
              </a:ext>
            </a:extLst>
          </p:cNvPr>
          <p:cNvSpPr txBox="1"/>
          <p:nvPr/>
        </p:nvSpPr>
        <p:spPr>
          <a:xfrm>
            <a:off x="5309356" y="428135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2CEF64-6CC5-5704-BF7E-0342253A067A}"/>
              </a:ext>
            </a:extLst>
          </p:cNvPr>
          <p:cNvSpPr txBox="1"/>
          <p:nvPr/>
        </p:nvSpPr>
        <p:spPr>
          <a:xfrm>
            <a:off x="4185865" y="5367900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F9EF3FA-E534-96C1-1B36-893CF67A5091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1F8014A-E36B-3E14-ADCC-EF2DE426483D}"/>
              </a:ext>
            </a:extLst>
          </p:cNvPr>
          <p:cNvSpPr/>
          <p:nvPr/>
        </p:nvSpPr>
        <p:spPr>
          <a:xfrm>
            <a:off x="8816340" y="1980839"/>
            <a:ext cx="2331720" cy="780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Applied on both filtered and not filtered signals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2A87283E-9E94-842B-0BAB-335FDA26E6A2}"/>
              </a:ext>
            </a:extLst>
          </p:cNvPr>
          <p:cNvSpPr/>
          <p:nvPr/>
        </p:nvSpPr>
        <p:spPr>
          <a:xfrm>
            <a:off x="8107832" y="4282679"/>
            <a:ext cx="3863339" cy="1692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if the atrial peak is higher than the ventricular one.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an </a:t>
            </a:r>
            <a:r>
              <a:rPr lang="en-GB" sz="1200" b="1" dirty="0"/>
              <a:t>over-threshold</a:t>
            </a:r>
            <a:r>
              <a:rPr lang="en-GB" sz="1200" dirty="0"/>
              <a:t> </a:t>
            </a:r>
            <a:r>
              <a:rPr lang="en-GB" sz="1200" b="1" dirty="0"/>
              <a:t>peak 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0ED1A5E-1EBD-CA70-9475-20C2CEBF59BF}"/>
              </a:ext>
            </a:extLst>
          </p:cNvPr>
          <p:cNvSpPr/>
          <p:nvPr/>
        </p:nvSpPr>
        <p:spPr>
          <a:xfrm>
            <a:off x="3191078" y="4300451"/>
            <a:ext cx="1989575" cy="5976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the ventricular peak lower than atrial one?</a:t>
            </a:r>
          </a:p>
        </p:txBody>
      </p:sp>
    </p:spTree>
    <p:extLst>
      <p:ext uri="{BB962C8B-B14F-4D97-AF65-F5344CB8AC3E}">
        <p14:creationId xmlns:p14="http://schemas.microsoft.com/office/powerpoint/2010/main" val="79612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1989D-2F0E-98E7-D9D4-6E2B119E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88431-176A-A490-C161-A691EC09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Code functioning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ADCB7D-34CB-E469-22C8-4390B05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8AFCE32-1913-A3B8-8DBF-3AC223485BF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AEC1996-B703-CB6E-0F0A-FCECFB2342D5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5444CA8-BD44-E722-6574-51D53841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8739" y="1891633"/>
            <a:ext cx="4658837" cy="430284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given </a:t>
            </a:r>
            <a:r>
              <a:rPr lang="en-US" sz="1400" dirty="0">
                <a:solidFill>
                  <a:srgbClr val="00B0F0"/>
                </a:solidFill>
              </a:rPr>
              <a:t>record</a:t>
            </a:r>
            <a:r>
              <a:rPr lang="en-US" sz="1400" dirty="0"/>
              <a:t> is divided into three segments and the </a:t>
            </a:r>
            <a:r>
              <a:rPr lang="en-US" sz="1400" dirty="0">
                <a:solidFill>
                  <a:srgbClr val="7030A0"/>
                </a:solidFill>
              </a:rPr>
              <a:t>modulus</a:t>
            </a:r>
            <a:r>
              <a:rPr lang="en-US" sz="1400" dirty="0"/>
              <a:t>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Atrial phase: </a:t>
            </a:r>
            <a:r>
              <a:rPr lang="en-US" sz="1200" dirty="0">
                <a:solidFill>
                  <a:srgbClr val="7030A0"/>
                </a:solidFill>
              </a:rPr>
              <a:t>abs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[t=0 : t=</a:t>
            </a:r>
            <a:r>
              <a:rPr lang="en-US" sz="1200" dirty="0">
                <a:solidFill>
                  <a:srgbClr val="0070C0"/>
                </a:solidFill>
              </a:rPr>
              <a:t>0.38</a:t>
            </a:r>
            <a:r>
              <a:rPr lang="en-US" sz="120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Ventricular phase: </a:t>
            </a:r>
            <a:r>
              <a:rPr lang="en-US" sz="1200" dirty="0">
                <a:solidFill>
                  <a:srgbClr val="7030A0"/>
                </a:solidFill>
              </a:rPr>
              <a:t>abs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[t=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200" dirty="0"/>
              <a:t> : t=</a:t>
            </a:r>
            <a:r>
              <a:rPr lang="en-US" sz="1200" dirty="0" err="1"/>
              <a:t>t_end</a:t>
            </a:r>
            <a:r>
              <a:rPr lang="en-US" sz="120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His phase: </a:t>
            </a:r>
            <a:r>
              <a:rPr lang="en-US" sz="1200" dirty="0">
                <a:solidFill>
                  <a:srgbClr val="7030A0"/>
                </a:solidFill>
              </a:rPr>
              <a:t>abs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[t=</a:t>
            </a:r>
            <a:r>
              <a:rPr lang="en-US" sz="1200" dirty="0">
                <a:solidFill>
                  <a:srgbClr val="0070C0"/>
                </a:solidFill>
              </a:rPr>
              <a:t>0.38</a:t>
            </a:r>
            <a:r>
              <a:rPr lang="en-US" sz="1200" dirty="0"/>
              <a:t> : t=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200" dirty="0"/>
              <a:t>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Into each segment the maximum is evaluated</a:t>
            </a: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His_bundle</a:t>
            </a:r>
            <a:r>
              <a:rPr lang="en-US" sz="1400" dirty="0"/>
              <a:t> peak is compared with the threshold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030A0"/>
                </a:solidFill>
              </a:rPr>
              <a:t>If </a:t>
            </a:r>
            <a:r>
              <a:rPr lang="en-US" sz="1200" dirty="0" err="1"/>
              <a:t>his_peak</a:t>
            </a:r>
            <a:r>
              <a:rPr lang="en-US" sz="1200" dirty="0"/>
              <a:t>&lt;</a:t>
            </a:r>
            <a:r>
              <a:rPr lang="en-US" sz="1200" dirty="0" err="1"/>
              <a:t>his_bundle_th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his_peak</a:t>
            </a:r>
            <a:r>
              <a:rPr lang="en-US" sz="1200" dirty="0">
                <a:sym typeface="Wingdings" panose="05000000000000000000" pitchFamily="2" charset="2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sym typeface="Wingdings" panose="05000000000000000000" pitchFamily="2" charset="2"/>
              </a:rPr>
              <a:t>NaN</a:t>
            </a:r>
            <a:endParaRPr lang="en-US" sz="1200" dirty="0">
              <a:solidFill>
                <a:srgbClr val="7030A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Finally, the three peaks are compared, and the classification is made: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030A0"/>
                </a:solidFill>
              </a:rPr>
              <a:t>If</a:t>
            </a:r>
            <a:r>
              <a:rPr lang="en-US" sz="1200" dirty="0"/>
              <a:t> not(</a:t>
            </a:r>
            <a:r>
              <a:rPr lang="en-US" sz="1200" dirty="0" err="1">
                <a:solidFill>
                  <a:srgbClr val="7030A0"/>
                </a:solidFill>
              </a:rPr>
              <a:t>isnan</a:t>
            </a:r>
            <a:r>
              <a:rPr lang="en-US" sz="1200" dirty="0"/>
              <a:t>(</a:t>
            </a:r>
            <a:r>
              <a:rPr lang="en-US" sz="1200" dirty="0" err="1"/>
              <a:t>his_peak</a:t>
            </a:r>
            <a:r>
              <a:rPr lang="en-US" sz="1200" dirty="0"/>
              <a:t>))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MAP_C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>
                <a:solidFill>
                  <a:srgbClr val="7030A0"/>
                </a:solidFill>
                <a:sym typeface="Wingdings" panose="05000000000000000000" pitchFamily="2" charset="2"/>
              </a:rPr>
              <a:t>Elif</a:t>
            </a:r>
            <a:r>
              <a:rPr lang="en-US" sz="120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ym typeface="Wingdings" panose="05000000000000000000" pitchFamily="2" charset="2"/>
              </a:rPr>
              <a:t>[</a:t>
            </a:r>
            <a:r>
              <a:rPr lang="en-US" sz="1200" dirty="0" err="1">
                <a:sym typeface="Wingdings" panose="05000000000000000000" pitchFamily="2" charset="2"/>
              </a:rPr>
              <a:t>atrial_peak</a:t>
            </a:r>
            <a:r>
              <a:rPr lang="en-US" sz="1200" dirty="0">
                <a:sym typeface="Wingdings" panose="05000000000000000000" pitchFamily="2" charset="2"/>
              </a:rPr>
              <a:t>&gt;</a:t>
            </a:r>
            <a:r>
              <a:rPr lang="en-US" sz="1200" dirty="0" err="1">
                <a:sym typeface="Wingdings" panose="05000000000000000000" pitchFamily="2" charset="2"/>
              </a:rPr>
              <a:t>vent_peak</a:t>
            </a:r>
            <a:r>
              <a:rPr lang="en-US" sz="1200" dirty="0">
                <a:sym typeface="Wingdings" panose="05000000000000000000" pitchFamily="2" charset="2"/>
              </a:rPr>
              <a:t>  </a:t>
            </a:r>
            <a:r>
              <a:rPr lang="en-US" sz="1200" dirty="0">
                <a:solidFill>
                  <a:srgbClr val="0070C0"/>
                </a:solidFill>
                <a:sym typeface="Wingdings" panose="05000000000000000000" pitchFamily="2" charset="2"/>
              </a:rPr>
              <a:t>MAP_A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030A0"/>
                </a:solidFill>
                <a:sym typeface="Wingdings" panose="05000000000000000000" pitchFamily="2" charset="2"/>
              </a:rPr>
              <a:t>Else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MAP_B</a:t>
            </a:r>
            <a:endParaRPr lang="en-US" sz="1200" dirty="0">
              <a:solidFill>
                <a:srgbClr val="00B05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2041E6-CC2A-D9A1-0C29-C00A9A9CB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2" y="1600047"/>
            <a:ext cx="4544724" cy="19257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0846F5A0-A544-51F5-2D28-88BCF38A76E9}"/>
              </a:ext>
            </a:extLst>
          </p:cNvPr>
          <p:cNvGrpSpPr/>
          <p:nvPr/>
        </p:nvGrpSpPr>
        <p:grpSpPr>
          <a:xfrm>
            <a:off x="351887" y="1891632"/>
            <a:ext cx="2935107" cy="4417727"/>
            <a:chOff x="351887" y="1891632"/>
            <a:chExt cx="2935107" cy="4417727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2CD50E2B-D6D4-627F-0722-58A573A89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887" y="1891632"/>
              <a:ext cx="2935107" cy="4417727"/>
            </a:xfrm>
            <a:prstGeom prst="rect">
              <a:avLst/>
            </a:prstGeom>
          </p:spPr>
        </p:pic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D9807772-7A5A-CD0B-46D3-56CBE779DAB2}"/>
                </a:ext>
              </a:extLst>
            </p:cNvPr>
            <p:cNvSpPr/>
            <p:nvPr/>
          </p:nvSpPr>
          <p:spPr>
            <a:xfrm>
              <a:off x="1950720" y="5359400"/>
              <a:ext cx="1259840" cy="233680"/>
            </a:xfrm>
            <a:prstGeom prst="rect">
              <a:avLst/>
            </a:prstGeom>
            <a:solidFill>
              <a:srgbClr val="1923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415613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941-4408-5253-0DB3-AA36D7BE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24F11-8509-2CDF-AB9A-C45DEB9D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His threshold tuning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6B30D3-0568-AC50-E4D5-B50B9B27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BB5279-3CCD-B0B7-6A8E-70E82471908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2B20FF-0949-D2FD-4C51-9FD930CA107D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C0629B5-D94A-09E9-A897-A747B045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09" y="1644744"/>
            <a:ext cx="3761204" cy="43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His peak threshold is fixed as a percentile of the distribution of maxima points around the His Peak of the training signals. </a:t>
            </a:r>
          </a:p>
          <a:p>
            <a:pPr marL="0" indent="0">
              <a:buNone/>
            </a:pPr>
            <a:r>
              <a:rPr lang="en-US" sz="1200" dirty="0"/>
              <a:t>To do it: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From each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of the His segment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His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rgbClr val="0070C0"/>
                </a:solidFill>
              </a:rPr>
              <a:t>0.38</a:t>
            </a:r>
            <a:r>
              <a:rPr lang="en-US" sz="1050" dirty="0"/>
              <a:t> : 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050" dirty="0"/>
              <a:t>])</a:t>
            </a:r>
          </a:p>
          <a:p>
            <a:pPr marL="457200" lvl="1" indent="0">
              <a:buNone/>
            </a:pPr>
            <a:r>
              <a:rPr lang="en-US" sz="1050" i="1" dirty="0"/>
              <a:t>Boundaries are fixed as wide as possible without f1-score reduction.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Then the maximum of the segment is evaluated and saved into a vector of </a:t>
            </a:r>
            <a:r>
              <a:rPr lang="en-US" sz="1200" dirty="0" err="1"/>
              <a:t>maximum_points</a:t>
            </a: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For each class, the F1-score value is evaluated as a function of the threshold, leading to the plot on the right.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Higher class F1-score combination is reached with a threshold equal to the 75</a:t>
            </a:r>
            <a:r>
              <a:rPr lang="en-US" sz="1050" baseline="30000" dirty="0"/>
              <a:t>th</a:t>
            </a:r>
            <a:r>
              <a:rPr lang="en-US" sz="1050" dirty="0"/>
              <a:t> percentile</a:t>
            </a:r>
            <a:endParaRPr lang="en-US" sz="1050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Finally, the value of the threshold is saved for being used in the classification phase</a:t>
            </a:r>
          </a:p>
          <a:p>
            <a:pPr marL="0" indent="0">
              <a:buNone/>
            </a:pPr>
            <a:r>
              <a:rPr lang="en-US" sz="1200" dirty="0"/>
              <a:t>In conclusion, the threshold was </a:t>
            </a:r>
            <a:r>
              <a:rPr lang="en-US" sz="1200" b="1" dirty="0"/>
              <a:t>0.0377</a:t>
            </a:r>
            <a:r>
              <a:rPr lang="en-US" sz="1200" dirty="0"/>
              <a:t> </a:t>
            </a:r>
            <a:r>
              <a:rPr lang="en-US" sz="1200" b="1" dirty="0"/>
              <a:t>mV</a:t>
            </a:r>
          </a:p>
        </p:txBody>
      </p:sp>
      <p:pic>
        <p:nvPicPr>
          <p:cNvPr id="6" name="Immagine 5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35717B7E-2B10-D619-BF9E-CE80FABD2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57" y="1812745"/>
            <a:ext cx="4026549" cy="26843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91F19A0-3702-CDAB-571F-137CB9A39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99" y="1901194"/>
            <a:ext cx="3761202" cy="250746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438B88-375D-86D8-B96A-0886F2737F39}"/>
              </a:ext>
            </a:extLst>
          </p:cNvPr>
          <p:cNvSpPr txBox="1"/>
          <p:nvPr/>
        </p:nvSpPr>
        <p:spPr>
          <a:xfrm>
            <a:off x="8839550" y="4381695"/>
            <a:ext cx="2056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Threshold position into the distribution 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C33D372-582E-B67F-D113-DC896F48B505}"/>
              </a:ext>
            </a:extLst>
          </p:cNvPr>
          <p:cNvCxnSpPr>
            <a:cxnSpLocks/>
          </p:cNvCxnSpPr>
          <p:nvPr/>
        </p:nvCxnSpPr>
        <p:spPr>
          <a:xfrm flipV="1">
            <a:off x="9419687" y="3796164"/>
            <a:ext cx="0" cy="62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AD6D4DA-5625-DBBA-E692-93F5B3BAA74F}"/>
              </a:ext>
            </a:extLst>
          </p:cNvPr>
          <p:cNvCxnSpPr>
            <a:cxnSpLocks/>
          </p:cNvCxnSpPr>
          <p:nvPr/>
        </p:nvCxnSpPr>
        <p:spPr>
          <a:xfrm flipV="1">
            <a:off x="7355000" y="2179320"/>
            <a:ext cx="0" cy="19809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03F5-76B3-3691-6161-D7CE94B2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5E8B-7BBB-421B-55CB-D177BCB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E5A3A-BC07-E699-6673-6E6EDDF1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F3F6A6-66A6-27AB-6CB6-34593D8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4D296F0-A735-98B3-EB18-218F27D5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5232" y="1615303"/>
            <a:ext cx="5992380" cy="3994920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0ECFBE6-6BB9-2834-242C-239BA932F5BA}"/>
              </a:ext>
            </a:extLst>
          </p:cNvPr>
          <p:cNvSpPr/>
          <p:nvPr/>
        </p:nvSpPr>
        <p:spPr>
          <a:xfrm>
            <a:off x="838200" y="5541264"/>
            <a:ext cx="20574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Gray lines</a:t>
            </a:r>
            <a:r>
              <a:rPr lang="en-GB" sz="1200" dirty="0"/>
              <a:t>: his peak searching box. </a:t>
            </a:r>
            <a:r>
              <a:rPr lang="en-GB" sz="1200" dirty="0">
                <a:solidFill>
                  <a:srgbClr val="FF0000"/>
                </a:solidFill>
              </a:rPr>
              <a:t>Red lines</a:t>
            </a:r>
            <a:r>
              <a:rPr lang="en-GB" sz="1200" dirty="0"/>
              <a:t>: his peak threshold</a:t>
            </a:r>
          </a:p>
        </p:txBody>
      </p:sp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endParaRPr lang="en-US" sz="1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41F11A2-BE5F-3532-67C2-20B26E60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9512" y="1615303"/>
            <a:ext cx="6038100" cy="4025400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C8D5DF7B-F966-1FBF-DD09-D052F0F5E8F0}"/>
              </a:ext>
            </a:extLst>
          </p:cNvPr>
          <p:cNvSpPr/>
          <p:nvPr/>
        </p:nvSpPr>
        <p:spPr>
          <a:xfrm>
            <a:off x="838200" y="5541264"/>
            <a:ext cx="20574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Gray lines</a:t>
            </a:r>
            <a:r>
              <a:rPr lang="en-GB" sz="1200" dirty="0"/>
              <a:t>: his peak searching box. </a:t>
            </a:r>
            <a:r>
              <a:rPr lang="en-GB" sz="1200" dirty="0">
                <a:solidFill>
                  <a:srgbClr val="FF0000"/>
                </a:solidFill>
              </a:rPr>
              <a:t>Red lines</a:t>
            </a:r>
            <a:r>
              <a:rPr lang="en-GB" sz="1200" dirty="0"/>
              <a:t>: his peak threshold</a:t>
            </a:r>
          </a:p>
        </p:txBody>
      </p:sp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87F610-3158-4B24-3F08-FE91F59FD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3248" y="1615303"/>
            <a:ext cx="5864364" cy="390957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A48439A-D817-391C-7058-4A00D93D2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3" t="27261" r="50716" b="50000"/>
          <a:stretch/>
        </p:blipFill>
        <p:spPr>
          <a:xfrm>
            <a:off x="6492240" y="3570091"/>
            <a:ext cx="1402845" cy="11859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E166CFE-1B4C-A772-D252-DCD51F5FE5E2}"/>
              </a:ext>
            </a:extLst>
          </p:cNvPr>
          <p:cNvSpPr/>
          <p:nvPr/>
        </p:nvSpPr>
        <p:spPr>
          <a:xfrm>
            <a:off x="838200" y="5541264"/>
            <a:ext cx="20574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Gray lines</a:t>
            </a:r>
            <a:r>
              <a:rPr lang="en-GB" sz="1200" dirty="0"/>
              <a:t>: his peak searching box. </a:t>
            </a:r>
            <a:r>
              <a:rPr lang="en-GB" sz="1200" dirty="0">
                <a:solidFill>
                  <a:srgbClr val="FF0000"/>
                </a:solidFill>
              </a:rPr>
              <a:t>Red lines</a:t>
            </a:r>
            <a:r>
              <a:rPr lang="en-GB" sz="1200" dirty="0"/>
              <a:t>: his peak threshold</a:t>
            </a:r>
          </a:p>
        </p:txBody>
      </p:sp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07A61A7-FBB3-A813-9D0D-B0A93772E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8928" y="1615303"/>
            <a:ext cx="6138684" cy="4092456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EC5539E-FEB7-C444-3F81-F85A38760F6F}"/>
              </a:ext>
            </a:extLst>
          </p:cNvPr>
          <p:cNvSpPr/>
          <p:nvPr/>
        </p:nvSpPr>
        <p:spPr>
          <a:xfrm>
            <a:off x="838200" y="5541264"/>
            <a:ext cx="20574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Gray lines</a:t>
            </a:r>
            <a:r>
              <a:rPr lang="en-GB" sz="1200" dirty="0"/>
              <a:t>: his peak searching box. </a:t>
            </a:r>
            <a:r>
              <a:rPr lang="en-GB" sz="1200" dirty="0">
                <a:solidFill>
                  <a:srgbClr val="FF0000"/>
                </a:solidFill>
              </a:rPr>
              <a:t>Red lines</a:t>
            </a:r>
            <a:r>
              <a:rPr lang="en-GB" sz="1200" dirty="0"/>
              <a:t>: his peak threshold</a:t>
            </a:r>
          </a:p>
        </p:txBody>
      </p:sp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Into this signal an His bundle oscillation is not clearly visible. Then, the signal is assigned to MAP B because of the higher ventricular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B0220A3-17FF-6921-4BFC-C3A9A3B92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1125" y="1615303"/>
            <a:ext cx="6086487" cy="4057658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73C0AAC-7889-5E11-9533-0346A9057F1C}"/>
              </a:ext>
            </a:extLst>
          </p:cNvPr>
          <p:cNvSpPr/>
          <p:nvPr/>
        </p:nvSpPr>
        <p:spPr>
          <a:xfrm>
            <a:off x="838200" y="5541264"/>
            <a:ext cx="20574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Gray lines</a:t>
            </a:r>
            <a:r>
              <a:rPr lang="en-GB" sz="1200" dirty="0"/>
              <a:t>: his peak searching box. </a:t>
            </a:r>
            <a:r>
              <a:rPr lang="en-GB" sz="1200" dirty="0">
                <a:solidFill>
                  <a:srgbClr val="FF0000"/>
                </a:solidFill>
              </a:rPr>
              <a:t>Red lines</a:t>
            </a:r>
            <a:r>
              <a:rPr lang="en-GB" sz="1200" dirty="0"/>
              <a:t>: his peak threshold</a:t>
            </a:r>
          </a:p>
        </p:txBody>
      </p:sp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Very low overall amplitude of this signal does imply a little His peak. Then, as it wasn’t considered significant, the signal is assigned 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829D469-1A08-394A-2C90-253D7099C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8152" y="1615303"/>
            <a:ext cx="5794530" cy="3863020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9F2FD08-CAB0-7CA0-5A9C-F4E42A97B5C4}"/>
              </a:ext>
            </a:extLst>
          </p:cNvPr>
          <p:cNvSpPr/>
          <p:nvPr/>
        </p:nvSpPr>
        <p:spPr>
          <a:xfrm>
            <a:off x="838200" y="5541264"/>
            <a:ext cx="20574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Gray lines</a:t>
            </a:r>
            <a:r>
              <a:rPr lang="en-GB" sz="1200" dirty="0"/>
              <a:t>: his peak searching box. </a:t>
            </a:r>
            <a:r>
              <a:rPr lang="en-GB" sz="1200" dirty="0">
                <a:solidFill>
                  <a:srgbClr val="FF0000"/>
                </a:solidFill>
              </a:rPr>
              <a:t>Red lines</a:t>
            </a:r>
            <a:r>
              <a:rPr lang="en-GB" sz="1200" dirty="0"/>
              <a:t>: his peak threshold</a:t>
            </a:r>
          </a:p>
        </p:txBody>
      </p:sp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6" name="Immagine 5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7EDDCF2-A6B2-EE67-373A-91D561BEB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0" y="1980839"/>
            <a:ext cx="5486682" cy="3657788"/>
          </a:xfrm>
          <a:prstGeom prst="rect">
            <a:avLst/>
          </a:prstGeom>
        </p:spPr>
      </p:pic>
      <p:pic>
        <p:nvPicPr>
          <p:cNvPr id="10" name="Immagine 9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3C9114B9-6CF9-6143-075D-61CCB1D78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A29F-7BE2-9778-D68E-1DAAB41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BF2B-593E-7B97-983D-9B88D90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filtered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27F9ED-7649-AFF5-6A94-2EFD6A0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23BB159-C64B-0DBD-3311-9BCF813B14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3A410C-17F1-35AC-5142-CE2DC7D41EFE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25AD721-A3EF-8A6E-E9A5-640B4C4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5" name="Immagine 4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6ED3D03F-9A93-947D-C111-98F0CEA9D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0" y="1980839"/>
            <a:ext cx="5486682" cy="3657788"/>
          </a:xfrm>
          <a:prstGeom prst="rect">
            <a:avLst/>
          </a:prstGeom>
        </p:spPr>
      </p:pic>
      <p:pic>
        <p:nvPicPr>
          <p:cNvPr id="7" name="Immagine 6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008D1F78-E111-5B7F-322A-D0C33C371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6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train 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63815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557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EC2D-412D-90D8-6E68-8508D581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9774-3B55-BC24-3595-5222F705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test set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0E0EE6-3553-14E1-8020-A4639E5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3408881-D919-FA65-206A-DADA2FB24CC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2E59B4-D47B-8F7D-DE5D-9BB2A9BB61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0009F28-C247-1774-C14C-90E2003AC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15737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C2872-B516-886C-292B-396DDFACF67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F4167B-2DBF-8315-83C4-3261619965FC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24FC016-A16C-4ECD-26F5-A8AD28623074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602955-7A83-D954-EFA6-7D3F105AA700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27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D69A-5707-C52D-29A9-6D53184D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84E17-F89B-C781-63B7-EB508C2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6FD07-456C-7DF6-554E-09C15EE4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6E317-0702-BFFE-771B-ADB7856C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2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1060467" cy="4575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</a:t>
            </a:r>
            <a:r>
              <a:rPr lang="en-US" sz="1600" b="1" dirty="0"/>
              <a:t>many FN</a:t>
            </a:r>
            <a:r>
              <a:rPr lang="en-US" sz="1600" dirty="0"/>
              <a:t> classified as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B</a:t>
            </a:r>
            <a:r>
              <a:rPr lang="en-US" sz="1600" dirty="0"/>
              <a:t>, probably due to ambiguous signals present into this class. Only temporal-spatial information is not sufficient to classify these signals properly. This situation is reflected by the </a:t>
            </a:r>
            <a:r>
              <a:rPr lang="en-US" sz="1600" b="1" dirty="0"/>
              <a:t>good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</a:t>
            </a:r>
            <a:r>
              <a:rPr lang="en-US" sz="1600" b="1" dirty="0"/>
              <a:t>juxtaposed</a:t>
            </a:r>
            <a:r>
              <a:rPr lang="en-US" sz="1600" dirty="0"/>
              <a:t>, however with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il classified </a:t>
            </a:r>
            <a:r>
              <a:rPr lang="en-US" sz="1600" b="1" dirty="0"/>
              <a:t>well</a:t>
            </a:r>
            <a:r>
              <a:rPr lang="en-US" sz="1600" dirty="0"/>
              <a:t> in terms or </a:t>
            </a:r>
            <a:r>
              <a:rPr lang="en-US" sz="1600" b="1" dirty="0"/>
              <a:t>recall</a:t>
            </a:r>
            <a:r>
              <a:rPr lang="en-US" sz="1600" dirty="0"/>
              <a:t>, but </a:t>
            </a:r>
            <a:r>
              <a:rPr lang="en-US" sz="1600" b="1" dirty="0"/>
              <a:t>suffers</a:t>
            </a:r>
            <a:r>
              <a:rPr lang="en-US" sz="1600" dirty="0"/>
              <a:t> of very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, because of the presence MAP A misclassified signals.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has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recall</a:t>
            </a:r>
            <a:r>
              <a:rPr lang="en-US" sz="1600" dirty="0"/>
              <a:t>, but at least </a:t>
            </a:r>
            <a:r>
              <a:rPr lang="en-US" sz="1600" b="1" dirty="0"/>
              <a:t>half</a:t>
            </a:r>
            <a:r>
              <a:rPr lang="en-US" sz="1600" dirty="0"/>
              <a:t> signals are </a:t>
            </a:r>
            <a:r>
              <a:rPr lang="en-US" sz="1600" b="1" dirty="0"/>
              <a:t>correctly</a:t>
            </a:r>
            <a:r>
              <a:rPr lang="en-US" sz="1600" dirty="0"/>
              <a:t> </a:t>
            </a:r>
            <a:r>
              <a:rPr lang="en-US" sz="1600" b="1" dirty="0"/>
              <a:t>classified</a:t>
            </a:r>
            <a:r>
              <a:rPr lang="en-US" sz="1600" dirty="0"/>
              <a:t>, leading to the conclusion that the threshold comparison result could be seen as a </a:t>
            </a:r>
            <a:r>
              <a:rPr lang="en-US" sz="1600" b="1" dirty="0"/>
              <a:t>first</a:t>
            </a:r>
            <a:r>
              <a:rPr lang="en-US" sz="1600" dirty="0"/>
              <a:t> </a:t>
            </a:r>
            <a:r>
              <a:rPr lang="en-US" sz="1600" b="1" dirty="0"/>
              <a:t>hint</a:t>
            </a:r>
            <a:r>
              <a:rPr lang="en-US" sz="1600" dirty="0"/>
              <a:t> to recognize these signals, even if clearly not sufficient. 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Moreover, </a:t>
            </a:r>
            <a:r>
              <a:rPr lang="en-US" sz="1600" b="1" dirty="0"/>
              <a:t>filtered</a:t>
            </a:r>
            <a:r>
              <a:rPr lang="en-US" sz="1600" dirty="0"/>
              <a:t> </a:t>
            </a:r>
            <a:r>
              <a:rPr lang="en-US" sz="1600" b="1" dirty="0"/>
              <a:t>data</a:t>
            </a:r>
            <a:r>
              <a:rPr lang="en-US" sz="1600" dirty="0"/>
              <a:t> does </a:t>
            </a:r>
            <a:r>
              <a:rPr lang="en-US" sz="1600" b="1" dirty="0"/>
              <a:t>not</a:t>
            </a:r>
            <a:r>
              <a:rPr lang="en-US" sz="1600" dirty="0"/>
              <a:t> have </a:t>
            </a:r>
            <a:r>
              <a:rPr lang="en-US" sz="1600" b="1" dirty="0"/>
              <a:t>difference</a:t>
            </a:r>
            <a:r>
              <a:rPr lang="en-US" sz="1600" dirty="0"/>
              <a:t> </a:t>
            </a:r>
            <a:r>
              <a:rPr lang="en-US" sz="1600" b="1" dirty="0"/>
              <a:t>with</a:t>
            </a:r>
            <a:r>
              <a:rPr lang="en-US" sz="1600" dirty="0"/>
              <a:t> </a:t>
            </a:r>
            <a:r>
              <a:rPr lang="en-US" sz="1600" b="1" dirty="0"/>
              <a:t>not</a:t>
            </a:r>
            <a:r>
              <a:rPr lang="en-US" sz="1600" dirty="0"/>
              <a:t> </a:t>
            </a:r>
            <a:r>
              <a:rPr lang="en-US" sz="1600" b="1" dirty="0"/>
              <a:t>filtered</a:t>
            </a:r>
            <a:r>
              <a:rPr lang="en-US" sz="1600" dirty="0"/>
              <a:t> ones in terms of </a:t>
            </a:r>
            <a:r>
              <a:rPr lang="en-US" sz="1600" b="1" dirty="0"/>
              <a:t>performances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The most important advantage of this algorithm is the </a:t>
            </a:r>
            <a:r>
              <a:rPr lang="en-US" sz="1600" b="1" dirty="0"/>
              <a:t>full explainability of the process</a:t>
            </a:r>
            <a:r>
              <a:rPr lang="en-US" sz="1600" dirty="0"/>
              <a:t>. In fact, the significance of the His Bundle peak can be easily explained, differently from what happened when </a:t>
            </a:r>
            <a:r>
              <a:rPr lang="en-US" sz="1600" i="1" dirty="0"/>
              <a:t>built-in </a:t>
            </a:r>
            <a:r>
              <a:rPr lang="en-US" sz="1600" dirty="0"/>
              <a:t>functions.</a:t>
            </a:r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B769-B316-A45B-3CD5-188962B6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EB07A-515C-2678-F83C-5A8BA16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2948E-0054-FDF3-D557-A5AD8769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5837F-61F0-FDA4-4E8E-CE770B1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i="1" dirty="0"/>
              <a:t>Which model could act as baseline for building and comparing any other one?</a:t>
            </a:r>
          </a:p>
          <a:p>
            <a:r>
              <a:rPr lang="en-US" sz="16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</a:t>
            </a:r>
            <a:r>
              <a:rPr lang="en-US" sz="1800" i="1" dirty="0"/>
              <a:t>heuristic one based on prior information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</a:t>
            </a:r>
            <a:r>
              <a:rPr lang="en-US" sz="1800" i="1" dirty="0"/>
              <a:t>a logical set of rules to classify roving signals </a:t>
            </a:r>
            <a:r>
              <a:rPr lang="en-US" sz="1800" dirty="0"/>
              <a:t>exploiting the prior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F595-615A-BCFA-1E7C-3722DC0E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EF613-067C-4863-C2BC-E48C5B9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50453-E774-CB15-3548-F5AB2DBB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F1782-D1E9-B2E3-0067-DBBA655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171D073-CFEA-CF0C-9230-63CE57E9006D}"/>
              </a:ext>
            </a:extLst>
          </p:cNvPr>
          <p:cNvGrpSpPr/>
          <p:nvPr/>
        </p:nvGrpSpPr>
        <p:grpSpPr>
          <a:xfrm>
            <a:off x="352406" y="2843784"/>
            <a:ext cx="3022891" cy="1010532"/>
            <a:chOff x="352406" y="2843784"/>
            <a:chExt cx="3022891" cy="101053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A41AF98E-AFD0-7BB4-D65C-3AB74571168F}"/>
                </a:ext>
              </a:extLst>
            </p:cNvPr>
            <p:cNvSpPr/>
            <p:nvPr/>
          </p:nvSpPr>
          <p:spPr>
            <a:xfrm>
              <a:off x="838200" y="2843784"/>
              <a:ext cx="2051304" cy="868680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Segnaposto contenuto 2">
              <a:extLst>
                <a:ext uri="{FF2B5EF4-FFF2-40B4-BE49-F238E27FC236}">
                  <a16:creationId xmlns:a16="http://schemas.microsoft.com/office/drawing/2014/main" id="{008B64C1-CD6B-0392-14DD-CD2BC41F8C45}"/>
                </a:ext>
              </a:extLst>
            </p:cNvPr>
            <p:cNvSpPr txBox="1">
              <a:spLocks/>
            </p:cNvSpPr>
            <p:nvPr/>
          </p:nvSpPr>
          <p:spPr>
            <a:xfrm>
              <a:off x="352406" y="3733663"/>
              <a:ext cx="3022891" cy="1206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0070C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4459F1F-4E25-3F5A-069F-C3417CE08984}"/>
              </a:ext>
            </a:extLst>
          </p:cNvPr>
          <p:cNvGrpSpPr/>
          <p:nvPr/>
        </p:nvGrpSpPr>
        <p:grpSpPr>
          <a:xfrm>
            <a:off x="50292" y="2514600"/>
            <a:ext cx="3904487" cy="558030"/>
            <a:chOff x="50292" y="2514600"/>
            <a:chExt cx="3904487" cy="55803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6C5F3A1-C1F5-2F0B-8AFD-334B74EE0CF2}"/>
                </a:ext>
              </a:extLst>
            </p:cNvPr>
            <p:cNvSpPr/>
            <p:nvPr/>
          </p:nvSpPr>
          <p:spPr>
            <a:xfrm>
              <a:off x="685800" y="2514600"/>
              <a:ext cx="2633472" cy="347472"/>
            </a:xfrm>
            <a:prstGeom prst="round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F1C2618D-B2C9-D66F-F486-AF330F7DCCE0}"/>
                </a:ext>
              </a:extLst>
            </p:cNvPr>
            <p:cNvSpPr txBox="1">
              <a:spLocks/>
            </p:cNvSpPr>
            <p:nvPr/>
          </p:nvSpPr>
          <p:spPr>
            <a:xfrm>
              <a:off x="50292" y="2846586"/>
              <a:ext cx="3904487" cy="2260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chemeClr val="accent6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599467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Clear and biphasic atrial component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0A5F933-B43A-EAAE-4040-57CF9500832B}"/>
              </a:ext>
            </a:extLst>
          </p:cNvPr>
          <p:cNvGrpSpPr/>
          <p:nvPr/>
        </p:nvGrpSpPr>
        <p:grpSpPr>
          <a:xfrm>
            <a:off x="758951" y="2222050"/>
            <a:ext cx="3195619" cy="1948781"/>
            <a:chOff x="828574" y="1980839"/>
            <a:chExt cx="3195619" cy="10494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DB8D87F-5B36-7D04-B9D5-250BF40716DB}"/>
                </a:ext>
              </a:extLst>
            </p:cNvPr>
            <p:cNvSpPr/>
            <p:nvPr/>
          </p:nvSpPr>
          <p:spPr>
            <a:xfrm>
              <a:off x="828574" y="1980839"/>
              <a:ext cx="3195619" cy="7829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7CDE68E8-8A62-8C16-2173-2A634498407D}"/>
                </a:ext>
              </a:extLst>
            </p:cNvPr>
            <p:cNvSpPr txBox="1">
              <a:spLocks/>
            </p:cNvSpPr>
            <p:nvPr/>
          </p:nvSpPr>
          <p:spPr>
            <a:xfrm>
              <a:off x="1650281" y="2763783"/>
              <a:ext cx="2212847" cy="26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C0000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4949</TotalTime>
  <Words>1655</Words>
  <Application>Microsoft Office PowerPoint</Application>
  <PresentationFormat>Widescreen</PresentationFormat>
  <Paragraphs>336</Paragraphs>
  <Slides>27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Cambria Math</vt:lpstr>
      <vt:lpstr>Wingdings</vt:lpstr>
      <vt:lpstr>1_Tema di Office</vt:lpstr>
      <vt:lpstr>Presentazione standard di PowerPoint</vt:lpstr>
      <vt:lpstr>Outline </vt:lpstr>
      <vt:lpstr>Outline 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Stratified train/test split</vt:lpstr>
      <vt:lpstr>Outline </vt:lpstr>
      <vt:lpstr>Heuristic classifier: pseudo code</vt:lpstr>
      <vt:lpstr>Code functioning</vt:lpstr>
      <vt:lpstr>His threshold tuning</vt:lpstr>
      <vt:lpstr>Outline </vt:lpstr>
      <vt:lpstr>Correctly classified example 1</vt:lpstr>
      <vt:lpstr>Correctly classified example 2</vt:lpstr>
      <vt:lpstr>Correctly classified example 3</vt:lpstr>
      <vt:lpstr>Misclassified example 1</vt:lpstr>
      <vt:lpstr>Misclassified example 2</vt:lpstr>
      <vt:lpstr>Misclassified example 3</vt:lpstr>
      <vt:lpstr>Heuristic classifier: results on original signals</vt:lpstr>
      <vt:lpstr>Heuristic classifier: results on filtered signals</vt:lpstr>
      <vt:lpstr>Heuristic classifier: results on train set</vt:lpstr>
      <vt:lpstr>Heuristic classifier: results on test set 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103</cp:revision>
  <dcterms:created xsi:type="dcterms:W3CDTF">2024-05-22T12:11:36Z</dcterms:created>
  <dcterms:modified xsi:type="dcterms:W3CDTF">2024-10-29T13:41:47Z</dcterms:modified>
</cp:coreProperties>
</file>