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9"/>
  </p:notesMasterIdLst>
  <p:sldIdLst>
    <p:sldId id="573" r:id="rId2"/>
    <p:sldId id="574" r:id="rId3"/>
    <p:sldId id="639" r:id="rId4"/>
    <p:sldId id="631" r:id="rId5"/>
    <p:sldId id="640" r:id="rId6"/>
    <p:sldId id="600" r:id="rId7"/>
    <p:sldId id="632" r:id="rId8"/>
    <p:sldId id="633" r:id="rId9"/>
    <p:sldId id="634" r:id="rId10"/>
    <p:sldId id="644" r:id="rId11"/>
    <p:sldId id="641" r:id="rId12"/>
    <p:sldId id="635" r:id="rId13"/>
    <p:sldId id="654" r:id="rId14"/>
    <p:sldId id="650" r:id="rId15"/>
    <p:sldId id="642" r:id="rId16"/>
    <p:sldId id="651" r:id="rId17"/>
    <p:sldId id="652" r:id="rId18"/>
    <p:sldId id="653" r:id="rId19"/>
    <p:sldId id="647" r:id="rId20"/>
    <p:sldId id="648" r:id="rId21"/>
    <p:sldId id="649" r:id="rId22"/>
    <p:sldId id="636" r:id="rId23"/>
    <p:sldId id="645" r:id="rId24"/>
    <p:sldId id="637" r:id="rId25"/>
    <p:sldId id="646" r:id="rId26"/>
    <p:sldId id="643" r:id="rId27"/>
    <p:sldId id="638" r:id="rId2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Stile chi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417" autoAdjust="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21894F-B278-4D96-9594-A030EA633187}" type="datetimeFigureOut">
              <a:rPr lang="it-IT" smtClean="0"/>
              <a:t>29/10/2024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09845-AAA7-4464-9085-F87415E005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9173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2644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FE3C3A-E7F1-3A0C-EC96-05D47DE98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2AEF1A2-D470-C358-CAE2-EDA1D2DE37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32B0C29-8461-7BED-D50E-C04337C582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7EBBD10-AB62-98C2-DF7B-FFEEA600FF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6488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94AD14-BFE8-B386-AFC9-30ECFEFB1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C55DB1A-7E2C-0EC3-4130-BE44AC4C48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BCE2E71-CBDB-0397-A5FE-319B49C3DA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7272E3A-B8A5-3F5E-8977-7A102A0E81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963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F4A77A-6C6B-1D3A-60D1-EEF9166664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36653BE-2550-D784-1C7C-898E6671D0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1008133-79E2-7080-8A1C-0E8360903B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018B108-90B4-A15D-3F72-ACA926132C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230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77B7DA-0ACF-A5F8-79C4-0FB556D97F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B4A0DA4-6F09-A9F0-88D1-00804A7E30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BB23A41-852C-84DA-3AEB-2AD5F65149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C9C8460-5BE8-C080-7808-06A84A84C2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323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1DAF83-C1BE-DD41-C234-3BF9DCCF2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CC28A00-50B7-79CD-EB59-B08BC3EBAE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6AE527F-DF23-837E-89A2-33828B32FE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52026C5-CFAF-E1B8-1C67-59A0D364BC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6274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153C07-E0C0-224F-EBD0-91537C71FF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F483379-1350-1593-0FF1-32F99F455E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9E6AE17-ABC2-ACF0-FD92-CF960DE0FC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76EC434-5461-564B-BBB2-EBB5DCBE74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0562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337CED-AF2F-4458-0842-9AF8339AAA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AF133B3-586F-6A6F-19A8-775D4DE232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591C4D2-5B50-A123-61FB-2D12826AAA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5C33EA-ED44-1B8F-F5C9-5BA6713209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4267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DD0B3-CD4E-A6DE-B300-E43A23E305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05F0353-4B78-D8F3-77B5-2FC6585310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D9EFEFD0-949D-2177-2254-8CA2B39853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2C834D0-45F2-12DC-E3D4-B1C23F5332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217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6AB686-E92C-652A-A1ED-BEBC424C9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781BFA89-BE68-7672-E5C1-03BB68A338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3649319-84B6-E977-8958-A46CE375EF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3D6061F-2591-9ACD-7D53-077AA23C08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833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7480E0-B886-E974-EF3B-7CB357F990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235C26E-6A83-4B46-6C32-D76EA23AEC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B4079D3-F4E6-D73F-1516-C89A120EFE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021FF03-BB85-2DB2-09B7-13AC2715E4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22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73F567-ADC2-8731-432C-879891B099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04BE5EC-ED34-ED78-9C8C-26859268A2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6B045C13-E1E6-8866-A4FC-C2628CD7B9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B0C3277-F8FB-8DEB-586F-3514AA8DF7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2815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8E2A9A-3EBF-8357-7310-33D60FB5B5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7EF695BF-DA78-4207-5436-D34401A133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933E2A72-630A-1429-2A71-9FBB4D31BD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E45F230-FDD7-C076-18B3-6C9D1B2722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7620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FEFD59-4314-5C46-CD1E-8C45307F0C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19597FC-FF79-5DEC-0F17-E5ABBAA3F9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9059967-8724-733B-07E7-0D1B96C5C3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633D229-E106-1042-7B4B-CC10B726E9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6478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265E9D-DCD3-A27F-1271-5D161C1EA5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9715730-12EB-5503-03D4-838CD60D94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D1D67AE-A6FA-DA3D-992C-428C6AEF33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DDE6ACC-B06D-9569-D0A6-3C619729F1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419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9223A-FCFF-55FA-04F9-44BF5372A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9A4D566-AFF2-9804-9A1F-17CDEB0335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3F08A0D-8022-D0BD-7D40-86B002A41B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78781B6-6F09-B737-7621-9D5F0D37E7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325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B9124B-A8D3-E837-1A05-511238A2E0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9FE8724-779C-9C9A-8A44-3D114C427E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4334BAE-83E9-DCAB-0BD5-FDC4E70C2B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7F0287F-0D97-51F8-9772-5431701111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572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FE1F5D-0B90-5637-860B-FA5A5293EF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7B11FC0-C716-A8B4-FA4A-714E2669EB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127135B-1C99-E037-F6A9-C53801653D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FD00DC1-0C94-0D15-7AC1-C394128C48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5101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864513-E649-53E0-87A1-EEFA296BA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C1C4DF0-78E7-A95A-672D-9C964F6F0E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47BC4DC-F15B-3086-5F79-4531B76DC9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DF4DD12-D8FC-83A5-D1C6-4F7434CEE2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67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191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F4DDC0-5265-0AAB-F4CE-6BFBED7E2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BF5FFA02-6505-3A15-E46C-3AF3C6B15B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571C551-525D-E565-F72E-F4B471A20F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B03B8B2-CB31-FD3C-73FA-15A6B86405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603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66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1E4EF5-02E4-932D-2CD6-F123ED9A6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50F5102C-B148-2041-80FA-8B5E44057E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7A794CC-543B-528C-BB87-EC9ABCFC8D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5218991-66E1-6375-18C8-8DB669D50B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641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2BB2BD-6B6D-B4ED-5AC4-BCDF79B566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A258877-0A7A-23C8-08C1-4A975E4433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8895923-21D5-497A-8A9D-F919FDFF85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071E35F-2FC8-4A14-A4DD-79E21EAF4C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22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79A326-FCA6-A532-B02B-C40FA81E22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8086D51-3DEA-DF4C-1325-2BE100C750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74227EF-93E2-2D72-0136-79B661EB8F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53E0E79-12BC-6F14-0E24-67A3A49B18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802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1A04A0-CAE4-010E-FE85-75A5040DDD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E4E2E97-5BE7-8643-D1BA-9AEE938C91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D993612-1F05-192F-8DEC-C10C339B32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1E8ABA2-14ED-A3A7-687A-C13AFBF23E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55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87F76DB5-5F55-483D-98BE-CFE204FEB514}"/>
              </a:ext>
            </a:extLst>
          </p:cNvPr>
          <p:cNvSpPr/>
          <p:nvPr userDrawn="1"/>
        </p:nvSpPr>
        <p:spPr>
          <a:xfrm>
            <a:off x="0" y="5121734"/>
            <a:ext cx="12192000" cy="1744288"/>
          </a:xfrm>
          <a:prstGeom prst="rect">
            <a:avLst/>
          </a:prstGeom>
          <a:gradFill flip="none" rotWithShape="1">
            <a:gsLst>
              <a:gs pos="100000">
                <a:srgbClr val="64000C"/>
              </a:gs>
              <a:gs pos="2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DEI_logo">
            <a:extLst>
              <a:ext uri="{FF2B5EF4-FFF2-40B4-BE49-F238E27FC236}">
                <a16:creationId xmlns:a16="http://schemas.microsoft.com/office/drawing/2014/main" id="{8D3E5C15-8688-4EC0-AB2E-60EA797B68A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75" y="101197"/>
            <a:ext cx="2472742" cy="1635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6A61492-1A17-44EE-A7E0-419D6685321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9218" y="271429"/>
            <a:ext cx="2940066" cy="132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Segnaposto testo 24">
            <a:extLst>
              <a:ext uri="{FF2B5EF4-FFF2-40B4-BE49-F238E27FC236}">
                <a16:creationId xmlns:a16="http://schemas.microsoft.com/office/drawing/2014/main" id="{CA3AC1A8-61AE-4F30-8623-2554B80A34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1465" y="3939363"/>
            <a:ext cx="9866313" cy="951614"/>
          </a:xfrm>
        </p:spPr>
        <p:txBody>
          <a:bodyPr>
            <a:normAutofit/>
          </a:bodyPr>
          <a:lstStyle>
            <a:lvl1pPr marL="0" indent="0">
              <a:buNone/>
              <a:defRPr sz="5400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it-IT" dirty="0"/>
              <a:t>Titolo</a:t>
            </a:r>
            <a:endParaRPr lang="en-US" dirty="0"/>
          </a:p>
        </p:txBody>
      </p:sp>
      <p:sp>
        <p:nvSpPr>
          <p:cNvPr id="27" name="Segnaposto testo 26">
            <a:extLst>
              <a:ext uri="{FF2B5EF4-FFF2-40B4-BE49-F238E27FC236}">
                <a16:creationId xmlns:a16="http://schemas.microsoft.com/office/drawing/2014/main" id="{C02D5D6F-EEC6-4452-B840-0DFF54E632B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38975" y="5454650"/>
            <a:ext cx="4592638" cy="1013954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Autore</a:t>
            </a:r>
            <a:endParaRPr lang="en-US" dirty="0"/>
          </a:p>
          <a:p>
            <a:pPr lvl="0"/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40081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D12BF9-8369-40E3-B5A2-44F872134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82259C4-E2CF-4043-8449-702491E52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F93CD6E-8444-4087-9A62-D62D9BECA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4D78B-0F35-4E3B-A0B9-554BA787D8A4}" type="datetime1">
              <a:rPr lang="en-US" smtClean="0"/>
              <a:t>10/29/2024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9799CD0-E399-4FEA-9FC7-231B97042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AEA980F-5851-481E-A4C7-E31520DEF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E4C5CCE-C11D-4704-95AC-B52FACDE06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7BA732D-6278-426E-A234-926FE7753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C04F4E6-341B-4516-9370-1332D69FE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87E5-BE79-4BAC-AEB7-0CE0533B5E5C}" type="datetime1">
              <a:rPr lang="en-US" smtClean="0"/>
              <a:t>10/29/2024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C724EDD-1F48-4F51-B05B-AF207EA04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0825917-FFB5-48C8-B99B-DF0182A52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02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67EFFC-184C-4BC6-BA11-4883DAB1D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6A3599-E9CA-4D4C-BC73-603E4A01F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EB37C6-4E77-49F7-899E-3DD3227A6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E0CB-9E21-49FD-99A0-0CD75BBC45F4}" type="datetime1">
              <a:rPr lang="en-US" smtClean="0"/>
              <a:t>10/29/2024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F40A76B-F6A6-483B-938F-CCF7E1686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2BC246D-6617-4F53-9337-EEE734ACC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6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C1C5C4-1798-422E-93B8-17346C373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F4BD1B8-CAFC-4A62-8FC8-1FF824FD8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1EA9B4-7E7D-4247-86BA-BEE07203A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D7149-FE96-419A-8F67-9BD351842985}" type="datetime1">
              <a:rPr lang="en-US" smtClean="0"/>
              <a:t>10/29/2024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D68261-3D47-481F-8CB6-8F58C2D1C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59D8DD-C13B-4D8B-B056-840A36CE7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948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CEBFBF-8C2A-47BE-8579-EB8A93726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347AF4-9484-4FF7-A605-1A0FCB1A79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8B59699-371B-4CD4-AACB-37509B6C8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E956FE3-6EAD-44F6-8A0D-FDC79AA4B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7CEF-DD94-4A20-85BC-5094F3EA8887}" type="datetime1">
              <a:rPr lang="en-US" smtClean="0"/>
              <a:t>10/29/2024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6632AF7-6D15-46D3-A495-E83C64AB5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4EAFB53-A0C1-4B2F-B940-30342F8D6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33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A05C58-0012-4C0C-955C-7A200AFB3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0CFC820-D208-443A-8075-1EB8A2B0C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7A6FCD1-D6B6-4D69-A241-123960BE7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15B0966-AA1A-429C-A3C6-3A8E65262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9FB0890-B4D8-43C0-9CB5-0AB4C786FF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0E868F1-880B-482F-B395-38ED8CA58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EB4C-45F8-47BA-B435-B6097D61B684}" type="datetime1">
              <a:rPr lang="en-US" smtClean="0"/>
              <a:t>10/29/2024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F26594E-6D2F-4663-ACAD-8A99452C4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B73871D-B594-4F8E-9281-81C512CB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7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7044E8-0409-4BEF-BA65-36E29BC3D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4301CB9-7559-4213-8BF3-D031C23BC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CD0E2-B7EC-4D81-9389-8F889EE865AB}" type="datetime1">
              <a:rPr lang="en-US" smtClean="0"/>
              <a:t>10/29/2024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3C3D6E8-EF9F-4876-91E3-30211E74A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2113620-5EC2-4B81-811A-F3490A387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82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DBF8B70-3620-4310-99CE-04529E201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7F5C-7FA0-44DA-BF82-413AB90208B7}" type="datetime1">
              <a:rPr lang="en-US" smtClean="0"/>
              <a:t>10/29/2024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BD3BB3A-BEFE-4B6E-8C9A-8650EC0CE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48CE43E-332C-4F00-803E-739CE500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1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BDB5EF-1765-472C-94AB-E28CFF232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462328-3018-4562-9F3A-C74029453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910BD41-9666-42DB-BEE1-16228DE5A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B5B709F-545F-428C-9041-6A8C8FCF9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415A8-F8BD-47CC-8D20-53798396961D}" type="datetime1">
              <a:rPr lang="en-US" smtClean="0"/>
              <a:t>10/29/2024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E38A51A-C75A-4898-88C4-F9F8B67B0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F51E6D4-50FC-4A75-8F9E-0FC826045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7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DD035D-DF3B-4153-99FE-99D91AF04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CA2B6DF-FFEF-4376-BE85-25F925AA52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6DD07F4-26AF-4E13-BEE3-CEC69281F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10F1613-72B3-4F49-A766-A43C42422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2F5A1-6669-4CDD-B1B4-04FFE5C41ADE}" type="datetime1">
              <a:rPr lang="en-US" smtClean="0"/>
              <a:t>10/29/2024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9B6BCEC-E6E1-4F7F-9F2E-403A6545C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56D2CA8-AD96-433D-B919-B4D1DDCAC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64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3203DAA-6859-4718-9CD2-4516B3E42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115B42E-5544-4876-9ACD-500317AAE1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988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21662-C242-4258-8799-9F32C0D7CC75}" type="datetime1">
              <a:rPr lang="en-US" smtClean="0"/>
              <a:t>10/29/2024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C12AFE8-BA2D-4E2C-83BD-7C1461845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988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17A1F05-1D35-4696-B0DD-6B01E298F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988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F60CB8E7-27F3-4D7F-AC11-6FFCB1475227}"/>
              </a:ext>
            </a:extLst>
          </p:cNvPr>
          <p:cNvSpPr/>
          <p:nvPr userDrawn="1"/>
        </p:nvSpPr>
        <p:spPr>
          <a:xfrm>
            <a:off x="0" y="852"/>
            <a:ext cx="12192000" cy="1370748"/>
          </a:xfrm>
          <a:prstGeom prst="rect">
            <a:avLst/>
          </a:prstGeom>
          <a:gradFill flip="none" rotWithShape="1">
            <a:gsLst>
              <a:gs pos="76000">
                <a:schemeClr val="accent1"/>
              </a:gs>
              <a:gs pos="100000">
                <a:srgbClr val="64000C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1BEFA3B-6264-4D9C-BF88-AB8560C32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8972550" cy="971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F48C0665-6FA4-4037-8F7F-525C1938DBF4}"/>
              </a:ext>
            </a:extLst>
          </p:cNvPr>
          <p:cNvCxnSpPr>
            <a:cxnSpLocks/>
          </p:cNvCxnSpPr>
          <p:nvPr userDrawn="1"/>
        </p:nvCxnSpPr>
        <p:spPr>
          <a:xfrm>
            <a:off x="514184" y="6341537"/>
            <a:ext cx="11163631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bg1"/>
                </a:gs>
                <a:gs pos="18000">
                  <a:srgbClr val="C00000"/>
                </a:gs>
                <a:gs pos="53000">
                  <a:srgbClr val="C00000"/>
                </a:gs>
                <a:gs pos="82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>
            <a:extLst>
              <a:ext uri="{FF2B5EF4-FFF2-40B4-BE49-F238E27FC236}">
                <a16:creationId xmlns:a16="http://schemas.microsoft.com/office/drawing/2014/main" id="{E5A65661-0450-4093-B81F-CAB1CAC0253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64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7861"/>
          <a:stretch/>
        </p:blipFill>
        <p:spPr bwMode="auto">
          <a:xfrm>
            <a:off x="225271" y="13334"/>
            <a:ext cx="368469" cy="1167509"/>
          </a:xfrm>
          <a:prstGeom prst="rect">
            <a:avLst/>
          </a:prstGeom>
          <a:noFill/>
        </p:spPr>
      </p:pic>
      <p:pic>
        <p:nvPicPr>
          <p:cNvPr id="1030" name="Picture 6" descr="https://lh3.googleusercontent.com/proxy/mzNJqYreb1z1VtRiBhoWp4Hlh1-FDC1nL4QQurvDYL431OuaU1eqH5V15mGmtl9KHbbqssWeTEYd0W1QHdwMdDljiGr_7zYpAHvMFhodpzs">
            <a:extLst>
              <a:ext uri="{FF2B5EF4-FFF2-40B4-BE49-F238E27FC236}">
                <a16:creationId xmlns:a16="http://schemas.microsoft.com/office/drawing/2014/main" id="{313CFE70-AE4F-4B8F-B4BC-4D6798F22D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1200" y="127860"/>
            <a:ext cx="1095529" cy="108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695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74CB49B5-C59F-4019-B40C-DC3CA39595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1465" y="2347415"/>
            <a:ext cx="11617622" cy="2543562"/>
          </a:xfrm>
        </p:spPr>
        <p:txBody>
          <a:bodyPr>
            <a:normAutofit/>
          </a:bodyPr>
          <a:lstStyle/>
          <a:p>
            <a:r>
              <a:rPr lang="en-US" sz="4400" dirty="0"/>
              <a:t>Heuristic classifier</a:t>
            </a:r>
          </a:p>
          <a:p>
            <a:endParaRPr lang="en-US" sz="440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D0985C3-75B2-4717-A635-A9F1AA6927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Andrea Corrado</a:t>
            </a:r>
          </a:p>
        </p:txBody>
      </p:sp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D5686B0F-B25A-4457-BD38-D0A4D2A5E6F3}"/>
              </a:ext>
            </a:extLst>
          </p:cNvPr>
          <p:cNvSpPr txBox="1">
            <a:spLocks/>
          </p:cNvSpPr>
          <p:nvPr/>
        </p:nvSpPr>
        <p:spPr>
          <a:xfrm>
            <a:off x="622788" y="5456048"/>
            <a:ext cx="4592638" cy="1013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October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2024 </a:t>
            </a:r>
          </a:p>
        </p:txBody>
      </p:sp>
    </p:spTree>
    <p:extLst>
      <p:ext uri="{BB962C8B-B14F-4D97-AF65-F5344CB8AC3E}">
        <p14:creationId xmlns:p14="http://schemas.microsoft.com/office/powerpoint/2010/main" val="1354971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263EFD-6503-BF1A-1889-4421B3AB69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8EA386-61FD-3321-CCFF-4001DAC1C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Stratified train/test split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304C22A-B8D1-8F22-FBC3-0D10E1D3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10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BC352189-211A-3D99-CA72-F10763A0F677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7A49725-83BF-7427-A05A-06ED33540663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99B8CEF0-7A5A-A926-19C7-1DBE23964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517" y="1606159"/>
            <a:ext cx="5062003" cy="39513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Of the 1038 signals into the dataset:</a:t>
            </a:r>
          </a:p>
          <a:p>
            <a:r>
              <a:rPr lang="en-US" sz="1800" dirty="0"/>
              <a:t>796 are </a:t>
            </a:r>
            <a:r>
              <a:rPr lang="en-US" sz="1800" b="1" dirty="0">
                <a:solidFill>
                  <a:srgbClr val="0070C0"/>
                </a:solidFill>
              </a:rPr>
              <a:t>MAP A </a:t>
            </a:r>
            <a:r>
              <a:rPr lang="en-US" sz="1800" dirty="0"/>
              <a:t>(76.69%)</a:t>
            </a:r>
          </a:p>
          <a:p>
            <a:r>
              <a:rPr lang="en-US" sz="1800" dirty="0"/>
              <a:t>120 are </a:t>
            </a:r>
            <a:r>
              <a:rPr lang="en-US" sz="1800" b="1" dirty="0">
                <a:solidFill>
                  <a:srgbClr val="00B050"/>
                </a:solidFill>
              </a:rPr>
              <a:t>MAP B </a:t>
            </a:r>
            <a:r>
              <a:rPr lang="en-US" sz="1800" dirty="0"/>
              <a:t>(11.56%)</a:t>
            </a:r>
          </a:p>
          <a:p>
            <a:r>
              <a:rPr lang="en-US" sz="1800" dirty="0"/>
              <a:t>122 are </a:t>
            </a:r>
            <a:r>
              <a:rPr lang="en-US" sz="1800" b="1" dirty="0">
                <a:solidFill>
                  <a:srgbClr val="FF0000"/>
                </a:solidFill>
              </a:rPr>
              <a:t>MAP C</a:t>
            </a:r>
            <a:r>
              <a:rPr lang="en-US" sz="1800" dirty="0"/>
              <a:t> (11.75%)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Thus, the following conclusions could be done:</a:t>
            </a:r>
          </a:p>
          <a:p>
            <a:r>
              <a:rPr lang="en-US" sz="1800" dirty="0"/>
              <a:t>Unbalanced dataset towards MAP A</a:t>
            </a:r>
          </a:p>
          <a:p>
            <a:r>
              <a:rPr lang="en-US" sz="1800" dirty="0"/>
              <a:t>Stratified train/test splitting is necessary</a:t>
            </a:r>
          </a:p>
          <a:p>
            <a:pPr lvl="1"/>
            <a:r>
              <a:rPr lang="en-US" sz="1600" dirty="0"/>
              <a:t>Done with a 70-30% split 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B3154E38-A686-8F45-EB45-05914A97F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184" y="1606159"/>
            <a:ext cx="3397377" cy="2029602"/>
          </a:xfrm>
          <a:prstGeom prst="rect">
            <a:avLst/>
          </a:prstGeom>
        </p:spPr>
      </p:pic>
      <p:sp>
        <p:nvSpPr>
          <p:cNvPr id="11" name="Parentesi graffa chiusa 10">
            <a:extLst>
              <a:ext uri="{FF2B5EF4-FFF2-40B4-BE49-F238E27FC236}">
                <a16:creationId xmlns:a16="http://schemas.microsoft.com/office/drawing/2014/main" id="{1C65CD1C-821E-9778-50E3-D1E242825E7C}"/>
              </a:ext>
            </a:extLst>
          </p:cNvPr>
          <p:cNvSpPr/>
          <p:nvPr/>
        </p:nvSpPr>
        <p:spPr>
          <a:xfrm>
            <a:off x="9595561" y="1980839"/>
            <a:ext cx="206547" cy="780649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Parentesi graffa chiusa 14">
            <a:extLst>
              <a:ext uri="{FF2B5EF4-FFF2-40B4-BE49-F238E27FC236}">
                <a16:creationId xmlns:a16="http://schemas.microsoft.com/office/drawing/2014/main" id="{BD7A6076-B32A-57E9-DE36-E05EBEF46915}"/>
              </a:ext>
            </a:extLst>
          </p:cNvPr>
          <p:cNvSpPr/>
          <p:nvPr/>
        </p:nvSpPr>
        <p:spPr>
          <a:xfrm>
            <a:off x="9583826" y="2855112"/>
            <a:ext cx="206547" cy="780649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96A951F-5DEA-02E3-4CA9-C151F5D8332E}"/>
              </a:ext>
            </a:extLst>
          </p:cNvPr>
          <p:cNvSpPr txBox="1"/>
          <p:nvPr/>
        </p:nvSpPr>
        <p:spPr>
          <a:xfrm>
            <a:off x="9790372" y="2154674"/>
            <a:ext cx="14110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noProof="0" dirty="0"/>
              <a:t>Total 726</a:t>
            </a:r>
            <a:endParaRPr lang="it-IT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A8E179E9-BB6D-6CEC-ED4B-872ACA6EB1CB}"/>
              </a:ext>
            </a:extLst>
          </p:cNvPr>
          <p:cNvSpPr txBox="1"/>
          <p:nvPr/>
        </p:nvSpPr>
        <p:spPr>
          <a:xfrm>
            <a:off x="9790372" y="3059668"/>
            <a:ext cx="12190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Total 312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76494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3D26AC-2327-1CA6-43CB-9961EB1F1A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736556-3B1F-EBC2-890B-6F54559F1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EFF1296-FDE0-61B5-BC95-B6E35511A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Why building a heuristic classifier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Knowledge on roving signals: recap</a:t>
            </a:r>
          </a:p>
          <a:p>
            <a:r>
              <a:rPr lang="en-US" sz="2000" dirty="0"/>
              <a:t>Heuristic classifier: pseudo code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Performance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Conclusions 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9693410-66DE-DE02-469D-0FAB7AB89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741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D6F2C1-0E5E-78E6-CBF0-4D7C0405ED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77DB7C-7733-62BB-A603-121A804E0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Heuristic classifier: pseudo code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6407C73-A2AD-6C61-0DEA-387DCD4EA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12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DC939303-1F6F-C626-77E4-5F738EA6CBBE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2204FA3-A088-47F9-5368-E26810B42A83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33732E1C-7ABF-B235-254A-0CB229402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694" y="1483770"/>
            <a:ext cx="9743731" cy="41271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For each roving trace (post-alignment):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Divide the trace in three segments: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Atrial: t&lt;0.35s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schemeClr val="accent6"/>
                </a:solidFill>
              </a:rPr>
              <a:t>Ventricular: after t&gt;0.45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srgbClr val="C00000"/>
                </a:solidFill>
              </a:rPr>
              <a:t>His bundle: 0.35&lt;t&lt;0.45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Compute the absolute value of the segment, then find, if there is, the main peak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Usage of </a:t>
            </a:r>
            <a:r>
              <a:rPr lang="en-US" sz="1400" i="1" dirty="0" err="1">
                <a:solidFill>
                  <a:srgbClr val="0070C0"/>
                </a:solidFill>
              </a:rPr>
              <a:t>find_peaks</a:t>
            </a:r>
            <a:r>
              <a:rPr lang="en-US" sz="1400" i="1" dirty="0">
                <a:solidFill>
                  <a:srgbClr val="0070C0"/>
                </a:solidFill>
              </a:rPr>
              <a:t> </a:t>
            </a:r>
            <a:r>
              <a:rPr lang="en-US" sz="1400" dirty="0"/>
              <a:t>(python, </a:t>
            </a:r>
            <a:r>
              <a:rPr lang="en-US" sz="1400" dirty="0" err="1"/>
              <a:t>Scy.Py</a:t>
            </a:r>
            <a:r>
              <a:rPr lang="en-US" sz="1400" dirty="0"/>
              <a:t> library) with </a:t>
            </a:r>
            <a:r>
              <a:rPr lang="en-US" sz="1400" i="1" dirty="0"/>
              <a:t>prominence</a:t>
            </a:r>
            <a:r>
              <a:rPr lang="en-US" sz="1400" dirty="0"/>
              <a:t> set as a multiple of the SD of the segment, tuned and fixed at 5 times SD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Then apply the following set of rules:</a:t>
            </a:r>
          </a:p>
          <a:p>
            <a:pPr marL="800100" lvl="1" indent="-342900">
              <a:buFont typeface="+mj-lt"/>
              <a:buAutoNum type="arabicPeriod"/>
            </a:pP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187E125C-3847-0A5E-1423-A1CC7D72F22B}"/>
              </a:ext>
            </a:extLst>
          </p:cNvPr>
          <p:cNvSpPr/>
          <p:nvPr/>
        </p:nvSpPr>
        <p:spPr>
          <a:xfrm>
            <a:off x="745236" y="4296525"/>
            <a:ext cx="1591056" cy="58521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Does the signal have an His peak? 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27C7E533-25B4-11AD-3FD3-26377F6DDABC}"/>
              </a:ext>
            </a:extLst>
          </p:cNvPr>
          <p:cNvSpPr/>
          <p:nvPr/>
        </p:nvSpPr>
        <p:spPr>
          <a:xfrm>
            <a:off x="1175004" y="5975145"/>
            <a:ext cx="731520" cy="2470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bg1"/>
                </a:solidFill>
              </a:rPr>
              <a:t>MAP C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CC74841B-FFAD-F4CA-B8C3-B13370EF906C}"/>
              </a:ext>
            </a:extLst>
          </p:cNvPr>
          <p:cNvSpPr/>
          <p:nvPr/>
        </p:nvSpPr>
        <p:spPr>
          <a:xfrm>
            <a:off x="4435957" y="5979973"/>
            <a:ext cx="731520" cy="2470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bg1"/>
                </a:solidFill>
              </a:rPr>
              <a:t>MAP A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005B9E14-1B34-4943-BE30-636B5FB9E0FC}"/>
              </a:ext>
            </a:extLst>
          </p:cNvPr>
          <p:cNvSpPr/>
          <p:nvPr/>
        </p:nvSpPr>
        <p:spPr>
          <a:xfrm>
            <a:off x="7246508" y="4461596"/>
            <a:ext cx="731520" cy="247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bg1"/>
                </a:solidFill>
              </a:rPr>
              <a:t>MAP B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18ECF7B6-1BB7-A916-2121-A37CEFDBAC50}"/>
              </a:ext>
            </a:extLst>
          </p:cNvPr>
          <p:cNvCxnSpPr>
            <a:stCxn id="3" idx="2"/>
            <a:endCxn id="6" idx="0"/>
          </p:cNvCxnSpPr>
          <p:nvPr/>
        </p:nvCxnSpPr>
        <p:spPr>
          <a:xfrm>
            <a:off x="1540764" y="4881741"/>
            <a:ext cx="0" cy="1093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782DEDFA-C17F-6846-1619-8AAA3F7733AF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2336292" y="4589133"/>
            <a:ext cx="8028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EFEF62D9-5637-863C-9215-4EAA0FD5672C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6464330" y="4585105"/>
            <a:ext cx="782178" cy="4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072955DF-711E-581B-8071-D17CEED3CC4A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4801717" y="4962259"/>
            <a:ext cx="0" cy="1017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0C4FF603-FA87-5936-2828-AE907E7E62D8}"/>
              </a:ext>
            </a:extLst>
          </p:cNvPr>
          <p:cNvSpPr txBox="1"/>
          <p:nvPr/>
        </p:nvSpPr>
        <p:spPr>
          <a:xfrm>
            <a:off x="2421348" y="4216006"/>
            <a:ext cx="50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No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949D3A79-B544-1931-DC39-7360EBEDA7B0}"/>
              </a:ext>
            </a:extLst>
          </p:cNvPr>
          <p:cNvSpPr txBox="1"/>
          <p:nvPr/>
        </p:nvSpPr>
        <p:spPr>
          <a:xfrm>
            <a:off x="6541407" y="4244277"/>
            <a:ext cx="50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No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392CEF64-6CC5-5704-BF7E-0342253A067A}"/>
              </a:ext>
            </a:extLst>
          </p:cNvPr>
          <p:cNvSpPr txBox="1"/>
          <p:nvPr/>
        </p:nvSpPr>
        <p:spPr>
          <a:xfrm>
            <a:off x="4811978" y="5333719"/>
            <a:ext cx="50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Yes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4F9EF3FA-E534-96C1-1B36-893CF67A5091}"/>
              </a:ext>
            </a:extLst>
          </p:cNvPr>
          <p:cNvSpPr txBox="1"/>
          <p:nvPr/>
        </p:nvSpPr>
        <p:spPr>
          <a:xfrm>
            <a:off x="1527613" y="5364317"/>
            <a:ext cx="50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Yes</a:t>
            </a:r>
          </a:p>
        </p:txBody>
      </p:sp>
      <p:sp>
        <p:nvSpPr>
          <p:cNvPr id="36" name="Rettangolo con angoli arrotondati 35">
            <a:extLst>
              <a:ext uri="{FF2B5EF4-FFF2-40B4-BE49-F238E27FC236}">
                <a16:creationId xmlns:a16="http://schemas.microsoft.com/office/drawing/2014/main" id="{B1F8014A-E36B-3E14-ADCC-EF2DE426483D}"/>
              </a:ext>
            </a:extLst>
          </p:cNvPr>
          <p:cNvSpPr/>
          <p:nvPr/>
        </p:nvSpPr>
        <p:spPr>
          <a:xfrm>
            <a:off x="8816340" y="1980839"/>
            <a:ext cx="2331720" cy="78064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Applied on both filtered and not filtered signals</a:t>
            </a:r>
          </a:p>
        </p:txBody>
      </p:sp>
      <p:sp>
        <p:nvSpPr>
          <p:cNvPr id="45" name="Rettangolo con angoli arrotondati 44">
            <a:extLst>
              <a:ext uri="{FF2B5EF4-FFF2-40B4-BE49-F238E27FC236}">
                <a16:creationId xmlns:a16="http://schemas.microsoft.com/office/drawing/2014/main" id="{2A87283E-9E94-842B-0BAB-335FDA26E6A2}"/>
              </a:ext>
            </a:extLst>
          </p:cNvPr>
          <p:cNvSpPr/>
          <p:nvPr/>
        </p:nvSpPr>
        <p:spPr>
          <a:xfrm>
            <a:off x="8107832" y="4282679"/>
            <a:ext cx="3863339" cy="169246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/>
              <a:t>NB: in this way MAP B, </a:t>
            </a:r>
            <a:r>
              <a:rPr lang="en-GB" sz="1200" b="1" dirty="0"/>
              <a:t>effective</a:t>
            </a:r>
            <a:r>
              <a:rPr lang="en-GB" sz="1200" dirty="0"/>
              <a:t>, is </a:t>
            </a:r>
            <a:r>
              <a:rPr lang="en-GB" sz="1200" b="1" dirty="0"/>
              <a:t>harder</a:t>
            </a:r>
            <a:r>
              <a:rPr lang="en-GB" sz="1200" dirty="0"/>
              <a:t> to </a:t>
            </a:r>
            <a:r>
              <a:rPr lang="en-GB" sz="1200" b="1" dirty="0"/>
              <a:t>be</a:t>
            </a:r>
            <a:r>
              <a:rPr lang="en-GB" sz="1200" dirty="0"/>
              <a:t> </a:t>
            </a:r>
            <a:r>
              <a:rPr lang="en-GB" sz="1200" b="1" dirty="0"/>
              <a:t>chosen</a:t>
            </a:r>
            <a:r>
              <a:rPr lang="en-GB" sz="1200" dirty="0"/>
              <a:t>, leading to a more </a:t>
            </a:r>
            <a:r>
              <a:rPr lang="en-GB" sz="1200" b="1" dirty="0"/>
              <a:t>“conservative”</a:t>
            </a:r>
            <a:r>
              <a:rPr lang="en-GB" sz="1200" dirty="0"/>
              <a:t> </a:t>
            </a:r>
            <a:r>
              <a:rPr lang="en-GB" sz="1200" b="1" dirty="0"/>
              <a:t>algorithm</a:t>
            </a:r>
            <a:r>
              <a:rPr lang="en-GB" sz="1200" dirty="0"/>
              <a:t>, as is should be the surgeon. </a:t>
            </a:r>
          </a:p>
          <a:p>
            <a:r>
              <a:rPr lang="en-GB" sz="1200" dirty="0"/>
              <a:t>MAP A, </a:t>
            </a:r>
            <a:r>
              <a:rPr lang="en-GB" sz="1200" b="1" dirty="0"/>
              <a:t>indifferent</a:t>
            </a:r>
            <a:r>
              <a:rPr lang="en-GB" sz="1200" dirty="0"/>
              <a:t>, is chosen </a:t>
            </a:r>
            <a:r>
              <a:rPr lang="en-GB" sz="1200" b="1" dirty="0"/>
              <a:t>even</a:t>
            </a:r>
            <a:r>
              <a:rPr lang="en-GB" sz="1200" dirty="0"/>
              <a:t> </a:t>
            </a:r>
            <a:r>
              <a:rPr lang="en-GB" sz="1200" b="1" dirty="0"/>
              <a:t>if</a:t>
            </a:r>
            <a:r>
              <a:rPr lang="en-GB" sz="1200" dirty="0"/>
              <a:t> the </a:t>
            </a:r>
            <a:r>
              <a:rPr lang="en-GB" sz="1200" b="1" dirty="0"/>
              <a:t>rules</a:t>
            </a:r>
            <a:r>
              <a:rPr lang="en-GB" sz="1200" dirty="0"/>
              <a:t> are </a:t>
            </a:r>
            <a:r>
              <a:rPr lang="en-GB" sz="1200" b="1" dirty="0"/>
              <a:t>not</a:t>
            </a:r>
            <a:r>
              <a:rPr lang="en-GB" sz="1200" dirty="0"/>
              <a:t> fully </a:t>
            </a:r>
            <a:r>
              <a:rPr lang="en-GB" sz="1200" b="1" dirty="0"/>
              <a:t>satisfied</a:t>
            </a:r>
            <a:r>
              <a:rPr lang="en-GB" sz="1200" dirty="0"/>
              <a:t> (e.g. noisy record), because the condition “</a:t>
            </a:r>
            <a:r>
              <a:rPr lang="en-GB" sz="1200" dirty="0">
                <a:solidFill>
                  <a:schemeClr val="tx1"/>
                </a:solidFill>
              </a:rPr>
              <a:t>Is the ventricular peak absent (nan)? </a:t>
            </a:r>
            <a:r>
              <a:rPr lang="en-GB" sz="1200" dirty="0"/>
              <a:t>”.</a:t>
            </a:r>
          </a:p>
          <a:p>
            <a:r>
              <a:rPr lang="en-GB" sz="1200" dirty="0"/>
              <a:t>Finally, MAP C, </a:t>
            </a:r>
            <a:r>
              <a:rPr lang="en-GB" sz="1200" b="1" dirty="0"/>
              <a:t>dangerous</a:t>
            </a:r>
            <a:r>
              <a:rPr lang="en-GB" sz="1200" dirty="0"/>
              <a:t>, is chosen as </a:t>
            </a:r>
            <a:r>
              <a:rPr lang="en-GB" sz="1200" b="1" dirty="0"/>
              <a:t>first</a:t>
            </a:r>
            <a:r>
              <a:rPr lang="en-GB" sz="1200" dirty="0"/>
              <a:t> </a:t>
            </a:r>
            <a:r>
              <a:rPr lang="en-GB" sz="1200" b="1" dirty="0"/>
              <a:t>one</a:t>
            </a:r>
            <a:r>
              <a:rPr lang="en-GB" sz="1200" dirty="0"/>
              <a:t> if there’s a </a:t>
            </a:r>
            <a:r>
              <a:rPr lang="en-GB" sz="1200" b="1" dirty="0"/>
              <a:t>peak</a:t>
            </a:r>
            <a:r>
              <a:rPr lang="en-GB" sz="1200" dirty="0"/>
              <a:t> into the </a:t>
            </a:r>
            <a:r>
              <a:rPr lang="en-GB" sz="1200" b="1" dirty="0"/>
              <a:t>His</a:t>
            </a:r>
            <a:r>
              <a:rPr lang="en-GB" sz="1200" dirty="0"/>
              <a:t> bundle.</a:t>
            </a:r>
          </a:p>
        </p:txBody>
      </p:sp>
      <p:grpSp>
        <p:nvGrpSpPr>
          <p:cNvPr id="37" name="Gruppo 36">
            <a:extLst>
              <a:ext uri="{FF2B5EF4-FFF2-40B4-BE49-F238E27FC236}">
                <a16:creationId xmlns:a16="http://schemas.microsoft.com/office/drawing/2014/main" id="{DB981D36-CFF4-0C9A-96C7-EBD2B708F679}"/>
              </a:ext>
            </a:extLst>
          </p:cNvPr>
          <p:cNvGrpSpPr/>
          <p:nvPr/>
        </p:nvGrpSpPr>
        <p:grpSpPr>
          <a:xfrm>
            <a:off x="3139104" y="4216006"/>
            <a:ext cx="3325226" cy="746253"/>
            <a:chOff x="3625596" y="3904489"/>
            <a:chExt cx="1591056" cy="746253"/>
          </a:xfrm>
        </p:grpSpPr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825F59FB-A1A7-A26F-B08F-0467319CB1D3}"/>
                </a:ext>
              </a:extLst>
            </p:cNvPr>
            <p:cNvSpPr/>
            <p:nvPr/>
          </p:nvSpPr>
          <p:spPr>
            <a:xfrm>
              <a:off x="3625596" y="3904489"/>
              <a:ext cx="1591056" cy="746253"/>
            </a:xfrm>
            <a:prstGeom prst="roundRect">
              <a:avLst>
                <a:gd name="adj" fmla="val 6370"/>
              </a:avLst>
            </a:prstGeom>
            <a:noFill/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Rettangolo con angoli arrotondati 23">
              <a:extLst>
                <a:ext uri="{FF2B5EF4-FFF2-40B4-BE49-F238E27FC236}">
                  <a16:creationId xmlns:a16="http://schemas.microsoft.com/office/drawing/2014/main" id="{57E7D106-18C7-8840-1832-D203EB595DC6}"/>
                </a:ext>
              </a:extLst>
            </p:cNvPr>
            <p:cNvSpPr/>
            <p:nvPr/>
          </p:nvSpPr>
          <p:spPr>
            <a:xfrm>
              <a:off x="4509138" y="3979672"/>
              <a:ext cx="670344" cy="605565"/>
            </a:xfrm>
            <a:prstGeom prst="round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Is the ventricular peak absent (nan)? </a:t>
              </a:r>
            </a:p>
          </p:txBody>
        </p:sp>
        <p:sp>
          <p:nvSpPr>
            <p:cNvPr id="26" name="Rettangolo con angoli arrotondati 25">
              <a:extLst>
                <a:ext uri="{FF2B5EF4-FFF2-40B4-BE49-F238E27FC236}">
                  <a16:creationId xmlns:a16="http://schemas.microsoft.com/office/drawing/2014/main" id="{D0ED1A5E-1EBD-CA70-9475-20C2CEBF59BF}"/>
                </a:ext>
              </a:extLst>
            </p:cNvPr>
            <p:cNvSpPr/>
            <p:nvPr/>
          </p:nvSpPr>
          <p:spPr>
            <a:xfrm>
              <a:off x="3662476" y="3987557"/>
              <a:ext cx="670344" cy="597680"/>
            </a:xfrm>
            <a:prstGeom prst="round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Is the ventricular peak lower than atrial one?</a:t>
              </a:r>
            </a:p>
          </p:txBody>
        </p:sp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1F0F3E7D-7C19-2F1C-C77E-B532BE5DCDF0}"/>
                </a:ext>
              </a:extLst>
            </p:cNvPr>
            <p:cNvSpPr txBox="1"/>
            <p:nvPr/>
          </p:nvSpPr>
          <p:spPr>
            <a:xfrm>
              <a:off x="4315215" y="4128565"/>
              <a:ext cx="2170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b="1" dirty="0">
                  <a:solidFill>
                    <a:srgbClr val="0070C0"/>
                  </a:solidFill>
                </a:rPr>
                <a:t>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6121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E1989D-2F0E-98E7-D9D4-6E2B119EB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488431-176A-A490-C161-A691EC097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Code functioning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4ADCB7D-34CB-E469-22C8-4390B0595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13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18AFCE32-1913-A3B8-8DBF-3AC223485BFB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5AEC1996-B703-CB6E-0F0A-FCECFB2342D5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FE9C53F0-2314-25AA-0D7D-D2BD6684B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" y="1534702"/>
            <a:ext cx="3680779" cy="213378"/>
          </a:xfrm>
          <a:prstGeom prst="rect">
            <a:avLst/>
          </a:prstGeom>
        </p:spPr>
      </p:pic>
      <p:sp>
        <p:nvSpPr>
          <p:cNvPr id="17" name="Segnaposto contenuto 2">
            <a:extLst>
              <a:ext uri="{FF2B5EF4-FFF2-40B4-BE49-F238E27FC236}">
                <a16:creationId xmlns:a16="http://schemas.microsoft.com/office/drawing/2014/main" id="{E5444CA8-BD44-E722-6574-51D538417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9262" y="1891632"/>
            <a:ext cx="4824381" cy="4302840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/>
              <a:t>The given </a:t>
            </a:r>
            <a:r>
              <a:rPr lang="en-US" sz="1200" dirty="0">
                <a:solidFill>
                  <a:srgbClr val="00B0F0"/>
                </a:solidFill>
              </a:rPr>
              <a:t>record</a:t>
            </a:r>
            <a:r>
              <a:rPr lang="en-US" sz="1200" dirty="0"/>
              <a:t> is divided into three segments and the </a:t>
            </a:r>
            <a:r>
              <a:rPr lang="en-US" sz="1200" dirty="0">
                <a:solidFill>
                  <a:srgbClr val="7030A0"/>
                </a:solidFill>
              </a:rPr>
              <a:t>modulus</a:t>
            </a:r>
            <a:r>
              <a:rPr lang="en-US" sz="1200" dirty="0"/>
              <a:t> is taken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050" dirty="0"/>
              <a:t>Atrial phase: </a:t>
            </a:r>
            <a:r>
              <a:rPr lang="en-US" sz="1050" dirty="0">
                <a:solidFill>
                  <a:srgbClr val="7030A0"/>
                </a:solidFill>
              </a:rPr>
              <a:t>abs</a:t>
            </a:r>
            <a:r>
              <a:rPr lang="en-US" sz="1050" dirty="0"/>
              <a:t>(</a:t>
            </a:r>
            <a:r>
              <a:rPr lang="en-US" sz="1050" dirty="0">
                <a:solidFill>
                  <a:srgbClr val="00B0F0"/>
                </a:solidFill>
              </a:rPr>
              <a:t>record</a:t>
            </a:r>
            <a:r>
              <a:rPr lang="en-US" sz="1050" dirty="0"/>
              <a:t>[t=0 : t=</a:t>
            </a:r>
            <a:r>
              <a:rPr lang="en-US" sz="1050" dirty="0">
                <a:solidFill>
                  <a:srgbClr val="0070C0"/>
                </a:solidFill>
              </a:rPr>
              <a:t>0.35</a:t>
            </a:r>
            <a:r>
              <a:rPr lang="en-US" sz="1050" dirty="0"/>
              <a:t>])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050" dirty="0"/>
              <a:t>Ventricular phase: </a:t>
            </a:r>
            <a:r>
              <a:rPr lang="en-US" sz="1050" dirty="0">
                <a:solidFill>
                  <a:srgbClr val="7030A0"/>
                </a:solidFill>
              </a:rPr>
              <a:t>abs</a:t>
            </a:r>
            <a:r>
              <a:rPr lang="en-US" sz="1050" dirty="0"/>
              <a:t>(</a:t>
            </a:r>
            <a:r>
              <a:rPr lang="en-US" sz="1050" dirty="0">
                <a:solidFill>
                  <a:srgbClr val="00B0F0"/>
                </a:solidFill>
              </a:rPr>
              <a:t>record</a:t>
            </a:r>
            <a:r>
              <a:rPr lang="en-US" sz="1050" dirty="0"/>
              <a:t>[t=</a:t>
            </a:r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0.45</a:t>
            </a:r>
            <a:r>
              <a:rPr lang="en-US" sz="1050" dirty="0"/>
              <a:t> : t=</a:t>
            </a:r>
            <a:r>
              <a:rPr lang="en-US" sz="1050" dirty="0" err="1"/>
              <a:t>t_end</a:t>
            </a:r>
            <a:r>
              <a:rPr lang="en-US" sz="1050" dirty="0"/>
              <a:t>])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050" dirty="0"/>
              <a:t>His phase: </a:t>
            </a:r>
            <a:r>
              <a:rPr lang="en-US" sz="1050" dirty="0">
                <a:solidFill>
                  <a:srgbClr val="7030A0"/>
                </a:solidFill>
              </a:rPr>
              <a:t>abs</a:t>
            </a:r>
            <a:r>
              <a:rPr lang="en-US" sz="1050" dirty="0"/>
              <a:t>(</a:t>
            </a:r>
            <a:r>
              <a:rPr lang="en-US" sz="1050" dirty="0">
                <a:solidFill>
                  <a:srgbClr val="00B0F0"/>
                </a:solidFill>
              </a:rPr>
              <a:t>record</a:t>
            </a:r>
            <a:r>
              <a:rPr lang="en-US" sz="1050" dirty="0"/>
              <a:t>[t=</a:t>
            </a:r>
            <a:r>
              <a:rPr lang="en-US" sz="1050" dirty="0">
                <a:solidFill>
                  <a:srgbClr val="0070C0"/>
                </a:solidFill>
              </a:rPr>
              <a:t>0.35</a:t>
            </a:r>
            <a:r>
              <a:rPr lang="en-US" sz="1050" dirty="0"/>
              <a:t> : t=</a:t>
            </a:r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0.45</a:t>
            </a:r>
            <a:r>
              <a:rPr lang="en-US" sz="1050" dirty="0"/>
              <a:t>])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Then the </a:t>
            </a:r>
            <a:r>
              <a:rPr lang="en-US" sz="1200" dirty="0">
                <a:solidFill>
                  <a:schemeClr val="accent2"/>
                </a:solidFill>
              </a:rPr>
              <a:t>prominence</a:t>
            </a:r>
            <a:r>
              <a:rPr lang="en-US" sz="1200" dirty="0"/>
              <a:t> is evaluated as </a:t>
            </a:r>
            <a:r>
              <a:rPr lang="en-US" sz="1200" dirty="0" err="1"/>
              <a:t>mult_factor</a:t>
            </a:r>
            <a:r>
              <a:rPr lang="en-US" sz="1200" dirty="0"/>
              <a:t> times (5) the SD of the segment (plot on the right: tuning of </a:t>
            </a:r>
            <a:r>
              <a:rPr lang="en-US" sz="1200" dirty="0" err="1"/>
              <a:t>mult_factor</a:t>
            </a:r>
            <a:r>
              <a:rPr lang="en-US" sz="1200" dirty="0"/>
              <a:t> on the training set)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050" dirty="0"/>
              <a:t>E.g., </a:t>
            </a:r>
            <a:r>
              <a:rPr lang="en-US" sz="1050" dirty="0" err="1">
                <a:solidFill>
                  <a:schemeClr val="accent2"/>
                </a:solidFill>
              </a:rPr>
              <a:t>prominence_value</a:t>
            </a:r>
            <a:r>
              <a:rPr lang="en-US" sz="1050" dirty="0"/>
              <a:t>=</a:t>
            </a:r>
            <a:r>
              <a:rPr lang="en-US" sz="1050" dirty="0" err="1"/>
              <a:t>mult_factor</a:t>
            </a:r>
            <a:r>
              <a:rPr lang="en-US" sz="1050" dirty="0"/>
              <a:t>*</a:t>
            </a:r>
            <a:r>
              <a:rPr lang="en-US" sz="1050" dirty="0" err="1"/>
              <a:t>sd</a:t>
            </a:r>
            <a:r>
              <a:rPr lang="en-US" sz="1050" dirty="0"/>
              <a:t>(</a:t>
            </a:r>
            <a:r>
              <a:rPr lang="en-US" sz="1050" dirty="0" err="1"/>
              <a:t>atrial_phase</a:t>
            </a:r>
            <a:r>
              <a:rPr lang="en-US" sz="1050" dirty="0"/>
              <a:t>)</a:t>
            </a:r>
          </a:p>
          <a:p>
            <a:pPr marL="800100" lvl="1" indent="-342900">
              <a:buFont typeface="+mj-lt"/>
              <a:buAutoNum type="arabicPeriod"/>
            </a:pPr>
            <a:endParaRPr lang="en-US" sz="1050" dirty="0"/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Function</a:t>
            </a:r>
            <a:r>
              <a:rPr lang="en-US" sz="1200" i="1" dirty="0">
                <a:solidFill>
                  <a:srgbClr val="0070C0"/>
                </a:solidFill>
              </a:rPr>
              <a:t> </a:t>
            </a:r>
            <a:r>
              <a:rPr lang="en-US" sz="1200" i="1" dirty="0" err="1">
                <a:solidFill>
                  <a:srgbClr val="0070C0"/>
                </a:solidFill>
              </a:rPr>
              <a:t>find_peaks</a:t>
            </a:r>
            <a:r>
              <a:rPr lang="en-US" sz="1200" i="1" dirty="0">
                <a:solidFill>
                  <a:srgbClr val="0070C0"/>
                </a:solidFill>
              </a:rPr>
              <a:t> </a:t>
            </a:r>
            <a:r>
              <a:rPr lang="en-US" sz="1200" dirty="0"/>
              <a:t>is used to find peaks inside each segment. If multiple peaks are found, the highest one is chosen: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050" dirty="0"/>
              <a:t>E.g., </a:t>
            </a:r>
            <a:r>
              <a:rPr lang="en-US" sz="1050" dirty="0" err="1"/>
              <a:t>atrial_peaks</a:t>
            </a:r>
            <a:r>
              <a:rPr lang="en-US" sz="1050" dirty="0"/>
              <a:t>=</a:t>
            </a:r>
            <a:r>
              <a:rPr lang="en-US" sz="1050" dirty="0" err="1">
                <a:solidFill>
                  <a:srgbClr val="0070C0"/>
                </a:solidFill>
              </a:rPr>
              <a:t>find_peaks</a:t>
            </a:r>
            <a:r>
              <a:rPr lang="en-US" sz="1050" dirty="0"/>
              <a:t>(</a:t>
            </a:r>
            <a:r>
              <a:rPr lang="en-US" sz="1050" dirty="0" err="1"/>
              <a:t>atrial_phase</a:t>
            </a:r>
            <a:r>
              <a:rPr lang="en-US" sz="1050" dirty="0"/>
              <a:t>, </a:t>
            </a:r>
            <a:r>
              <a:rPr lang="en-US" sz="1050" dirty="0" err="1">
                <a:solidFill>
                  <a:schemeClr val="accent2"/>
                </a:solidFill>
              </a:rPr>
              <a:t>prominence_value</a:t>
            </a:r>
            <a:r>
              <a:rPr lang="en-US" sz="1050" dirty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050" dirty="0"/>
              <a:t>If the list of peaks is empty, the peak value is set to </a:t>
            </a:r>
            <a:r>
              <a:rPr lang="en-US" sz="1050" dirty="0" err="1">
                <a:solidFill>
                  <a:srgbClr val="7030A0"/>
                </a:solidFill>
              </a:rPr>
              <a:t>NaN</a:t>
            </a:r>
            <a:endParaRPr lang="en-US" sz="1050" dirty="0">
              <a:solidFill>
                <a:srgbClr val="7030A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endParaRPr lang="en-US" sz="1050" dirty="0"/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Finally, the three peaks are compared: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050" dirty="0">
                <a:solidFill>
                  <a:srgbClr val="7030A0"/>
                </a:solidFill>
              </a:rPr>
              <a:t>If</a:t>
            </a:r>
            <a:r>
              <a:rPr lang="en-US" sz="1050" dirty="0"/>
              <a:t> not(</a:t>
            </a:r>
            <a:r>
              <a:rPr lang="en-US" sz="1050" dirty="0" err="1">
                <a:solidFill>
                  <a:srgbClr val="7030A0"/>
                </a:solidFill>
              </a:rPr>
              <a:t>isnan</a:t>
            </a:r>
            <a:r>
              <a:rPr lang="en-US" sz="1050" dirty="0"/>
              <a:t>(</a:t>
            </a:r>
            <a:r>
              <a:rPr lang="en-US" sz="1050" dirty="0" err="1"/>
              <a:t>his_peak</a:t>
            </a:r>
            <a:r>
              <a:rPr lang="en-US" sz="1050" dirty="0"/>
              <a:t>)) </a:t>
            </a:r>
            <a:r>
              <a:rPr lang="en-US" sz="1050" dirty="0">
                <a:sym typeface="Wingdings" panose="05000000000000000000" pitchFamily="2" charset="2"/>
              </a:rPr>
              <a:t> </a:t>
            </a:r>
            <a:r>
              <a:rPr lang="en-US" sz="1050" dirty="0">
                <a:solidFill>
                  <a:schemeClr val="accent1"/>
                </a:solidFill>
                <a:sym typeface="Wingdings" panose="05000000000000000000" pitchFamily="2" charset="2"/>
              </a:rPr>
              <a:t>MAP_C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050" dirty="0" err="1">
                <a:solidFill>
                  <a:srgbClr val="7030A0"/>
                </a:solidFill>
                <a:sym typeface="Wingdings" panose="05000000000000000000" pitchFamily="2" charset="2"/>
              </a:rPr>
              <a:t>Elif</a:t>
            </a:r>
            <a:r>
              <a:rPr lang="en-US" sz="1050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en-US" sz="1050" dirty="0">
                <a:sym typeface="Wingdings" panose="05000000000000000000" pitchFamily="2" charset="2"/>
              </a:rPr>
              <a:t>[</a:t>
            </a:r>
            <a:r>
              <a:rPr lang="en-US" sz="1050" dirty="0" err="1">
                <a:sym typeface="Wingdings" panose="05000000000000000000" pitchFamily="2" charset="2"/>
              </a:rPr>
              <a:t>atrial_peak</a:t>
            </a:r>
            <a:r>
              <a:rPr lang="en-US" sz="1050" dirty="0">
                <a:sym typeface="Wingdings" panose="05000000000000000000" pitchFamily="2" charset="2"/>
              </a:rPr>
              <a:t>&gt;</a:t>
            </a:r>
            <a:r>
              <a:rPr lang="en-US" sz="1050" dirty="0" err="1">
                <a:sym typeface="Wingdings" panose="05000000000000000000" pitchFamily="2" charset="2"/>
              </a:rPr>
              <a:t>vent_peak</a:t>
            </a:r>
            <a:r>
              <a:rPr lang="en-US" sz="1050" dirty="0">
                <a:sym typeface="Wingdings" panose="05000000000000000000" pitchFamily="2" charset="2"/>
              </a:rPr>
              <a:t> </a:t>
            </a:r>
            <a:r>
              <a:rPr lang="en-US" sz="1050" dirty="0">
                <a:solidFill>
                  <a:srgbClr val="7030A0"/>
                </a:solidFill>
                <a:sym typeface="Wingdings" panose="05000000000000000000" pitchFamily="2" charset="2"/>
              </a:rPr>
              <a:t>OR</a:t>
            </a:r>
            <a:r>
              <a:rPr lang="en-US" sz="1050" dirty="0">
                <a:sym typeface="Wingdings" panose="05000000000000000000" pitchFamily="2" charset="2"/>
              </a:rPr>
              <a:t> </a:t>
            </a:r>
            <a:r>
              <a:rPr lang="en-US" sz="1050" dirty="0" err="1">
                <a:solidFill>
                  <a:srgbClr val="7030A0"/>
                </a:solidFill>
                <a:sym typeface="Wingdings" panose="05000000000000000000" pitchFamily="2" charset="2"/>
              </a:rPr>
              <a:t>isnan</a:t>
            </a:r>
            <a:r>
              <a:rPr lang="en-US" sz="1050" dirty="0">
                <a:sym typeface="Wingdings" panose="05000000000000000000" pitchFamily="2" charset="2"/>
              </a:rPr>
              <a:t>(</a:t>
            </a:r>
            <a:r>
              <a:rPr lang="en-US" sz="1050" dirty="0" err="1">
                <a:sym typeface="Wingdings" panose="05000000000000000000" pitchFamily="2" charset="2"/>
              </a:rPr>
              <a:t>vent_peak</a:t>
            </a:r>
            <a:r>
              <a:rPr lang="en-US" sz="1050" dirty="0">
                <a:sym typeface="Wingdings" panose="05000000000000000000" pitchFamily="2" charset="2"/>
              </a:rPr>
              <a:t>)]  </a:t>
            </a:r>
            <a:r>
              <a:rPr lang="en-US" sz="1050" dirty="0">
                <a:solidFill>
                  <a:srgbClr val="0070C0"/>
                </a:solidFill>
                <a:sym typeface="Wingdings" panose="05000000000000000000" pitchFamily="2" charset="2"/>
              </a:rPr>
              <a:t>MAP_A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050" dirty="0">
                <a:solidFill>
                  <a:srgbClr val="7030A0"/>
                </a:solidFill>
                <a:sym typeface="Wingdings" panose="05000000000000000000" pitchFamily="2" charset="2"/>
              </a:rPr>
              <a:t>Else </a:t>
            </a:r>
            <a:r>
              <a:rPr lang="en-US" sz="1050" dirty="0">
                <a:sym typeface="Wingdings" panose="05000000000000000000" pitchFamily="2" charset="2"/>
              </a:rPr>
              <a:t> </a:t>
            </a:r>
            <a:r>
              <a:rPr lang="en-US" sz="1050" dirty="0">
                <a:solidFill>
                  <a:srgbClr val="00B050"/>
                </a:solidFill>
                <a:sym typeface="Wingdings" panose="05000000000000000000" pitchFamily="2" charset="2"/>
              </a:rPr>
              <a:t>MAP_B</a:t>
            </a:r>
            <a:endParaRPr lang="en-US" sz="1050" dirty="0">
              <a:solidFill>
                <a:srgbClr val="00B050"/>
              </a:solidFill>
            </a:endParaRP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4DAE0984-AE0E-18BA-0304-968AD67073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872" y="1812745"/>
            <a:ext cx="2790390" cy="4496414"/>
          </a:xfrm>
          <a:prstGeom prst="rect">
            <a:avLst/>
          </a:prstGeom>
        </p:spPr>
      </p:pic>
      <p:pic>
        <p:nvPicPr>
          <p:cNvPr id="22" name="Immagine 21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ECFCD019-F578-3BB9-E056-863FBF5073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230" y="1534702"/>
            <a:ext cx="3856431" cy="2570954"/>
          </a:xfrm>
          <a:prstGeom prst="rect">
            <a:avLst/>
          </a:prstGeom>
        </p:spPr>
      </p:pic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C1F6FDCB-056F-2FA1-4B99-55F5DD555E54}"/>
              </a:ext>
            </a:extLst>
          </p:cNvPr>
          <p:cNvCxnSpPr/>
          <p:nvPr/>
        </p:nvCxnSpPr>
        <p:spPr>
          <a:xfrm flipV="1">
            <a:off x="9616440" y="1891632"/>
            <a:ext cx="0" cy="1931269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613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73941-4408-5253-0DB3-AA36D7BE61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224F11-8509-2CDF-AB9A-C45DEB9D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Find peaks function documentation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F6B30D3-0568-AC50-E4D5-B50B9B275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14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A6BB5279-3CCD-B0B7-6A8E-70E82471908E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D62B20FF-0949-D2FD-4C51-9FD930CA107D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6335DA7-C092-25E0-35C0-280B06B6A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71" y="1481990"/>
            <a:ext cx="5876793" cy="236791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DCFEEDB5-378C-A075-EC1D-2CD28163E06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83095"/>
          <a:stretch/>
        </p:blipFill>
        <p:spPr>
          <a:xfrm>
            <a:off x="1342395" y="3942695"/>
            <a:ext cx="5113269" cy="72400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E0735398-8102-017F-E358-36134F8FC22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57" t="80385" r="262" b="-226"/>
          <a:stretch/>
        </p:blipFill>
        <p:spPr>
          <a:xfrm>
            <a:off x="1342146" y="4666694"/>
            <a:ext cx="5113269" cy="849731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C3549561-A02C-7E89-B6B9-8B004DA5D6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2145" y="5580433"/>
            <a:ext cx="5113269" cy="708721"/>
          </a:xfrm>
          <a:prstGeom prst="rect">
            <a:avLst/>
          </a:prstGeom>
        </p:spPr>
      </p:pic>
      <p:sp>
        <p:nvSpPr>
          <p:cNvPr id="15" name="Rettangolo con angoli arrotondati 14">
            <a:extLst>
              <a:ext uri="{FF2B5EF4-FFF2-40B4-BE49-F238E27FC236}">
                <a16:creationId xmlns:a16="http://schemas.microsoft.com/office/drawing/2014/main" id="{B4638033-655B-01D1-B639-93EADE11148E}"/>
              </a:ext>
            </a:extLst>
          </p:cNvPr>
          <p:cNvSpPr/>
          <p:nvPr/>
        </p:nvSpPr>
        <p:spPr>
          <a:xfrm>
            <a:off x="6576090" y="5702580"/>
            <a:ext cx="2864580" cy="46442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/>
              <a:t>NB: if </a:t>
            </a:r>
            <a:r>
              <a:rPr lang="en-GB" sz="1200" dirty="0" err="1"/>
              <a:t>find_peaks</a:t>
            </a:r>
            <a:r>
              <a:rPr lang="en-GB" sz="1200" dirty="0"/>
              <a:t> return [], the algorithm will assign nan value to the peak</a:t>
            </a:r>
          </a:p>
        </p:txBody>
      </p:sp>
      <p:pic>
        <p:nvPicPr>
          <p:cNvPr id="6" name="Immagine 5" descr="Immagine che contiene testo, diagramma, linea, design&#10;&#10;Descrizione generata automaticamente">
            <a:extLst>
              <a:ext uri="{FF2B5EF4-FFF2-40B4-BE49-F238E27FC236}">
                <a16:creationId xmlns:a16="http://schemas.microsoft.com/office/drawing/2014/main" id="{37B04CF1-8C66-FE67-352B-2190203AD2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34" r="62273"/>
          <a:stretch/>
        </p:blipFill>
        <p:spPr>
          <a:xfrm>
            <a:off x="9249515" y="1581945"/>
            <a:ext cx="2665196" cy="268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87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8903F5-76B3-3691-6161-D7CE94B28A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EE5E8B-7BBB-421B-55CB-D177BCB4D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59E5A3A-BC07-E699-6673-6E6EDDF1E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Why building a heuristic classifier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Knowledge on roving signals: recap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Heuristic classifier: pseudo code</a:t>
            </a:r>
          </a:p>
          <a:p>
            <a:r>
              <a:rPr lang="en-US" sz="2000" dirty="0"/>
              <a:t>Performance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Conclusions 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FF3F6A6-66A6-27AB-6CB6-34593D819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188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25B74C-D6EF-F84D-9E23-ADC49F9F9A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539455-8D20-EED0-942F-D4CEDAD27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Correctly classified example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C26DDC5-7114-0237-7ACE-2F03CE390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16</a:t>
            </a:fld>
            <a:endParaRPr lang="en-US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143672B1-3EE0-6D76-644B-2266776396D6}"/>
              </a:ext>
            </a:extLst>
          </p:cNvPr>
          <p:cNvSpPr txBox="1">
            <a:spLocks/>
          </p:cNvSpPr>
          <p:nvPr/>
        </p:nvSpPr>
        <p:spPr>
          <a:xfrm>
            <a:off x="529651" y="1615303"/>
            <a:ext cx="4194749" cy="2702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00B050"/>
                </a:solidFill>
              </a:rPr>
              <a:t>MAP A correctly classified</a:t>
            </a:r>
          </a:p>
          <a:p>
            <a:r>
              <a:rPr lang="en-US" sz="1600" dirty="0"/>
              <a:t>The algorithm recognize as majoritarian the atrial peak (in modulus)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93BCDDF5-0249-F9FF-E65F-A6A353EFB0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37200" y="1615302"/>
            <a:ext cx="6045481" cy="4030321"/>
          </a:xfrm>
          <a:prstGeom prst="rect">
            <a:avLst/>
          </a:prstGeom>
        </p:spPr>
      </p:pic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D5C6981D-0C15-6DDD-7335-824185AE1A19}"/>
              </a:ext>
            </a:extLst>
          </p:cNvPr>
          <p:cNvSpPr/>
          <p:nvPr/>
        </p:nvSpPr>
        <p:spPr>
          <a:xfrm>
            <a:off x="838200" y="5852160"/>
            <a:ext cx="2057400" cy="3749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Grey dashed lines: his bundle peak searching area </a:t>
            </a:r>
          </a:p>
        </p:txBody>
      </p:sp>
    </p:spTree>
    <p:extLst>
      <p:ext uri="{BB962C8B-B14F-4D97-AF65-F5344CB8AC3E}">
        <p14:creationId xmlns:p14="http://schemas.microsoft.com/office/powerpoint/2010/main" val="1425177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D9E4FF-2E26-827A-CD10-B717FAA7C0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621F42-C86F-F381-33AC-B8ABAA663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Correctly classified example 2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508541E-9093-E53B-6D9A-D68E59720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17</a:t>
            </a:fld>
            <a:endParaRPr lang="en-US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5D684458-BEE8-FB3D-554B-2C1EEE86E5E6}"/>
              </a:ext>
            </a:extLst>
          </p:cNvPr>
          <p:cNvSpPr txBox="1">
            <a:spLocks/>
          </p:cNvSpPr>
          <p:nvPr/>
        </p:nvSpPr>
        <p:spPr>
          <a:xfrm>
            <a:off x="529651" y="1615303"/>
            <a:ext cx="4194749" cy="2702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00B050"/>
                </a:solidFill>
              </a:rPr>
              <a:t>MAP B correctly classified</a:t>
            </a:r>
          </a:p>
          <a:p>
            <a:r>
              <a:rPr lang="en-US" sz="1600" dirty="0"/>
              <a:t>Higher ventricular peak is used to correctly assign this signal to map B.</a:t>
            </a:r>
          </a:p>
          <a:p>
            <a:endParaRPr lang="en-US" sz="1600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810E1CFF-CAAC-EE21-4DB0-4A585EF887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33136" y="1615302"/>
            <a:ext cx="6149545" cy="4099697"/>
          </a:xfrm>
          <a:prstGeom prst="rect">
            <a:avLst/>
          </a:prstGeom>
        </p:spPr>
      </p:pic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4C269B3D-0730-0794-9928-0163AB414586}"/>
              </a:ext>
            </a:extLst>
          </p:cNvPr>
          <p:cNvSpPr/>
          <p:nvPr/>
        </p:nvSpPr>
        <p:spPr>
          <a:xfrm>
            <a:off x="838200" y="5852160"/>
            <a:ext cx="2057400" cy="3749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Grey dashed lines: his bundle peak searching area </a:t>
            </a:r>
          </a:p>
        </p:txBody>
      </p:sp>
    </p:spTree>
    <p:extLst>
      <p:ext uri="{BB962C8B-B14F-4D97-AF65-F5344CB8AC3E}">
        <p14:creationId xmlns:p14="http://schemas.microsoft.com/office/powerpoint/2010/main" val="463240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494DB6-64FC-C703-A277-CC54078FE0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203F86-AE98-85C5-8828-C1B737F46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Correctly classified example 3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09B0288-3A4E-E408-C7C8-B05A63735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18</a:t>
            </a:fld>
            <a:endParaRPr lang="en-US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2DD20C2F-E95F-918F-59F0-96B9A6E29154}"/>
              </a:ext>
            </a:extLst>
          </p:cNvPr>
          <p:cNvSpPr txBox="1">
            <a:spLocks/>
          </p:cNvSpPr>
          <p:nvPr/>
        </p:nvSpPr>
        <p:spPr>
          <a:xfrm>
            <a:off x="529651" y="1615303"/>
            <a:ext cx="4194749" cy="2702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00B050"/>
                </a:solidFill>
              </a:rPr>
              <a:t>MAP C correctly classified</a:t>
            </a:r>
          </a:p>
          <a:p>
            <a:r>
              <a:rPr lang="en-US" sz="1600" dirty="0"/>
              <a:t>His bundle is correctly recognized and used to classify this signal into MAP C.</a:t>
            </a:r>
          </a:p>
          <a:p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BAF94B2-4583-5820-EC9A-0578D66B48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41263" y="1615303"/>
            <a:ext cx="6242445" cy="4161630"/>
          </a:xfrm>
          <a:prstGeom prst="rect">
            <a:avLst/>
          </a:prstGeom>
        </p:spPr>
      </p:pic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482A60DD-91DA-A59B-87D8-70872070612B}"/>
              </a:ext>
            </a:extLst>
          </p:cNvPr>
          <p:cNvSpPr/>
          <p:nvPr/>
        </p:nvSpPr>
        <p:spPr>
          <a:xfrm>
            <a:off x="838200" y="5852160"/>
            <a:ext cx="2057400" cy="3749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Grey dashed lines: his bundle peak searching area </a:t>
            </a:r>
          </a:p>
        </p:txBody>
      </p:sp>
    </p:spTree>
    <p:extLst>
      <p:ext uri="{BB962C8B-B14F-4D97-AF65-F5344CB8AC3E}">
        <p14:creationId xmlns:p14="http://schemas.microsoft.com/office/powerpoint/2010/main" val="3074173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5C4D95-5654-69A8-D85D-E32B371637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AC6672-4370-70F8-DD11-70043B31D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Misclassified example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31A1308-3F22-270F-6284-E3EAD708E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19</a:t>
            </a:fld>
            <a:endParaRPr lang="en-US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2E15D82B-73F2-2606-6A6E-94EE3E5C9E6F}"/>
              </a:ext>
            </a:extLst>
          </p:cNvPr>
          <p:cNvSpPr txBox="1">
            <a:spLocks/>
          </p:cNvSpPr>
          <p:nvPr/>
        </p:nvSpPr>
        <p:spPr>
          <a:xfrm>
            <a:off x="529651" y="1615303"/>
            <a:ext cx="4194749" cy="2702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C00000"/>
                </a:solidFill>
              </a:rPr>
              <a:t>MAP A classified as MAP B</a:t>
            </a:r>
          </a:p>
          <a:p>
            <a:r>
              <a:rPr lang="en-US" sz="1600" dirty="0"/>
              <a:t>The algorithm captures the uncertainty given by the clear Map B characteristics of the signal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8CB5C79-D145-14EE-2887-1C1A27D274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10480" y="1615302"/>
            <a:ext cx="6167131" cy="4111421"/>
          </a:xfrm>
          <a:prstGeom prst="rect">
            <a:avLst/>
          </a:prstGeom>
        </p:spPr>
      </p:pic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26924B5C-6B8E-FE9E-E431-B511E3934CD4}"/>
              </a:ext>
            </a:extLst>
          </p:cNvPr>
          <p:cNvSpPr/>
          <p:nvPr/>
        </p:nvSpPr>
        <p:spPr>
          <a:xfrm>
            <a:off x="838200" y="5852160"/>
            <a:ext cx="2057400" cy="3749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Grey dashed lines: his bundle peak searching area </a:t>
            </a:r>
          </a:p>
        </p:txBody>
      </p:sp>
    </p:spTree>
    <p:extLst>
      <p:ext uri="{BB962C8B-B14F-4D97-AF65-F5344CB8AC3E}">
        <p14:creationId xmlns:p14="http://schemas.microsoft.com/office/powerpoint/2010/main" val="2975333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/>
              <a:t>Why building a heuristic classifier</a:t>
            </a:r>
          </a:p>
          <a:p>
            <a:r>
              <a:rPr lang="en-US" sz="2000" dirty="0"/>
              <a:t>Knowledge on roving signals: recap</a:t>
            </a:r>
          </a:p>
          <a:p>
            <a:r>
              <a:rPr lang="en-US" sz="2000" dirty="0"/>
              <a:t>Heuristic classifier: pseudo code</a:t>
            </a:r>
          </a:p>
          <a:p>
            <a:r>
              <a:rPr lang="en-US" sz="2000" dirty="0"/>
              <a:t>Performance</a:t>
            </a:r>
          </a:p>
          <a:p>
            <a:r>
              <a:rPr lang="en-US" sz="2000" dirty="0"/>
              <a:t>Conclusions 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499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AA8E34-FF27-AF2F-F683-319BD7C1BC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96406B-BA55-F788-9BA4-FC4642F9E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Misclassified example 2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65904EE-7C43-172F-9F84-5814B4E9C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20</a:t>
            </a:fld>
            <a:endParaRPr lang="en-US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94F17373-67D2-A640-AAA3-AC2526321944}"/>
              </a:ext>
            </a:extLst>
          </p:cNvPr>
          <p:cNvSpPr txBox="1">
            <a:spLocks/>
          </p:cNvSpPr>
          <p:nvPr/>
        </p:nvSpPr>
        <p:spPr>
          <a:xfrm>
            <a:off x="529651" y="1615303"/>
            <a:ext cx="4194749" cy="2702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C00000"/>
                </a:solidFill>
              </a:rPr>
              <a:t>MAP C classified as MAP B</a:t>
            </a:r>
          </a:p>
          <a:p>
            <a:r>
              <a:rPr lang="en-US" sz="1600" dirty="0"/>
              <a:t>The algorithm cannot recognize the His peak, which isn’t even clearly visible by visual inspection</a:t>
            </a:r>
          </a:p>
          <a:p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C9F7AB9-94CD-963D-DBB9-43C6DEE4AD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90236" y="1615302"/>
            <a:ext cx="6492445" cy="4328297"/>
          </a:xfrm>
          <a:prstGeom prst="rect">
            <a:avLst/>
          </a:prstGeom>
        </p:spPr>
      </p:pic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0C4190BF-F069-516E-C799-BEF54746C805}"/>
              </a:ext>
            </a:extLst>
          </p:cNvPr>
          <p:cNvSpPr/>
          <p:nvPr/>
        </p:nvSpPr>
        <p:spPr>
          <a:xfrm>
            <a:off x="838200" y="5852160"/>
            <a:ext cx="2057400" cy="3749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Grey dashed lines: his bundle peak searching area </a:t>
            </a:r>
          </a:p>
        </p:txBody>
      </p:sp>
    </p:spTree>
    <p:extLst>
      <p:ext uri="{BB962C8B-B14F-4D97-AF65-F5344CB8AC3E}">
        <p14:creationId xmlns:p14="http://schemas.microsoft.com/office/powerpoint/2010/main" val="3422174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F88433-B530-5385-3716-5CEF75BC4C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E3ED66-27C9-C409-2ECB-373B966C2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Misclassified example 3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7C5F534-A315-2C88-E0CC-8E3C861AE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21</a:t>
            </a:fld>
            <a:endParaRPr lang="en-US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35825107-59E9-E765-AD7E-5013A176BC44}"/>
              </a:ext>
            </a:extLst>
          </p:cNvPr>
          <p:cNvSpPr txBox="1">
            <a:spLocks/>
          </p:cNvSpPr>
          <p:nvPr/>
        </p:nvSpPr>
        <p:spPr>
          <a:xfrm>
            <a:off x="529651" y="1615303"/>
            <a:ext cx="4194749" cy="2702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C00000"/>
                </a:solidFill>
              </a:rPr>
              <a:t>MAP C classified as MAP A</a:t>
            </a:r>
          </a:p>
          <a:p>
            <a:r>
              <a:rPr lang="en-US" sz="1600" dirty="0"/>
              <a:t>His bundle conduction is not clearly visible and the algorithm collects this signal into MAP A because of the higher atrial peak</a:t>
            </a:r>
          </a:p>
          <a:p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0BEAE0A-D181-A136-985E-32EBA25206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03326" y="1615302"/>
            <a:ext cx="5974285" cy="3982857"/>
          </a:xfrm>
          <a:prstGeom prst="rect">
            <a:avLst/>
          </a:prstGeom>
        </p:spPr>
      </p:pic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CD544B33-E831-9F95-9AC3-DE903E9DCEC1}"/>
              </a:ext>
            </a:extLst>
          </p:cNvPr>
          <p:cNvSpPr/>
          <p:nvPr/>
        </p:nvSpPr>
        <p:spPr>
          <a:xfrm>
            <a:off x="838200" y="5852160"/>
            <a:ext cx="2057400" cy="3749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Grey dashed lines: his bundle peak searching area </a:t>
            </a:r>
          </a:p>
        </p:txBody>
      </p:sp>
    </p:spTree>
    <p:extLst>
      <p:ext uri="{BB962C8B-B14F-4D97-AF65-F5344CB8AC3E}">
        <p14:creationId xmlns:p14="http://schemas.microsoft.com/office/powerpoint/2010/main" val="40241074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ABA29F-7BE2-9778-D68E-1DAAB4146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EFBF2B-593E-7B97-983D-9B88D9042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Heuristic classifier: results on original signals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927F9ED-7649-AFF5-6A94-2EFD6A01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22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723BB159-C64B-0DBD-3311-9BCF813B1419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543A410C-17F1-35AC-5142-CE2DC7D41EFE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825AD721-A3EF-8A6E-E9A5-640B4C413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277" y="1606160"/>
            <a:ext cx="8820187" cy="3077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Performance have been evaluated using </a:t>
            </a:r>
            <a:r>
              <a:rPr lang="en-US" sz="1600" b="1" dirty="0"/>
              <a:t>confusion matrix </a:t>
            </a:r>
            <a:r>
              <a:rPr lang="en-US" sz="1600" dirty="0"/>
              <a:t>and </a:t>
            </a:r>
            <a:r>
              <a:rPr lang="en-US" sz="1600" b="1" dirty="0"/>
              <a:t>standard metrics</a:t>
            </a:r>
          </a:p>
        </p:txBody>
      </p:sp>
      <p:pic>
        <p:nvPicPr>
          <p:cNvPr id="6" name="Immagine 5" descr="Immagine che contiene testo, schermata, numero, diagramma&#10;&#10;Descrizione generata automaticamente">
            <a:extLst>
              <a:ext uri="{FF2B5EF4-FFF2-40B4-BE49-F238E27FC236}">
                <a16:creationId xmlns:a16="http://schemas.microsoft.com/office/drawing/2014/main" id="{FE365A8B-5607-5406-9E12-5984710926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48" y="1980839"/>
            <a:ext cx="5486682" cy="3657788"/>
          </a:xfrm>
          <a:prstGeom prst="rect">
            <a:avLst/>
          </a:prstGeom>
        </p:spPr>
      </p:pic>
      <p:pic>
        <p:nvPicPr>
          <p:cNvPr id="10" name="Immagine 9" descr="Immagine che contiene testo, schermata, numero, diagramma&#10;&#10;Descrizione generata automaticamente">
            <a:extLst>
              <a:ext uri="{FF2B5EF4-FFF2-40B4-BE49-F238E27FC236}">
                <a16:creationId xmlns:a16="http://schemas.microsoft.com/office/drawing/2014/main" id="{2140EA74-B4DA-1989-E59A-0EEA0C470A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930" y="1980839"/>
            <a:ext cx="5486682" cy="365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1260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C6DD01-2F21-7A3D-524B-8B64C80437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492873-FF8D-3F17-7B77-E09EB104C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Heuristic classifier: results on filtered signals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5ADD880-E4C0-2503-47EC-2FBDD20CC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23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AF51041E-4FF1-00E8-C26B-96D9F28A9099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6B58F9C-6A9F-A41C-4005-DCC1635673E1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0AD3BFED-30A7-18F2-DD80-637C71482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277" y="1606160"/>
            <a:ext cx="8820187" cy="3077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Performance have been evaluated using </a:t>
            </a:r>
            <a:r>
              <a:rPr lang="en-US" sz="1600" b="1" dirty="0"/>
              <a:t>confusion matrix </a:t>
            </a:r>
            <a:r>
              <a:rPr lang="en-US" sz="1600" dirty="0"/>
              <a:t>and </a:t>
            </a:r>
            <a:r>
              <a:rPr lang="en-US" sz="1600" b="1" dirty="0"/>
              <a:t>standard metrics</a:t>
            </a:r>
          </a:p>
        </p:txBody>
      </p:sp>
      <p:pic>
        <p:nvPicPr>
          <p:cNvPr id="6" name="Immagine 5" descr="Immagine che contiene testo, schermata, numero, diagramma&#10;&#10;Descrizione generata automaticamente">
            <a:extLst>
              <a:ext uri="{FF2B5EF4-FFF2-40B4-BE49-F238E27FC236}">
                <a16:creationId xmlns:a16="http://schemas.microsoft.com/office/drawing/2014/main" id="{27B101E2-0C76-CA04-3E15-991A083608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48" y="1980839"/>
            <a:ext cx="5486682" cy="3657788"/>
          </a:xfrm>
          <a:prstGeom prst="rect">
            <a:avLst/>
          </a:prstGeom>
        </p:spPr>
      </p:pic>
      <p:pic>
        <p:nvPicPr>
          <p:cNvPr id="8" name="Immagine 7" descr="Immagine che contiene testo, schermata, numero, diagramma&#10;&#10;Descrizione generata automaticamente">
            <a:extLst>
              <a:ext uri="{FF2B5EF4-FFF2-40B4-BE49-F238E27FC236}">
                <a16:creationId xmlns:a16="http://schemas.microsoft.com/office/drawing/2014/main" id="{19DA7006-84D3-7903-9EB1-69403120C7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930" y="1980839"/>
            <a:ext cx="5486682" cy="365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3975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AD9908-9042-3730-1D2E-27F7C91FE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06FB25-8FC2-FC9B-DE73-F396FA188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Heuristic classifier: results on train set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ABDD3E8-E843-EA91-56C3-17560D268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24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BAE9D9E8-A519-93EC-4FD8-2BEEA775698B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9A467D5-B679-FF01-C80E-0D1C900B85FA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58B404D4-411D-2B86-0868-EF319AF0EF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610624"/>
              </p:ext>
            </p:extLst>
          </p:nvPr>
        </p:nvGraphicFramePr>
        <p:xfrm>
          <a:off x="1159866" y="2104817"/>
          <a:ext cx="5488725" cy="33503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7745">
                  <a:extLst>
                    <a:ext uri="{9D8B030D-6E8A-4147-A177-3AD203B41FA5}">
                      <a16:colId xmlns:a16="http://schemas.microsoft.com/office/drawing/2014/main" val="3849659094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1071566705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1893957164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511184757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1660361813"/>
                    </a:ext>
                  </a:extLst>
                </a:gridCol>
              </a:tblGrid>
              <a:tr h="383892">
                <a:tc>
                  <a:txBody>
                    <a:bodyPr/>
                    <a:lstStyle/>
                    <a:p>
                      <a:pPr algn="ctr"/>
                      <a:endParaRPr lang="en-GB" sz="1400" b="1" noProof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F1-score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support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0770994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Map A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557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365493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Map B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1526344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Map C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1490287"/>
                  </a:ext>
                </a:extLst>
              </a:tr>
              <a:tr h="408051">
                <a:tc gridSpan="5"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991264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726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9241500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Macro </a:t>
                      </a:r>
                      <a:r>
                        <a:rPr lang="en-GB" sz="1400" noProof="0" dirty="0" err="1"/>
                        <a:t>avg</a:t>
                      </a:r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/>
                        <a:t>726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3146162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Weighted </a:t>
                      </a:r>
                      <a:r>
                        <a:rPr lang="en-GB" sz="1400" noProof="0" dirty="0" err="1"/>
                        <a:t>avg</a:t>
                      </a:r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/>
                        <a:t>726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049903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E9ECF207-CE66-3727-78C8-9175F98ABBB0}"/>
                  </a:ext>
                </a:extLst>
              </p:cNvPr>
              <p:cNvSpPr txBox="1"/>
              <p:nvPr/>
            </p:nvSpPr>
            <p:spPr>
              <a:xfrm>
                <a:off x="7680960" y="2523744"/>
                <a:ext cx="2192139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E9ECF207-CE66-3727-78C8-9175F98AB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960" y="2523744"/>
                <a:ext cx="2192139" cy="5231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1FF245F4-C609-8D80-50C1-BF01175F8112}"/>
                  </a:ext>
                </a:extLst>
              </p:cNvPr>
              <p:cNvSpPr txBox="1"/>
              <p:nvPr/>
            </p:nvSpPr>
            <p:spPr>
              <a:xfrm>
                <a:off x="7671561" y="3256839"/>
                <a:ext cx="1878078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1FF245F4-C609-8D80-50C1-BF01175F8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1561" y="3256839"/>
                <a:ext cx="1878078" cy="5231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DD5052AA-0B0E-9A46-E928-71BE44C560D0}"/>
                  </a:ext>
                </a:extLst>
              </p:cNvPr>
              <p:cNvSpPr txBox="1"/>
              <p:nvPr/>
            </p:nvSpPr>
            <p:spPr>
              <a:xfrm>
                <a:off x="7680960" y="3989934"/>
                <a:ext cx="3144066" cy="5305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𝑓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=2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DD5052AA-0B0E-9A46-E928-71BE44C56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960" y="3989934"/>
                <a:ext cx="3144066" cy="5305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4DE13F0E-E6AA-93AF-D9C4-65796A28D9D7}"/>
                  </a:ext>
                </a:extLst>
              </p:cNvPr>
              <p:cNvSpPr txBox="1"/>
              <p:nvPr/>
            </p:nvSpPr>
            <p:spPr>
              <a:xfrm>
                <a:off x="7680960" y="4730402"/>
                <a:ext cx="3351174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4DE13F0E-E6AA-93AF-D9C4-65796A28D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960" y="4730402"/>
                <a:ext cx="3351174" cy="5231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47218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2AEC2D-412D-90D8-6E68-8508D581E7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4D9774-3B55-BC24-3595-5222F7051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Heuristic classifier: results on test set 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00E0EE6-3553-14E1-8020-A4639E528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25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A3408881-D919-FA65-206A-DADA2FB24CC8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62E59B4-D47B-8F7D-DE5D-9BB2A9BB61BC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B0009F28-C247-1774-C14C-90E2003ACC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147914"/>
              </p:ext>
            </p:extLst>
          </p:nvPr>
        </p:nvGraphicFramePr>
        <p:xfrm>
          <a:off x="1159866" y="2104817"/>
          <a:ext cx="5488725" cy="33503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7745">
                  <a:extLst>
                    <a:ext uri="{9D8B030D-6E8A-4147-A177-3AD203B41FA5}">
                      <a16:colId xmlns:a16="http://schemas.microsoft.com/office/drawing/2014/main" val="3849659094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1071566705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1893957164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511184757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1660361813"/>
                    </a:ext>
                  </a:extLst>
                </a:gridCol>
              </a:tblGrid>
              <a:tr h="383892">
                <a:tc>
                  <a:txBody>
                    <a:bodyPr/>
                    <a:lstStyle/>
                    <a:p>
                      <a:pPr algn="ctr"/>
                      <a:endParaRPr lang="en-GB" sz="1400" b="1" noProof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F1-score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support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0770994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Map A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239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365493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Map B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1526344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Map C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1490287"/>
                  </a:ext>
                </a:extLst>
              </a:tr>
              <a:tr h="408051">
                <a:tc gridSpan="5"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991264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312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9241500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Macro </a:t>
                      </a:r>
                      <a:r>
                        <a:rPr lang="en-GB" sz="1400" noProof="0" dirty="0" err="1"/>
                        <a:t>avg</a:t>
                      </a:r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312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3146162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Weighted </a:t>
                      </a:r>
                      <a:r>
                        <a:rPr lang="en-GB" sz="1400" noProof="0" dirty="0" err="1"/>
                        <a:t>avg</a:t>
                      </a:r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312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049903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11AC2872-B516-886C-292B-396DDFACF670}"/>
                  </a:ext>
                </a:extLst>
              </p:cNvPr>
              <p:cNvSpPr txBox="1"/>
              <p:nvPr/>
            </p:nvSpPr>
            <p:spPr>
              <a:xfrm>
                <a:off x="7680960" y="2523744"/>
                <a:ext cx="2192139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E9ECF207-CE66-3727-78C8-9175F98AB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960" y="2523744"/>
                <a:ext cx="2192139" cy="5231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3FF4167B-2DBF-8315-83C4-3261619965FC}"/>
                  </a:ext>
                </a:extLst>
              </p:cNvPr>
              <p:cNvSpPr txBox="1"/>
              <p:nvPr/>
            </p:nvSpPr>
            <p:spPr>
              <a:xfrm>
                <a:off x="7671561" y="3256839"/>
                <a:ext cx="1878078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1FF245F4-C609-8D80-50C1-BF01175F8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1561" y="3256839"/>
                <a:ext cx="1878078" cy="5231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424FC016-A16C-4ECD-26F5-A8AD28623074}"/>
                  </a:ext>
                </a:extLst>
              </p:cNvPr>
              <p:cNvSpPr txBox="1"/>
              <p:nvPr/>
            </p:nvSpPr>
            <p:spPr>
              <a:xfrm>
                <a:off x="7680960" y="3989934"/>
                <a:ext cx="3144066" cy="5305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𝑓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=2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DD5052AA-0B0E-9A46-E928-71BE44C56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960" y="3989934"/>
                <a:ext cx="3144066" cy="5305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C0602955-7A83-D954-EFA6-7D3F105AA700}"/>
                  </a:ext>
                </a:extLst>
              </p:cNvPr>
              <p:cNvSpPr txBox="1"/>
              <p:nvPr/>
            </p:nvSpPr>
            <p:spPr>
              <a:xfrm>
                <a:off x="7680960" y="4730402"/>
                <a:ext cx="3351174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4DE13F0E-E6AA-93AF-D9C4-65796A28D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960" y="4730402"/>
                <a:ext cx="3351174" cy="5231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59276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F2D69A-5707-C52D-29A9-6D53184D04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A84E17-F89B-C781-63B7-EB508C24E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396FD07-456C-7DF6-554E-09C15EE44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Why building a heuristic classifier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Knowledge on roving signals: recap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Heuristic classifier: pseudo code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Performance</a:t>
            </a:r>
          </a:p>
          <a:p>
            <a:r>
              <a:rPr lang="en-US" sz="2000" dirty="0"/>
              <a:t>Conclusions </a:t>
            </a:r>
            <a:endParaRPr lang="en-US" sz="1600" dirty="0"/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9B6E317-0702-BFFE-771B-ADB7856CE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9229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84C42E-B3F9-7085-3A17-1D4A3E238B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9B4A24-0362-9A0A-4F25-F76198F90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Conclusions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A83974A-357A-D08B-CF0E-158FCE0AB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27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E62870FB-CABF-5F84-DCB0-D0F2D8031819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0D33812C-70C8-F3C3-528B-A6C3FF399B2F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2B9A24BF-5BB6-5586-15E3-C796B78B3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277" y="1606160"/>
            <a:ext cx="10274083" cy="29109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A heuristic classifier has been built with the purpose to act as baseline from which starting further evaluations.</a:t>
            </a:r>
          </a:p>
          <a:p>
            <a:pPr marL="0" indent="0">
              <a:buNone/>
            </a:pPr>
            <a:r>
              <a:rPr lang="en-US" sz="1600" dirty="0"/>
              <a:t>In general, performance are not satisfying, as it could be imaged.</a:t>
            </a:r>
          </a:p>
          <a:p>
            <a:pPr marL="0" indent="0">
              <a:buNone/>
            </a:pPr>
            <a:r>
              <a:rPr lang="en-US" sz="1600" dirty="0"/>
              <a:t>Looking at the </a:t>
            </a:r>
            <a:r>
              <a:rPr lang="en-US" sz="1600" b="1" dirty="0"/>
              <a:t>confusion matrices and metrics</a:t>
            </a:r>
            <a:r>
              <a:rPr lang="en-US" sz="1600" dirty="0"/>
              <a:t>, in both </a:t>
            </a:r>
            <a:r>
              <a:rPr lang="en-US" sz="1600" b="1" dirty="0"/>
              <a:t>train</a:t>
            </a:r>
            <a:r>
              <a:rPr lang="en-US" sz="1600" dirty="0"/>
              <a:t> and </a:t>
            </a:r>
            <a:r>
              <a:rPr lang="en-US" sz="1600" b="1" dirty="0"/>
              <a:t>test</a:t>
            </a:r>
            <a:r>
              <a:rPr lang="en-US" sz="1600" dirty="0"/>
              <a:t> sets:</a:t>
            </a:r>
          </a:p>
          <a:p>
            <a:r>
              <a:rPr lang="en-US" sz="1600" b="1" dirty="0">
                <a:solidFill>
                  <a:srgbClr val="0070C0"/>
                </a:solidFill>
              </a:rPr>
              <a:t>MAP A </a:t>
            </a:r>
            <a:r>
              <a:rPr lang="en-US" sz="1600" dirty="0"/>
              <a:t>has </a:t>
            </a:r>
            <a:r>
              <a:rPr lang="en-US" sz="1600" b="1" dirty="0"/>
              <a:t>many FN</a:t>
            </a:r>
            <a:r>
              <a:rPr lang="en-US" sz="1600" dirty="0"/>
              <a:t> classified as </a:t>
            </a:r>
            <a:r>
              <a:rPr lang="en-US" sz="1600" b="1" dirty="0"/>
              <a:t>MAP</a:t>
            </a:r>
            <a:r>
              <a:rPr lang="en-US" sz="1600" dirty="0"/>
              <a:t> </a:t>
            </a:r>
            <a:r>
              <a:rPr lang="en-US" sz="1600" b="1" dirty="0"/>
              <a:t>B</a:t>
            </a:r>
            <a:r>
              <a:rPr lang="en-US" sz="1600" dirty="0"/>
              <a:t>, probably due to ambiguous signals present into this class. Only temporal-spatial information is not sufficient to classify these signals properly. This situation is reflected by the </a:t>
            </a:r>
            <a:r>
              <a:rPr lang="en-US" sz="1600" b="1" dirty="0"/>
              <a:t>good</a:t>
            </a:r>
            <a:r>
              <a:rPr lang="en-US" sz="1600" dirty="0"/>
              <a:t> </a:t>
            </a:r>
            <a:r>
              <a:rPr lang="en-US" sz="1600" b="1" dirty="0"/>
              <a:t>precision</a:t>
            </a:r>
            <a:r>
              <a:rPr lang="en-US" sz="1600" dirty="0"/>
              <a:t> </a:t>
            </a:r>
            <a:r>
              <a:rPr lang="en-US" sz="1600" b="1" dirty="0"/>
              <a:t>juxtaposed</a:t>
            </a:r>
            <a:r>
              <a:rPr lang="en-US" sz="1600" dirty="0"/>
              <a:t>, however with </a:t>
            </a:r>
            <a:r>
              <a:rPr lang="en-US" sz="1600" b="1" dirty="0"/>
              <a:t>low</a:t>
            </a:r>
            <a:r>
              <a:rPr lang="en-US" sz="1600" dirty="0"/>
              <a:t> </a:t>
            </a:r>
            <a:r>
              <a:rPr lang="en-US" sz="1600" b="1" dirty="0"/>
              <a:t>recall</a:t>
            </a:r>
            <a:r>
              <a:rPr lang="en-US" sz="1600" dirty="0"/>
              <a:t>.</a:t>
            </a:r>
          </a:p>
          <a:p>
            <a:r>
              <a:rPr lang="en-US" sz="1600" b="1" dirty="0">
                <a:solidFill>
                  <a:srgbClr val="00B050"/>
                </a:solidFill>
              </a:rPr>
              <a:t>MAP B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/>
              <a:t>il classified </a:t>
            </a:r>
            <a:r>
              <a:rPr lang="en-US" sz="1600" b="1" dirty="0"/>
              <a:t>well</a:t>
            </a:r>
            <a:r>
              <a:rPr lang="en-US" sz="1600" dirty="0"/>
              <a:t> in terms or </a:t>
            </a:r>
            <a:r>
              <a:rPr lang="en-US" sz="1600" b="1" dirty="0"/>
              <a:t>recall</a:t>
            </a:r>
            <a:r>
              <a:rPr lang="en-US" sz="1600" dirty="0"/>
              <a:t>, but </a:t>
            </a:r>
            <a:r>
              <a:rPr lang="en-US" sz="1600" b="1" dirty="0"/>
              <a:t>suffers</a:t>
            </a:r>
            <a:r>
              <a:rPr lang="en-US" sz="1600" dirty="0"/>
              <a:t> of very </a:t>
            </a:r>
            <a:r>
              <a:rPr lang="en-US" sz="1600" b="1" dirty="0"/>
              <a:t>low</a:t>
            </a:r>
            <a:r>
              <a:rPr lang="en-US" sz="1600" dirty="0"/>
              <a:t> </a:t>
            </a:r>
            <a:r>
              <a:rPr lang="en-US" sz="1600" b="1" dirty="0"/>
              <a:t>precision</a:t>
            </a:r>
            <a:r>
              <a:rPr lang="en-US" sz="1600" dirty="0"/>
              <a:t>, because of the presence MAP A misclassified signals. 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MAP C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/>
              <a:t>suffers of </a:t>
            </a:r>
            <a:r>
              <a:rPr lang="en-US" sz="1600" b="1" dirty="0"/>
              <a:t>both</a:t>
            </a:r>
            <a:r>
              <a:rPr lang="en-US" sz="1600" dirty="0"/>
              <a:t> </a:t>
            </a:r>
            <a:r>
              <a:rPr lang="en-US" sz="1600" b="1" dirty="0"/>
              <a:t>bad</a:t>
            </a:r>
            <a:r>
              <a:rPr lang="en-US" sz="1600" dirty="0"/>
              <a:t> </a:t>
            </a:r>
            <a:r>
              <a:rPr lang="en-US" sz="1600" b="1" dirty="0"/>
              <a:t>precision</a:t>
            </a:r>
            <a:r>
              <a:rPr lang="en-US" sz="1600" dirty="0"/>
              <a:t> and </a:t>
            </a:r>
            <a:r>
              <a:rPr lang="en-US" sz="1600" b="1" dirty="0"/>
              <a:t>bad</a:t>
            </a:r>
            <a:r>
              <a:rPr lang="en-US" sz="1600" dirty="0"/>
              <a:t> </a:t>
            </a:r>
            <a:r>
              <a:rPr lang="en-US" sz="1600" b="1" dirty="0"/>
              <a:t>recall</a:t>
            </a:r>
            <a:r>
              <a:rPr lang="en-US" sz="1600" dirty="0"/>
              <a:t>, leading to a very </a:t>
            </a:r>
            <a:r>
              <a:rPr lang="en-US" sz="1600" b="1" dirty="0"/>
              <a:t>low f1-score</a:t>
            </a:r>
            <a:r>
              <a:rPr lang="en-US" sz="1600" dirty="0"/>
              <a:t>. Such situation reflects the fact that maybe the algorithm is not able to find properly the His peak or using only this information is not sufficient.</a:t>
            </a:r>
          </a:p>
          <a:p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Moreover, </a:t>
            </a:r>
            <a:r>
              <a:rPr lang="en-US" sz="1600" b="1" dirty="0"/>
              <a:t>filtered</a:t>
            </a:r>
            <a:r>
              <a:rPr lang="en-US" sz="1600" dirty="0"/>
              <a:t> </a:t>
            </a:r>
            <a:r>
              <a:rPr lang="en-US" sz="1600" b="1" dirty="0"/>
              <a:t>data</a:t>
            </a:r>
            <a:r>
              <a:rPr lang="en-US" sz="1600" dirty="0"/>
              <a:t> does </a:t>
            </a:r>
            <a:r>
              <a:rPr lang="en-US" sz="1600" b="1" dirty="0"/>
              <a:t>not</a:t>
            </a:r>
            <a:r>
              <a:rPr lang="en-US" sz="1600" dirty="0"/>
              <a:t> have </a:t>
            </a:r>
            <a:r>
              <a:rPr lang="en-US" sz="1600" b="1" dirty="0"/>
              <a:t>difference</a:t>
            </a:r>
            <a:r>
              <a:rPr lang="en-US" sz="1600" dirty="0"/>
              <a:t> </a:t>
            </a:r>
            <a:r>
              <a:rPr lang="en-US" sz="1600" b="1" dirty="0"/>
              <a:t>with</a:t>
            </a:r>
            <a:r>
              <a:rPr lang="en-US" sz="1600" dirty="0"/>
              <a:t> </a:t>
            </a:r>
            <a:r>
              <a:rPr lang="en-US" sz="1600" b="1" dirty="0"/>
              <a:t>not</a:t>
            </a:r>
            <a:r>
              <a:rPr lang="en-US" sz="1600" dirty="0"/>
              <a:t> </a:t>
            </a:r>
            <a:r>
              <a:rPr lang="en-US" sz="1600" b="1" dirty="0"/>
              <a:t>filtered</a:t>
            </a:r>
            <a:r>
              <a:rPr lang="en-US" sz="1600" dirty="0"/>
              <a:t> ones in terms of </a:t>
            </a:r>
            <a:r>
              <a:rPr lang="en-US" sz="1600" b="1" dirty="0"/>
              <a:t>performances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In conclusion the presented set of rules is a simple classifier, which can be used as baseline to start the classification with a true machine learning model.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93055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7BB769-B316-A45B-3CD5-188962B606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4EB07A-515C-2678-F83C-5A8BA1609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DF2948E-0054-FDF3-D557-A5AD87692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/>
              <a:t>Why building a heuristic classifier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Knowledge on roving signals: recap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Heuristic classifier: pseudo code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Performance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Conclusions 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895837F-61F0-FDA4-4E8E-CE770B1D6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431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building a heuristic classifier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64" y="1518210"/>
            <a:ext cx="11332464" cy="472251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000" b="1" dirty="0">
                <a:solidFill>
                  <a:srgbClr val="C00000"/>
                </a:solidFill>
              </a:rPr>
              <a:t>Problem</a:t>
            </a:r>
          </a:p>
          <a:p>
            <a:pPr marL="0" indent="0">
              <a:buNone/>
            </a:pPr>
            <a:r>
              <a:rPr lang="en-US" sz="1800" i="1" dirty="0"/>
              <a:t>Which model could act as baseline for building and comparing any other one?</a:t>
            </a:r>
          </a:p>
          <a:p>
            <a:r>
              <a:rPr lang="en-US" sz="1600" dirty="0"/>
              <a:t>In literature there’s no evidence of AVNRT roving signals classification</a:t>
            </a:r>
          </a:p>
          <a:p>
            <a:pPr marL="0" indent="0">
              <a:buNone/>
            </a:pPr>
            <a:endParaRPr lang="en-US" sz="1800" dirty="0"/>
          </a:p>
          <a:p>
            <a:pPr marL="0" indent="0" algn="ctr">
              <a:buNone/>
            </a:pPr>
            <a:r>
              <a:rPr lang="en-US" sz="2000" b="1" dirty="0">
                <a:solidFill>
                  <a:schemeClr val="accent6"/>
                </a:solidFill>
              </a:rPr>
              <a:t>Proposed solution</a:t>
            </a:r>
          </a:p>
          <a:p>
            <a:pPr marL="0" indent="0">
              <a:buNone/>
            </a:pPr>
            <a:r>
              <a:rPr lang="en-US" sz="1800" dirty="0"/>
              <a:t>So, a first classifier, which could cover this role, could be a </a:t>
            </a:r>
            <a:r>
              <a:rPr lang="en-US" sz="1800" i="1" dirty="0"/>
              <a:t>heuristic one based on prior information on these signals</a:t>
            </a:r>
          </a:p>
          <a:p>
            <a:pPr marL="0" indent="0">
              <a:buNone/>
            </a:pPr>
            <a:endParaRPr lang="en-US" sz="1800" dirty="0"/>
          </a:p>
          <a:p>
            <a:pPr marL="0" indent="0" algn="ctr">
              <a:buNone/>
            </a:pPr>
            <a:r>
              <a:rPr lang="en-US" sz="2000" b="1" dirty="0">
                <a:solidFill>
                  <a:srgbClr val="0070C0"/>
                </a:solidFill>
              </a:rPr>
              <a:t>Aim</a:t>
            </a:r>
          </a:p>
          <a:p>
            <a:pPr marL="0" indent="0">
              <a:buNone/>
            </a:pPr>
            <a:r>
              <a:rPr lang="en-US" sz="1800" dirty="0"/>
              <a:t>Building </a:t>
            </a:r>
            <a:r>
              <a:rPr lang="en-US" sz="1800" i="1" dirty="0"/>
              <a:t>a logical set of rules to classify roving signals </a:t>
            </a:r>
            <a:r>
              <a:rPr lang="en-US" sz="1800" dirty="0"/>
              <a:t>exploiting the prior on them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48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1EF595-615A-BCFA-1E7C-3722DC0EAF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DEF613-067C-4863-C2BC-E48C5B93E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CE50453-E774-CB15-3548-F5AB2DBBB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Why building a heuristic classifier</a:t>
            </a:r>
          </a:p>
          <a:p>
            <a:r>
              <a:rPr lang="en-US" sz="2000" dirty="0"/>
              <a:t>Knowledge on roving signals: recap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Heuristic classifier: pseudo code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Performance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Conclusions 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CBF1782-D1E9-B2E3-0067-DBBA655B5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112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Knowledge on roving signals: recap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6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B88F10A3-B51A-5737-E391-BBC862C3D528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6334AD31-F8CD-F096-F547-4896E55300D2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940FB72A-675B-B382-B2F5-35EC1C2CF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277" y="1606159"/>
            <a:ext cx="3022891" cy="182284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600" b="1" i="1" dirty="0">
                <a:solidFill>
                  <a:srgbClr val="0070C0"/>
                </a:solidFill>
              </a:rPr>
              <a:t>Map A: indifferent</a:t>
            </a:r>
          </a:p>
          <a:p>
            <a:r>
              <a:rPr lang="en-US" sz="1600" dirty="0"/>
              <a:t>Atrial wave amplitude &gt;0.5 mv</a:t>
            </a:r>
          </a:p>
          <a:p>
            <a:r>
              <a:rPr lang="en-US" sz="1600" dirty="0"/>
              <a:t>Simple and biphasic shape of atrial wave </a:t>
            </a:r>
          </a:p>
          <a:p>
            <a:r>
              <a:rPr lang="en-US" sz="1600" dirty="0"/>
              <a:t>No slow-path signal</a:t>
            </a:r>
          </a:p>
          <a:p>
            <a:r>
              <a:rPr lang="en-US" sz="1600" dirty="0"/>
              <a:t>Minor presence of the Ventricular component</a:t>
            </a:r>
          </a:p>
          <a:p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0F209100-3FA5-D5B7-8390-52437897A019}"/>
              </a:ext>
            </a:extLst>
          </p:cNvPr>
          <p:cNvSpPr txBox="1">
            <a:spLocks/>
          </p:cNvSpPr>
          <p:nvPr/>
        </p:nvSpPr>
        <p:spPr>
          <a:xfrm>
            <a:off x="3838686" y="1606158"/>
            <a:ext cx="3904487" cy="15942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chemeClr val="accent6"/>
                </a:solidFill>
              </a:rPr>
              <a:t>Map B: effective</a:t>
            </a:r>
            <a:endParaRPr lang="en-US" sz="1600" b="1" dirty="0">
              <a:solidFill>
                <a:schemeClr val="accent6"/>
              </a:solidFill>
            </a:endParaRPr>
          </a:p>
          <a:p>
            <a:r>
              <a:rPr lang="en-US" sz="1600" dirty="0"/>
              <a:t>Complex atrial component within 0.1 and 0.3 mV</a:t>
            </a:r>
          </a:p>
          <a:p>
            <a:r>
              <a:rPr lang="en-US" sz="1600" dirty="0"/>
              <a:t>Higher ventricular component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6F475AA3-6433-322D-FC19-827C7680D919}"/>
              </a:ext>
            </a:extLst>
          </p:cNvPr>
          <p:cNvSpPr txBox="1">
            <a:spLocks/>
          </p:cNvSpPr>
          <p:nvPr/>
        </p:nvSpPr>
        <p:spPr>
          <a:xfrm>
            <a:off x="7951691" y="1606158"/>
            <a:ext cx="3491915" cy="18228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C00000"/>
                </a:solidFill>
              </a:rPr>
              <a:t>Map C: dangerous</a:t>
            </a:r>
          </a:p>
          <a:p>
            <a:r>
              <a:rPr lang="en-US" sz="1600" dirty="0"/>
              <a:t>3 components: atrial activity, ventricular activity and His Bundle passage</a:t>
            </a:r>
          </a:p>
          <a:p>
            <a:r>
              <a:rPr lang="en-US" sz="1600" dirty="0"/>
              <a:t>Not fixed proportions between atrial and ventricular components</a:t>
            </a:r>
          </a:p>
          <a:p>
            <a:r>
              <a:rPr lang="en-US" sz="1600" dirty="0"/>
              <a:t>Clear and biphasic atrial component</a:t>
            </a:r>
          </a:p>
          <a:p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15802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9671CA-091D-8D17-60F4-4B8742BFB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F3C9B9-88BC-0749-65B1-C16C428D2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Knowledge on roving signals: recap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98B3DA8-EAD9-287F-5885-423864A83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7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F42484DC-BF68-DE90-9F1E-F313731441CD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D34B8810-4705-6E18-E32D-986A62ECBAD6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4ED05BED-8EAB-5137-317F-BA837EA8A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277" y="1606159"/>
            <a:ext cx="3022891" cy="182284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600" b="1" i="1" dirty="0">
                <a:solidFill>
                  <a:srgbClr val="0070C0"/>
                </a:solidFill>
              </a:rPr>
              <a:t>Map A</a:t>
            </a:r>
          </a:p>
          <a:p>
            <a:r>
              <a:rPr lang="en-US" sz="1600" dirty="0"/>
              <a:t>Atrial wave amplitude  &gt;0.5 mv</a:t>
            </a:r>
          </a:p>
          <a:p>
            <a:r>
              <a:rPr lang="en-US" sz="1600" dirty="0"/>
              <a:t>Simple and biphasic shape of atrial wave </a:t>
            </a:r>
          </a:p>
          <a:p>
            <a:r>
              <a:rPr lang="en-US" sz="1600" dirty="0"/>
              <a:t>No slow-path signal</a:t>
            </a:r>
          </a:p>
          <a:p>
            <a:r>
              <a:rPr lang="en-US" sz="1600" dirty="0"/>
              <a:t>Minor presence of the Ventricular component</a:t>
            </a:r>
          </a:p>
          <a:p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5" name="Immagine 4" descr="Immagine che contiene testo, linea, diagramma, Parallelo&#10;&#10;Descrizione generata automaticamente">
            <a:extLst>
              <a:ext uri="{FF2B5EF4-FFF2-40B4-BE49-F238E27FC236}">
                <a16:creationId xmlns:a16="http://schemas.microsoft.com/office/drawing/2014/main" id="{2181B064-E7D4-34F3-E109-621D2B6210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5" t="5147" r="8275" b="7629"/>
          <a:stretch/>
        </p:blipFill>
        <p:spPr>
          <a:xfrm>
            <a:off x="3706582" y="1554154"/>
            <a:ext cx="8253769" cy="4471416"/>
          </a:xfrm>
          <a:prstGeom prst="rect">
            <a:avLst/>
          </a:prstGeom>
        </p:spPr>
      </p:pic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51175995-E917-D3B0-1B64-853EBB2724E7}"/>
              </a:ext>
            </a:extLst>
          </p:cNvPr>
          <p:cNvSpPr/>
          <p:nvPr/>
        </p:nvSpPr>
        <p:spPr>
          <a:xfrm>
            <a:off x="6723157" y="1728216"/>
            <a:ext cx="317723" cy="611124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C3C98FEC-7A17-423C-FD7E-DA332B0D524E}"/>
              </a:ext>
            </a:extLst>
          </p:cNvPr>
          <p:cNvSpPr/>
          <p:nvPr/>
        </p:nvSpPr>
        <p:spPr>
          <a:xfrm>
            <a:off x="10743660" y="3537135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1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7EAD5EE6-EE40-A586-9A58-55822E13AF5A}"/>
              </a:ext>
            </a:extLst>
          </p:cNvPr>
          <p:cNvSpPr/>
          <p:nvPr/>
        </p:nvSpPr>
        <p:spPr>
          <a:xfrm>
            <a:off x="10743660" y="2703576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1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D5819816-0D0B-1DF5-3615-8A57A656880C}"/>
              </a:ext>
            </a:extLst>
          </p:cNvPr>
          <p:cNvSpPr/>
          <p:nvPr/>
        </p:nvSpPr>
        <p:spPr>
          <a:xfrm>
            <a:off x="10743660" y="4370694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2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ABC3BF40-FD9A-9FD0-3712-10CC6D8188B8}"/>
              </a:ext>
            </a:extLst>
          </p:cNvPr>
          <p:cNvSpPr/>
          <p:nvPr/>
        </p:nvSpPr>
        <p:spPr>
          <a:xfrm>
            <a:off x="10743660" y="5242697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3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9171D073-CFEA-CF0C-9230-63CE57E9006D}"/>
              </a:ext>
            </a:extLst>
          </p:cNvPr>
          <p:cNvGrpSpPr/>
          <p:nvPr/>
        </p:nvGrpSpPr>
        <p:grpSpPr>
          <a:xfrm>
            <a:off x="352406" y="2843784"/>
            <a:ext cx="3022891" cy="1010532"/>
            <a:chOff x="352406" y="2843784"/>
            <a:chExt cx="3022891" cy="1010532"/>
          </a:xfrm>
        </p:grpSpPr>
        <p:sp>
          <p:nvSpPr>
            <p:cNvPr id="10" name="Rettangolo con angoli arrotondati 9">
              <a:extLst>
                <a:ext uri="{FF2B5EF4-FFF2-40B4-BE49-F238E27FC236}">
                  <a16:creationId xmlns:a16="http://schemas.microsoft.com/office/drawing/2014/main" id="{A41AF98E-AFD0-7BB4-D65C-3AB74571168F}"/>
                </a:ext>
              </a:extLst>
            </p:cNvPr>
            <p:cNvSpPr/>
            <p:nvPr/>
          </p:nvSpPr>
          <p:spPr>
            <a:xfrm>
              <a:off x="838200" y="2843784"/>
              <a:ext cx="2051304" cy="868680"/>
            </a:xfrm>
            <a:prstGeom prst="roundRect">
              <a:avLst/>
            </a:prstGeom>
            <a:noFill/>
            <a:ln w="2857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Segnaposto contenuto 2">
              <a:extLst>
                <a:ext uri="{FF2B5EF4-FFF2-40B4-BE49-F238E27FC236}">
                  <a16:creationId xmlns:a16="http://schemas.microsoft.com/office/drawing/2014/main" id="{008B64C1-CD6B-0392-14DD-CD2BC41F8C45}"/>
                </a:ext>
              </a:extLst>
            </p:cNvPr>
            <p:cNvSpPr txBox="1">
              <a:spLocks/>
            </p:cNvSpPr>
            <p:nvPr/>
          </p:nvSpPr>
          <p:spPr>
            <a:xfrm>
              <a:off x="352406" y="3733663"/>
              <a:ext cx="3022891" cy="12065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200" b="1" i="1" dirty="0">
                  <a:solidFill>
                    <a:srgbClr val="0070C0"/>
                  </a:solidFill>
                </a:rPr>
                <a:t>Used for building the classifier</a:t>
              </a:r>
              <a:endParaRPr lang="en-US" sz="1200" dirty="0"/>
            </a:p>
            <a:p>
              <a:endPara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  <a:p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9842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AC7E76-E560-A479-5409-891CDF5D5E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452EC4-0AF3-9656-5F8F-CA0444B04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Knowledge on roving signals: recap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36A3B49-70C2-B552-9E95-BCA4FB4A9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8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257A0B2C-89F6-3C80-1AB8-DBE0F0526813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A693CB5A-4AD4-8675-11D8-8993E21177FF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D1921156-8A64-0A57-F895-95FBBC208F0C}"/>
              </a:ext>
            </a:extLst>
          </p:cNvPr>
          <p:cNvSpPr txBox="1">
            <a:spLocks/>
          </p:cNvSpPr>
          <p:nvPr/>
        </p:nvSpPr>
        <p:spPr>
          <a:xfrm>
            <a:off x="434581" y="1630404"/>
            <a:ext cx="3904487" cy="15942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chemeClr val="accent6"/>
                </a:solidFill>
              </a:rPr>
              <a:t>Map B</a:t>
            </a:r>
            <a:endParaRPr lang="en-US" sz="1600" b="1" dirty="0">
              <a:solidFill>
                <a:schemeClr val="accent6"/>
              </a:solidFill>
            </a:endParaRPr>
          </a:p>
          <a:p>
            <a:r>
              <a:rPr lang="en-US" sz="1600" dirty="0"/>
              <a:t>Complex atrial component within 0.1 and 0.3 mV</a:t>
            </a:r>
          </a:p>
          <a:p>
            <a:r>
              <a:rPr lang="en-US" sz="1600" dirty="0"/>
              <a:t>Higher ventricular component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5" name="Immagine 4" descr="Immagine che contiene testo, linea, diagramma, Parallelo&#10;&#10;Descrizione generata automaticamente">
            <a:extLst>
              <a:ext uri="{FF2B5EF4-FFF2-40B4-BE49-F238E27FC236}">
                <a16:creationId xmlns:a16="http://schemas.microsoft.com/office/drawing/2014/main" id="{3BF51144-4BFF-5ECF-9FC8-C68DCD5ABD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54" t="3393" r="8800" b="7191"/>
          <a:stretch/>
        </p:blipFill>
        <p:spPr>
          <a:xfrm>
            <a:off x="4311636" y="1590326"/>
            <a:ext cx="7774908" cy="4392464"/>
          </a:xfrm>
          <a:prstGeom prst="rect">
            <a:avLst/>
          </a:prstGeom>
        </p:spPr>
      </p:pic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12633A52-D0A1-3417-2BA8-57F3892CDE82}"/>
              </a:ext>
            </a:extLst>
          </p:cNvPr>
          <p:cNvSpPr/>
          <p:nvPr/>
        </p:nvSpPr>
        <p:spPr>
          <a:xfrm>
            <a:off x="8162544" y="1837736"/>
            <a:ext cx="448056" cy="592836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FC3A4545-0148-D9B0-195C-CD09A817A63B}"/>
              </a:ext>
            </a:extLst>
          </p:cNvPr>
          <p:cNvSpPr/>
          <p:nvPr/>
        </p:nvSpPr>
        <p:spPr>
          <a:xfrm>
            <a:off x="10743660" y="3537135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2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945952DA-9687-46EF-C0F5-6979D55C2EAF}"/>
              </a:ext>
            </a:extLst>
          </p:cNvPr>
          <p:cNvSpPr/>
          <p:nvPr/>
        </p:nvSpPr>
        <p:spPr>
          <a:xfrm>
            <a:off x="10743660" y="2703576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CS 3-4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43F0CA4A-52C3-CBAA-AB31-D7E79CE55DB8}"/>
              </a:ext>
            </a:extLst>
          </p:cNvPr>
          <p:cNvSpPr/>
          <p:nvPr/>
        </p:nvSpPr>
        <p:spPr>
          <a:xfrm>
            <a:off x="10743660" y="4370694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</a:t>
            </a:r>
            <a:r>
              <a:rPr lang="it-IT" b="1" dirty="0" err="1">
                <a:solidFill>
                  <a:schemeClr val="tx1"/>
                </a:solidFill>
              </a:rPr>
              <a:t>aVF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3343F6F1-5CE1-F587-01CC-8B9C47CD105A}"/>
              </a:ext>
            </a:extLst>
          </p:cNvPr>
          <p:cNvSpPr/>
          <p:nvPr/>
        </p:nvSpPr>
        <p:spPr>
          <a:xfrm>
            <a:off x="10743660" y="5242697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V1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44459F1F-4E25-3F5A-069F-C3417CE08984}"/>
              </a:ext>
            </a:extLst>
          </p:cNvPr>
          <p:cNvGrpSpPr/>
          <p:nvPr/>
        </p:nvGrpSpPr>
        <p:grpSpPr>
          <a:xfrm>
            <a:off x="50292" y="2514600"/>
            <a:ext cx="3904487" cy="558030"/>
            <a:chOff x="50292" y="2514600"/>
            <a:chExt cx="3904487" cy="558030"/>
          </a:xfrm>
        </p:grpSpPr>
        <p:sp>
          <p:nvSpPr>
            <p:cNvPr id="3" name="Rettangolo con angoli arrotondati 2">
              <a:extLst>
                <a:ext uri="{FF2B5EF4-FFF2-40B4-BE49-F238E27FC236}">
                  <a16:creationId xmlns:a16="http://schemas.microsoft.com/office/drawing/2014/main" id="{C6C5F3A1-C1F5-2F0B-8AFD-334B74EE0CF2}"/>
                </a:ext>
              </a:extLst>
            </p:cNvPr>
            <p:cNvSpPr/>
            <p:nvPr/>
          </p:nvSpPr>
          <p:spPr>
            <a:xfrm>
              <a:off x="685800" y="2514600"/>
              <a:ext cx="2633472" cy="347472"/>
            </a:xfrm>
            <a:prstGeom prst="roundRect">
              <a:avLst/>
            </a:prstGeom>
            <a:noFill/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Segnaposto contenuto 2">
              <a:extLst>
                <a:ext uri="{FF2B5EF4-FFF2-40B4-BE49-F238E27FC236}">
                  <a16:creationId xmlns:a16="http://schemas.microsoft.com/office/drawing/2014/main" id="{F1C2618D-B2C9-D66F-F486-AF330F7DCCE0}"/>
                </a:ext>
              </a:extLst>
            </p:cNvPr>
            <p:cNvSpPr txBox="1">
              <a:spLocks/>
            </p:cNvSpPr>
            <p:nvPr/>
          </p:nvSpPr>
          <p:spPr>
            <a:xfrm>
              <a:off x="50292" y="2846586"/>
              <a:ext cx="3904487" cy="22604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200" b="1" i="1" dirty="0">
                  <a:solidFill>
                    <a:schemeClr val="accent6"/>
                  </a:solidFill>
                </a:rPr>
                <a:t>Used for building the classifier</a:t>
              </a:r>
              <a:endParaRPr lang="en-US" sz="1200" dirty="0"/>
            </a:p>
            <a:p>
              <a:endParaRPr lang="en-US" sz="1200" dirty="0"/>
            </a:p>
            <a:p>
              <a:endParaRPr lang="en-US" sz="1200" dirty="0"/>
            </a:p>
            <a:p>
              <a:endParaRPr lang="en-US" sz="1200" dirty="0"/>
            </a:p>
            <a:p>
              <a:endParaRPr lang="en-US" sz="1200" dirty="0"/>
            </a:p>
            <a:p>
              <a:endPara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  <a:p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8552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10385D-7E7B-6922-485A-DCB6BB5F1D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AB0F5D-4486-2E4E-AD20-E2880BB72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Knowledge on roving signals: recap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F50356F-2C75-958F-1875-42748AACB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9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C8226002-39CA-EF6E-AF0E-D6B18DDA0C2A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729513E9-03E2-04F5-295C-62590EE4C972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30F7AA97-04E6-946F-2861-B547071C6D5C}"/>
              </a:ext>
            </a:extLst>
          </p:cNvPr>
          <p:cNvSpPr txBox="1">
            <a:spLocks/>
          </p:cNvSpPr>
          <p:nvPr/>
        </p:nvSpPr>
        <p:spPr>
          <a:xfrm>
            <a:off x="529651" y="1615303"/>
            <a:ext cx="3599467" cy="18228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C00000"/>
                </a:solidFill>
              </a:rPr>
              <a:t>Map C</a:t>
            </a:r>
          </a:p>
          <a:p>
            <a:r>
              <a:rPr lang="en-US" sz="1600" dirty="0"/>
              <a:t>Clear and biphasic atrial component</a:t>
            </a:r>
          </a:p>
          <a:p>
            <a:r>
              <a:rPr lang="en-US" sz="1600" dirty="0"/>
              <a:t>3 components: atrial activity, ventricular activity and His Bundle passage</a:t>
            </a:r>
          </a:p>
          <a:p>
            <a:r>
              <a:rPr lang="en-US" sz="1600" dirty="0"/>
              <a:t>Not fixed proportions between atrial and ventricular components</a:t>
            </a:r>
          </a:p>
          <a:p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7" name="Immagine 6" descr="Immagine che contiene testo, linea, diagramma, Parallelo&#10;&#10;Descrizione generata automaticamente">
            <a:extLst>
              <a:ext uri="{FF2B5EF4-FFF2-40B4-BE49-F238E27FC236}">
                <a16:creationId xmlns:a16="http://schemas.microsoft.com/office/drawing/2014/main" id="{97A47C02-3B25-08DE-28AA-20EF38257E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0" t="4855" r="8125" b="6315"/>
          <a:stretch/>
        </p:blipFill>
        <p:spPr>
          <a:xfrm>
            <a:off x="4129118" y="1615303"/>
            <a:ext cx="7858938" cy="4355729"/>
          </a:xfrm>
          <a:prstGeom prst="rect">
            <a:avLst/>
          </a:prstGeom>
        </p:spPr>
      </p:pic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3353E21D-2173-CC74-9402-C909E344BFF8}"/>
              </a:ext>
            </a:extLst>
          </p:cNvPr>
          <p:cNvSpPr/>
          <p:nvPr/>
        </p:nvSpPr>
        <p:spPr>
          <a:xfrm>
            <a:off x="7296912" y="1980839"/>
            <a:ext cx="292608" cy="277729"/>
          </a:xfrm>
          <a:prstGeom prst="roundRect">
            <a:avLst/>
          </a:prstGeom>
          <a:noFill/>
          <a:ln w="28575">
            <a:solidFill>
              <a:srgbClr val="FF99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766FEE40-C34B-BF52-7C58-3153DA7B6818}"/>
              </a:ext>
            </a:extLst>
          </p:cNvPr>
          <p:cNvSpPr/>
          <p:nvPr/>
        </p:nvSpPr>
        <p:spPr>
          <a:xfrm>
            <a:off x="10743660" y="3537135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1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09200A66-CCB9-6E50-4473-BD76BA85A081}"/>
              </a:ext>
            </a:extLst>
          </p:cNvPr>
          <p:cNvSpPr/>
          <p:nvPr/>
        </p:nvSpPr>
        <p:spPr>
          <a:xfrm>
            <a:off x="10743660" y="2703576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1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82A57530-3E85-3C1F-A984-F9E75C28CC89}"/>
              </a:ext>
            </a:extLst>
          </p:cNvPr>
          <p:cNvSpPr/>
          <p:nvPr/>
        </p:nvSpPr>
        <p:spPr>
          <a:xfrm>
            <a:off x="10743660" y="4370694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2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8442A240-A6BA-F58E-7613-7A25616966FB}"/>
              </a:ext>
            </a:extLst>
          </p:cNvPr>
          <p:cNvSpPr/>
          <p:nvPr/>
        </p:nvSpPr>
        <p:spPr>
          <a:xfrm>
            <a:off x="10743660" y="5242697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3</a:t>
            </a: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A0A5F933-B43A-EAAE-4040-57CF9500832B}"/>
              </a:ext>
            </a:extLst>
          </p:cNvPr>
          <p:cNvGrpSpPr/>
          <p:nvPr/>
        </p:nvGrpSpPr>
        <p:grpSpPr>
          <a:xfrm>
            <a:off x="758951" y="2222050"/>
            <a:ext cx="3195619" cy="1948781"/>
            <a:chOff x="828574" y="1980839"/>
            <a:chExt cx="3195619" cy="1049489"/>
          </a:xfrm>
        </p:grpSpPr>
        <p:sp>
          <p:nvSpPr>
            <p:cNvPr id="3" name="Rettangolo con angoli arrotondati 2">
              <a:extLst>
                <a:ext uri="{FF2B5EF4-FFF2-40B4-BE49-F238E27FC236}">
                  <a16:creationId xmlns:a16="http://schemas.microsoft.com/office/drawing/2014/main" id="{8DB8D87F-5B36-7D04-B9D5-250BF40716DB}"/>
                </a:ext>
              </a:extLst>
            </p:cNvPr>
            <p:cNvSpPr/>
            <p:nvPr/>
          </p:nvSpPr>
          <p:spPr>
            <a:xfrm>
              <a:off x="828574" y="1980839"/>
              <a:ext cx="3195619" cy="782944"/>
            </a:xfrm>
            <a:prstGeom prst="roundRect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" name="Segnaposto contenuto 2">
              <a:extLst>
                <a:ext uri="{FF2B5EF4-FFF2-40B4-BE49-F238E27FC236}">
                  <a16:creationId xmlns:a16="http://schemas.microsoft.com/office/drawing/2014/main" id="{7CDE68E8-8A62-8C16-2173-2A634498407D}"/>
                </a:ext>
              </a:extLst>
            </p:cNvPr>
            <p:cNvSpPr txBox="1">
              <a:spLocks/>
            </p:cNvSpPr>
            <p:nvPr/>
          </p:nvSpPr>
          <p:spPr>
            <a:xfrm>
              <a:off x="1650281" y="2763783"/>
              <a:ext cx="2212847" cy="26654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200" b="1" i="1" dirty="0">
                  <a:solidFill>
                    <a:srgbClr val="C00000"/>
                  </a:solidFill>
                </a:rPr>
                <a:t>Used for building the classifier</a:t>
              </a:r>
              <a:endParaRPr lang="en-US" sz="1200" dirty="0"/>
            </a:p>
            <a:p>
              <a:endParaRPr lang="en-US" sz="1200" dirty="0"/>
            </a:p>
            <a:p>
              <a:pPr marL="0" indent="0">
                <a:buFont typeface="Arial" panose="020B0604020202020204" pitchFamily="34" charset="0"/>
                <a:buNone/>
              </a:pPr>
              <a:endPara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  <a:p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4250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Tema di Office">
  <a:themeElements>
    <a:clrScheme name="UniP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B001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5251</TotalTime>
  <Words>1539</Words>
  <Application>Microsoft Office PowerPoint</Application>
  <PresentationFormat>Widescreen</PresentationFormat>
  <Paragraphs>331</Paragraphs>
  <Slides>27</Slides>
  <Notes>26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27</vt:i4>
      </vt:variant>
    </vt:vector>
  </HeadingPairs>
  <TitlesOfParts>
    <vt:vector size="33" baseType="lpstr">
      <vt:lpstr>Aptos</vt:lpstr>
      <vt:lpstr>Arial</vt:lpstr>
      <vt:lpstr>Calibri</vt:lpstr>
      <vt:lpstr>Cambria Math</vt:lpstr>
      <vt:lpstr>Wingdings</vt:lpstr>
      <vt:lpstr>1_Tema di Office</vt:lpstr>
      <vt:lpstr>Presentazione standard di PowerPoint</vt:lpstr>
      <vt:lpstr>Outline </vt:lpstr>
      <vt:lpstr>Outline </vt:lpstr>
      <vt:lpstr>Why building a heuristic classifier</vt:lpstr>
      <vt:lpstr>Outline </vt:lpstr>
      <vt:lpstr>Knowledge on roving signals: recap</vt:lpstr>
      <vt:lpstr>Knowledge on roving signals: recap</vt:lpstr>
      <vt:lpstr>Knowledge on roving signals: recap</vt:lpstr>
      <vt:lpstr>Knowledge on roving signals: recap</vt:lpstr>
      <vt:lpstr>Stratified train/test split</vt:lpstr>
      <vt:lpstr>Outline </vt:lpstr>
      <vt:lpstr>Heuristic classifier: pseudo code</vt:lpstr>
      <vt:lpstr>Code functioning</vt:lpstr>
      <vt:lpstr>Find peaks function documentation</vt:lpstr>
      <vt:lpstr>Outline </vt:lpstr>
      <vt:lpstr>Correctly classified example 1</vt:lpstr>
      <vt:lpstr>Correctly classified example 2</vt:lpstr>
      <vt:lpstr>Correctly classified example 3</vt:lpstr>
      <vt:lpstr>Misclassified example 1</vt:lpstr>
      <vt:lpstr>Misclassified example 2</vt:lpstr>
      <vt:lpstr>Misclassified example 3</vt:lpstr>
      <vt:lpstr>Heuristic classifier: results on original signals</vt:lpstr>
      <vt:lpstr>Heuristic classifier: results on filtered signals</vt:lpstr>
      <vt:lpstr>Heuristic classifier: results on train set</vt:lpstr>
      <vt:lpstr>Heuristic classifier: results on test set </vt:lpstr>
      <vt:lpstr>Outline 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Corrado Andrea</dc:creator>
  <cp:lastModifiedBy>Andrea Corrado</cp:lastModifiedBy>
  <cp:revision>102</cp:revision>
  <dcterms:created xsi:type="dcterms:W3CDTF">2024-05-22T12:11:36Z</dcterms:created>
  <dcterms:modified xsi:type="dcterms:W3CDTF">2024-10-29T13:41:43Z</dcterms:modified>
</cp:coreProperties>
</file>