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573" r:id="rId2"/>
    <p:sldId id="574" r:id="rId3"/>
    <p:sldId id="649" r:id="rId4"/>
    <p:sldId id="631" r:id="rId5"/>
    <p:sldId id="650" r:id="rId6"/>
    <p:sldId id="634" r:id="rId7"/>
    <p:sldId id="644" r:id="rId8"/>
    <p:sldId id="632" r:id="rId9"/>
    <p:sldId id="651" r:id="rId10"/>
    <p:sldId id="635" r:id="rId11"/>
    <p:sldId id="646" r:id="rId12"/>
    <p:sldId id="647" r:id="rId13"/>
    <p:sldId id="652" r:id="rId14"/>
    <p:sldId id="636" r:id="rId15"/>
    <p:sldId id="648" r:id="rId16"/>
    <p:sldId id="653" r:id="rId17"/>
    <p:sldId id="600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4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1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60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40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85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06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6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01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3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77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9/27/2024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9/27/2024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9/27/2024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Preprocessing, spectral analysis and alignment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estimation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5315712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Spectrum estimation can be done following different strategies:</a:t>
            </a:r>
          </a:p>
          <a:p>
            <a:r>
              <a:rPr lang="en-US" sz="1400" b="1" dirty="0"/>
              <a:t>Parametric</a:t>
            </a:r>
            <a:r>
              <a:rPr lang="en-US" sz="1400" dirty="0"/>
              <a:t> strategies: i.e., AR estimation</a:t>
            </a:r>
          </a:p>
          <a:p>
            <a:r>
              <a:rPr lang="en-US" sz="1400" b="1" dirty="0"/>
              <a:t>Non-Parametric</a:t>
            </a:r>
            <a:r>
              <a:rPr lang="en-US" sz="1400" dirty="0"/>
              <a:t> Strategies: i.e., Spectrogram or Welch estimation</a:t>
            </a:r>
          </a:p>
          <a:p>
            <a:pPr marL="0" indent="0">
              <a:buNone/>
            </a:pPr>
            <a:r>
              <a:rPr lang="en-US" sz="1400" dirty="0"/>
              <a:t>AR spectrum estimation is not so much used in literature, but has </a:t>
            </a:r>
            <a:r>
              <a:rPr lang="en-US" sz="1400" b="1" dirty="0"/>
              <a:t>important</a:t>
            </a:r>
            <a:r>
              <a:rPr lang="en-US" sz="1400" dirty="0"/>
              <a:t> </a:t>
            </a:r>
            <a:r>
              <a:rPr lang="en-US" sz="1400" b="1" dirty="0"/>
              <a:t>advantages</a:t>
            </a:r>
            <a:r>
              <a:rPr lang="en-US" sz="1400" dirty="0"/>
              <a:t>: </a:t>
            </a:r>
          </a:p>
          <a:p>
            <a:r>
              <a:rPr lang="en-US" sz="1400" dirty="0"/>
              <a:t>Fast and easy application </a:t>
            </a:r>
          </a:p>
          <a:p>
            <a:r>
              <a:rPr lang="en-US" sz="1400" dirty="0"/>
              <a:t>Consistent and not windowed estimation of the spectrum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And at the same time </a:t>
            </a:r>
            <a:r>
              <a:rPr lang="en-US" sz="1400" b="1" dirty="0"/>
              <a:t>some attentions</a:t>
            </a:r>
            <a:r>
              <a:rPr lang="en-US" sz="1400" dirty="0"/>
              <a:t>:</a:t>
            </a:r>
          </a:p>
          <a:p>
            <a:r>
              <a:rPr lang="en-US" sz="1400" dirty="0"/>
              <a:t>Require a zero-mean signal as input of the estimator of the model </a:t>
            </a:r>
          </a:p>
          <a:p>
            <a:r>
              <a:rPr lang="en-US" sz="1400" dirty="0"/>
              <a:t>Spectrum estimation results depends on the AR coefficients estimator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[3,4]</a:t>
            </a:r>
          </a:p>
          <a:p>
            <a:pPr lvl="1"/>
            <a:r>
              <a:rPr lang="en-US" sz="1100" dirty="0"/>
              <a:t>LS estimator has the best performance, together with Burg estimation, while Yule-Walker require high order models</a:t>
            </a:r>
            <a:endParaRPr lang="en-US" sz="1400" dirty="0"/>
          </a:p>
          <a:p>
            <a:r>
              <a:rPr lang="en-US" sz="1400" dirty="0"/>
              <a:t>Order choice is crucial: the model should represent well the signal</a:t>
            </a:r>
          </a:p>
          <a:p>
            <a:pPr lvl="1"/>
            <a:r>
              <a:rPr lang="en-US" sz="1100" dirty="0"/>
              <a:t>Optimal order was found between 8 and 20 in previous studies 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[3,4]</a:t>
            </a:r>
            <a:endParaRPr lang="en-US" sz="11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FFC060BC-855F-9D6A-2F09-48BC992AF336}"/>
                  </a:ext>
                </a:extLst>
              </p:cNvPr>
              <p:cNvSpPr/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FFC060BC-855F-9D6A-2F09-48BC992AF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BF3A10C5-9691-B507-B52B-F70021D6E866}"/>
                  </a:ext>
                </a:extLst>
              </p:cNvPr>
              <p:cNvSpPr/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1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tx1"/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 xmlns=""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BF3A10C5-9691-B507-B52B-F70021D6E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A7668B60-BB0B-67FD-1A90-2696A144454D}"/>
                  </a:ext>
                </a:extLst>
              </p:cNvPr>
              <p:cNvSpPr/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AR estimation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A7668B60-BB0B-67FD-1A90-2696A1444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con angoli arrotondati 14">
                <a:extLst>
                  <a:ext uri="{FF2B5EF4-FFF2-40B4-BE49-F238E27FC236}">
                    <a16:creationId xmlns:a16="http://schemas.microsoft.com/office/drawing/2014/main" id="{BD8B78A9-C511-7E63-A88F-E2F45A08C1B9}"/>
                  </a:ext>
                </a:extLst>
              </p:cNvPr>
              <p:cNvSpPr/>
              <p:nvPr/>
            </p:nvSpPr>
            <p:spPr>
              <a:xfrm>
                <a:off x="6612310" y="1508452"/>
                <a:ext cx="4934711" cy="11586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AR estimation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tangolo con angoli arrotondati 14">
                <a:extLst>
                  <a:ext uri="{FF2B5EF4-FFF2-40B4-BE49-F238E27FC236}">
                    <a16:creationId xmlns:a16="http://schemas.microsoft.com/office/drawing/2014/main" id="{BD8B78A9-C511-7E63-A88F-E2F45A08C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0" y="1508452"/>
                <a:ext cx="4934711" cy="115860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01FDBE4-8AE9-B483-FBE5-AAE8A5EE16F4}"/>
              </a:ext>
            </a:extLst>
          </p:cNvPr>
          <p:cNvSpPr txBox="1"/>
          <p:nvPr/>
        </p:nvSpPr>
        <p:spPr>
          <a:xfrm>
            <a:off x="509016" y="6398882"/>
            <a:ext cx="9970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</a:t>
            </a:r>
            <a:r>
              <a:rPr kumimoji="0" lang="en-GB" altLang="it-IT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Nayak, Jagadish, et al. "AR modeling of heart rate signals." 2004 IEEE Region 10 Conference TENCON 2004.. IEEE, 2004.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E9DEFC9-5C99-6101-69B9-E97947F3DA12}"/>
              </a:ext>
            </a:extLst>
          </p:cNvPr>
          <p:cNvGrpSpPr/>
          <p:nvPr/>
        </p:nvGrpSpPr>
        <p:grpSpPr>
          <a:xfrm>
            <a:off x="5824728" y="3703331"/>
            <a:ext cx="6160772" cy="688848"/>
            <a:chOff x="4939284" y="1633728"/>
            <a:chExt cx="6160772" cy="688848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A18FE58B-D0CF-E853-9CB9-E863B5084232}"/>
                </a:ext>
              </a:extLst>
            </p:cNvPr>
            <p:cNvSpPr/>
            <p:nvPr/>
          </p:nvSpPr>
          <p:spPr>
            <a:xfrm>
              <a:off x="4939284" y="1862328"/>
              <a:ext cx="1024128" cy="228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Signal</a:t>
              </a:r>
            </a:p>
          </p:txBody>
        </p:sp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00714ED9-1F3A-73ED-0BF1-2A1D16D68E9B}"/>
                </a:ext>
              </a:extLst>
            </p:cNvPr>
            <p:cNvSpPr/>
            <p:nvPr/>
          </p:nvSpPr>
          <p:spPr>
            <a:xfrm>
              <a:off x="6348984" y="1636776"/>
              <a:ext cx="1289306" cy="685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DWT thresholding and BP filter </a:t>
              </a:r>
            </a:p>
          </p:txBody>
        </p:sp>
        <p:sp>
          <p:nvSpPr>
            <p:cNvPr id="35" name="Rettangolo con angoli arrotondati 34">
              <a:extLst>
                <a:ext uri="{FF2B5EF4-FFF2-40B4-BE49-F238E27FC236}">
                  <a16:creationId xmlns:a16="http://schemas.microsoft.com/office/drawing/2014/main" id="{4653CE92-AE3B-2F0B-C8D1-0D8AFFAF052E}"/>
                </a:ext>
              </a:extLst>
            </p:cNvPr>
            <p:cNvSpPr/>
            <p:nvPr/>
          </p:nvSpPr>
          <p:spPr>
            <a:xfrm>
              <a:off x="8079867" y="1633728"/>
              <a:ext cx="1289306" cy="685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AR order estimation using </a:t>
              </a:r>
              <a:r>
                <a:rPr lang="en-GB" sz="1200" dirty="0" err="1">
                  <a:solidFill>
                    <a:schemeClr val="tx1"/>
                  </a:solidFill>
                </a:rPr>
                <a:t>nAIC</a:t>
              </a:r>
              <a:r>
                <a:rPr lang="en-GB" sz="1200" dirty="0">
                  <a:solidFill>
                    <a:schemeClr val="tx1"/>
                  </a:solidFill>
                </a:rPr>
                <a:t> criterion</a:t>
              </a:r>
            </a:p>
          </p:txBody>
        </p:sp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12D02225-D8EE-19C1-F367-3C40AA35BF7A}"/>
                </a:ext>
              </a:extLst>
            </p:cNvPr>
            <p:cNvSpPr/>
            <p:nvPr/>
          </p:nvSpPr>
          <p:spPr>
            <a:xfrm>
              <a:off x="9810750" y="1633728"/>
              <a:ext cx="1289306" cy="685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AR spectrum estimation using LS estimator</a:t>
              </a:r>
            </a:p>
          </p:txBody>
        </p: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4D1399FE-F402-28A1-A265-1C84A0A11675}"/>
                </a:ext>
              </a:extLst>
            </p:cNvPr>
            <p:cNvCxnSpPr>
              <a:stCxn id="27" idx="3"/>
              <a:endCxn id="29" idx="1"/>
            </p:cNvCxnSpPr>
            <p:nvPr/>
          </p:nvCxnSpPr>
          <p:spPr>
            <a:xfrm>
              <a:off x="5963412" y="1976628"/>
              <a:ext cx="385572" cy="3048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1BE42811-1C39-F333-F630-49AF17479A65}"/>
                </a:ext>
              </a:extLst>
            </p:cNvPr>
            <p:cNvCxnSpPr>
              <a:stCxn id="29" idx="3"/>
              <a:endCxn id="35" idx="1"/>
            </p:cNvCxnSpPr>
            <p:nvPr/>
          </p:nvCxnSpPr>
          <p:spPr>
            <a:xfrm flipV="1">
              <a:off x="7638290" y="1976628"/>
              <a:ext cx="441577" cy="3048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149503A1-29B4-908D-0BE1-2BFA85D188B6}"/>
                </a:ext>
              </a:extLst>
            </p:cNvPr>
            <p:cNvCxnSpPr>
              <a:stCxn id="35" idx="3"/>
              <a:endCxn id="37" idx="1"/>
            </p:cNvCxnSpPr>
            <p:nvPr/>
          </p:nvCxnSpPr>
          <p:spPr>
            <a:xfrm>
              <a:off x="9369173" y="1976628"/>
              <a:ext cx="441577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11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39656" cy="971551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Spectrum estimation results: External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3810952" cy="4609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+mj-lt"/>
              </a:rPr>
              <a:t>The proposed spectrum estimation </a:t>
            </a:r>
            <a:r>
              <a:rPr lang="en-US" sz="1400" b="1" dirty="0">
                <a:latin typeface="+mj-lt"/>
              </a:rPr>
              <a:t>pipeline</a:t>
            </a:r>
            <a:r>
              <a:rPr lang="en-US" sz="1400" dirty="0">
                <a:latin typeface="+mj-lt"/>
              </a:rPr>
              <a:t> has been </a:t>
            </a:r>
            <a:r>
              <a:rPr lang="en-US" sz="1400" b="1" dirty="0">
                <a:latin typeface="+mj-lt"/>
              </a:rPr>
              <a:t>tested</a:t>
            </a:r>
            <a:r>
              <a:rPr lang="en-US" sz="1400" dirty="0">
                <a:latin typeface="+mj-lt"/>
              </a:rPr>
              <a:t> on well-know </a:t>
            </a:r>
            <a:r>
              <a:rPr lang="en-US" sz="1400" b="1" dirty="0">
                <a:latin typeface="+mj-lt"/>
              </a:rPr>
              <a:t>external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data</a:t>
            </a:r>
            <a:r>
              <a:rPr lang="en-US" sz="1400" dirty="0">
                <a:latin typeface="+mj-lt"/>
              </a:rPr>
              <a:t> (</a:t>
            </a:r>
            <a:r>
              <a:rPr lang="en-US" sz="1400" b="1" dirty="0">
                <a:latin typeface="+mj-lt"/>
              </a:rPr>
              <a:t>didactical</a:t>
            </a:r>
            <a:r>
              <a:rPr lang="en-US" sz="1400" dirty="0">
                <a:latin typeface="+mj-lt"/>
              </a:rPr>
              <a:t>) and </a:t>
            </a:r>
            <a:r>
              <a:rPr lang="en-US" sz="1400" b="1" dirty="0">
                <a:latin typeface="+mj-lt"/>
              </a:rPr>
              <a:t>compared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with</a:t>
            </a:r>
            <a:r>
              <a:rPr lang="en-US" sz="1400" dirty="0">
                <a:latin typeface="+mj-lt"/>
              </a:rPr>
              <a:t> the more used  </a:t>
            </a:r>
            <a:r>
              <a:rPr lang="en-US" sz="1400" b="1" dirty="0">
                <a:latin typeface="+mj-lt"/>
              </a:rPr>
              <a:t>Spectrogram</a:t>
            </a:r>
            <a:r>
              <a:rPr lang="en-US" sz="1400" dirty="0">
                <a:latin typeface="+mj-lt"/>
              </a:rPr>
              <a:t> and </a:t>
            </a:r>
            <a:r>
              <a:rPr lang="en-US" sz="1400" b="1" dirty="0">
                <a:latin typeface="+mj-lt"/>
              </a:rPr>
              <a:t>Welch</a:t>
            </a:r>
            <a:r>
              <a:rPr lang="en-US" sz="1400" dirty="0">
                <a:latin typeface="+mj-lt"/>
              </a:rPr>
              <a:t> spectrogram. 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Each </a:t>
            </a:r>
            <a:r>
              <a:rPr lang="en-US" sz="1400" b="1" dirty="0">
                <a:latin typeface="+mj-lt"/>
              </a:rPr>
              <a:t>subplot</a:t>
            </a:r>
            <a:r>
              <a:rPr lang="en-US" sz="1400" dirty="0">
                <a:latin typeface="+mj-lt"/>
              </a:rPr>
              <a:t> correspond to a </a:t>
            </a:r>
            <a:r>
              <a:rPr lang="en-US" sz="1400" b="1" dirty="0">
                <a:latin typeface="+mj-lt"/>
              </a:rPr>
              <a:t>spectrum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evaluation</a:t>
            </a:r>
            <a:r>
              <a:rPr lang="en-US" sz="1400" dirty="0">
                <a:latin typeface="+mj-lt"/>
              </a:rPr>
              <a:t> of a </a:t>
            </a:r>
            <a:r>
              <a:rPr lang="en-US" sz="1400" b="1" dirty="0">
                <a:latin typeface="+mj-lt"/>
              </a:rPr>
              <a:t>HF noise corrupted signal</a:t>
            </a:r>
            <a:r>
              <a:rPr lang="en-US" sz="1400" dirty="0">
                <a:latin typeface="+mj-lt"/>
              </a:rPr>
              <a:t> with an </a:t>
            </a:r>
            <a:r>
              <a:rPr lang="en-US" sz="1400" b="1" dirty="0">
                <a:latin typeface="+mj-lt"/>
              </a:rPr>
              <a:t>increased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number</a:t>
            </a:r>
            <a:r>
              <a:rPr lang="en-US" sz="1400" dirty="0">
                <a:latin typeface="+mj-lt"/>
              </a:rPr>
              <a:t> of </a:t>
            </a:r>
            <a:r>
              <a:rPr lang="en-US" sz="1400" b="1" dirty="0">
                <a:latin typeface="+mj-lt"/>
              </a:rPr>
              <a:t>points</a:t>
            </a:r>
            <a:r>
              <a:rPr lang="en-US" sz="1400" dirty="0">
                <a:latin typeface="+mj-lt"/>
              </a:rPr>
              <a:t> (i.e., beats) </a:t>
            </a:r>
            <a:r>
              <a:rPr lang="en-US" sz="1400" b="1" dirty="0">
                <a:latin typeface="+mj-lt"/>
              </a:rPr>
              <a:t>filtered</a:t>
            </a:r>
            <a:r>
              <a:rPr lang="en-US" sz="1400" dirty="0">
                <a:latin typeface="+mj-lt"/>
              </a:rPr>
              <a:t> with the proposed pipeline.</a:t>
            </a:r>
          </a:p>
          <a:p>
            <a:r>
              <a:rPr lang="en-US" sz="1400" dirty="0">
                <a:latin typeface="+mj-lt"/>
              </a:rPr>
              <a:t>Burg and LS estimators converge</a:t>
            </a:r>
          </a:p>
          <a:p>
            <a:r>
              <a:rPr lang="en-US" sz="1400" dirty="0">
                <a:latin typeface="+mj-lt"/>
              </a:rPr>
              <a:t>AR estimation seems to underestimate the signal, thus AR spectrum peaks are not aligned with the Welch ones.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Moreover, by changing the order, AR spectrum peaks moves, leading to the conclusion that AR </a:t>
            </a:r>
            <a:r>
              <a:rPr lang="en-US" sz="1400" b="1" dirty="0">
                <a:latin typeface="+mj-lt"/>
              </a:rPr>
              <a:t>spectral estimation does not provide satisfactory results</a:t>
            </a:r>
            <a:r>
              <a:rPr lang="en-US" sz="1400" dirty="0">
                <a:latin typeface="+mj-lt"/>
              </a:rPr>
              <a:t>. 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4B12FDD-3F65-15BF-407F-077C60A887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58016" y="4799657"/>
            <a:ext cx="3720208" cy="134629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B826A9E-C5D4-B6A3-7447-200663D18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7" r="8416" b="4140"/>
          <a:stretch/>
        </p:blipFill>
        <p:spPr>
          <a:xfrm>
            <a:off x="4569525" y="1483469"/>
            <a:ext cx="7449256" cy="4469462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2CA9432A-9FE4-B09F-B378-E0FFC196DEEF}"/>
              </a:ext>
            </a:extLst>
          </p:cNvPr>
          <p:cNvGrpSpPr/>
          <p:nvPr/>
        </p:nvGrpSpPr>
        <p:grpSpPr>
          <a:xfrm>
            <a:off x="5202819" y="2006844"/>
            <a:ext cx="6589165" cy="3781928"/>
            <a:chOff x="4962918" y="2512202"/>
            <a:chExt cx="5788971" cy="3313891"/>
          </a:xfrm>
        </p:grpSpPr>
        <p:pic>
          <p:nvPicPr>
            <p:cNvPr id="8" name="Immagine 7" descr="Immagine che contiene diagramma&#10;&#10;Descrizione generata automaticamente">
              <a:extLst>
                <a:ext uri="{FF2B5EF4-FFF2-40B4-BE49-F238E27FC236}">
                  <a16:creationId xmlns:a16="http://schemas.microsoft.com/office/drawing/2014/main" id="{28624416-1B23-C1A0-A80A-76D1FE190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00" t="3509" r="8834" b="5455"/>
            <a:stretch/>
          </p:blipFill>
          <p:spPr>
            <a:xfrm>
              <a:off x="4962918" y="2512202"/>
              <a:ext cx="5788971" cy="3313891"/>
            </a:xfrm>
            <a:prstGeom prst="rect">
              <a:avLst/>
            </a:prstGeom>
          </p:spPr>
        </p:pic>
        <p:pic>
          <p:nvPicPr>
            <p:cNvPr id="9" name="Immagine 8" descr="Immagine che contiene diagramma&#10;&#10;Descrizione generata automaticamente">
              <a:extLst>
                <a:ext uri="{FF2B5EF4-FFF2-40B4-BE49-F238E27FC236}">
                  <a16:creationId xmlns:a16="http://schemas.microsoft.com/office/drawing/2014/main" id="{BE3E9444-6743-DBC0-EA91-66BFD2B53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18" t="6395" r="8834" b="70720"/>
            <a:stretch/>
          </p:blipFill>
          <p:spPr>
            <a:xfrm>
              <a:off x="9405622" y="3538966"/>
              <a:ext cx="1346267" cy="1499871"/>
            </a:xfrm>
            <a:prstGeom prst="rect">
              <a:avLst/>
            </a:prstGeom>
          </p:spPr>
        </p:pic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6358779-AE34-740A-83A8-5F0C3B72140C}"/>
                </a:ext>
              </a:extLst>
            </p:cNvPr>
            <p:cNvSpPr/>
            <p:nvPr/>
          </p:nvSpPr>
          <p:spPr>
            <a:xfrm>
              <a:off x="9915077" y="2555906"/>
              <a:ext cx="820393" cy="102950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99249606-4E04-E41D-F100-4F91EC080380}"/>
                </a:ext>
              </a:extLst>
            </p:cNvPr>
            <p:cNvSpPr/>
            <p:nvPr/>
          </p:nvSpPr>
          <p:spPr>
            <a:xfrm>
              <a:off x="8625773" y="2780065"/>
              <a:ext cx="1289304" cy="2468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LS estimation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estimation: comments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4538472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Now a dilemma arises:</a:t>
            </a:r>
          </a:p>
          <a:p>
            <a:r>
              <a:rPr lang="en-US" sz="1400" dirty="0"/>
              <a:t>On one hand, is known that </a:t>
            </a:r>
            <a:r>
              <a:rPr lang="en-US" sz="1400" b="1" dirty="0"/>
              <a:t>spectral</a:t>
            </a:r>
            <a:r>
              <a:rPr lang="en-US" sz="1400" dirty="0"/>
              <a:t> </a:t>
            </a:r>
            <a:r>
              <a:rPr lang="en-US" sz="1400" b="1" dirty="0"/>
              <a:t>estimation</a:t>
            </a:r>
            <a:r>
              <a:rPr lang="en-US" sz="1400" dirty="0"/>
              <a:t> could </a:t>
            </a:r>
            <a:r>
              <a:rPr lang="en-US" sz="1400" b="1" dirty="0"/>
              <a:t>leave</a:t>
            </a:r>
            <a:r>
              <a:rPr lang="en-US" sz="1400" dirty="0"/>
              <a:t> </a:t>
            </a:r>
            <a:r>
              <a:rPr lang="en-US" sz="1400" b="1" dirty="0"/>
              <a:t>important</a:t>
            </a:r>
            <a:r>
              <a:rPr lang="en-US" sz="1400" dirty="0"/>
              <a:t> </a:t>
            </a:r>
            <a:r>
              <a:rPr lang="en-US" sz="1400" b="1" dirty="0"/>
              <a:t>insights</a:t>
            </a:r>
            <a:r>
              <a:rPr lang="en-US" sz="1400" dirty="0"/>
              <a:t> on the data characteristics</a:t>
            </a:r>
          </a:p>
          <a:p>
            <a:r>
              <a:rPr lang="en-US" sz="1400" dirty="0"/>
              <a:t>On the other hand, </a:t>
            </a:r>
            <a:r>
              <a:rPr lang="en-US" sz="1400" b="1" dirty="0"/>
              <a:t>AR</a:t>
            </a:r>
            <a:r>
              <a:rPr lang="en-US" sz="1400" dirty="0"/>
              <a:t> </a:t>
            </a:r>
            <a:r>
              <a:rPr lang="en-US" sz="1400" b="1" dirty="0"/>
              <a:t>spectrum</a:t>
            </a:r>
            <a:r>
              <a:rPr lang="en-US" sz="1400" dirty="0"/>
              <a:t> estimation </a:t>
            </a:r>
            <a:r>
              <a:rPr lang="en-US" sz="1400" b="1" dirty="0"/>
              <a:t>doesn’t</a:t>
            </a:r>
            <a:r>
              <a:rPr lang="en-US" sz="1400" dirty="0"/>
              <a:t> </a:t>
            </a:r>
            <a:r>
              <a:rPr lang="en-US" sz="1400" b="1" dirty="0"/>
              <a:t>improve</a:t>
            </a:r>
            <a:r>
              <a:rPr lang="en-US" sz="1400" dirty="0"/>
              <a:t> </a:t>
            </a:r>
            <a:r>
              <a:rPr lang="en-US" sz="1400" b="1" dirty="0"/>
              <a:t>results</a:t>
            </a:r>
            <a:r>
              <a:rPr lang="en-US" sz="1400" dirty="0"/>
              <a:t> of Spectrogram and Welch Spectrogram</a:t>
            </a:r>
          </a:p>
          <a:p>
            <a:r>
              <a:rPr lang="en-US" sz="1400" b="1" dirty="0"/>
              <a:t>Moreover</a:t>
            </a:r>
            <a:r>
              <a:rPr lang="en-US" sz="1400" dirty="0"/>
              <a:t>, </a:t>
            </a:r>
            <a:r>
              <a:rPr lang="en-US" sz="1400" b="1" dirty="0"/>
              <a:t>Welch</a:t>
            </a:r>
            <a:r>
              <a:rPr lang="en-US" sz="1400" dirty="0"/>
              <a:t> spectrogram </a:t>
            </a:r>
            <a:r>
              <a:rPr lang="en-US" sz="1400" b="1" dirty="0"/>
              <a:t>still</a:t>
            </a:r>
            <a:r>
              <a:rPr lang="en-US" sz="1400" dirty="0"/>
              <a:t> </a:t>
            </a:r>
            <a:r>
              <a:rPr lang="en-US" sz="1400" b="1" dirty="0"/>
              <a:t>has</a:t>
            </a:r>
            <a:r>
              <a:rPr lang="en-US" sz="1400" dirty="0"/>
              <a:t> the </a:t>
            </a:r>
            <a:r>
              <a:rPr lang="en-US" sz="1400" b="1" dirty="0"/>
              <a:t>problems</a:t>
            </a:r>
            <a:r>
              <a:rPr lang="en-US" sz="1400" dirty="0"/>
              <a:t> of non-parametric spectrum estimation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So, are there </a:t>
            </a:r>
            <a:r>
              <a:rPr lang="en-US" sz="1400" b="1" dirty="0"/>
              <a:t>other methods </a:t>
            </a:r>
            <a:r>
              <a:rPr lang="en-US" sz="1400" dirty="0"/>
              <a:t>that can be used?</a:t>
            </a:r>
          </a:p>
          <a:p>
            <a:r>
              <a:rPr lang="en-US" sz="1400" dirty="0"/>
              <a:t>Many studies use </a:t>
            </a:r>
            <a:r>
              <a:rPr lang="en-US" sz="1400" b="1" dirty="0"/>
              <a:t>DWT</a:t>
            </a:r>
            <a:r>
              <a:rPr lang="en-US" sz="1400" dirty="0"/>
              <a:t> </a:t>
            </a:r>
            <a:r>
              <a:rPr lang="en-US" sz="1400" b="1" dirty="0"/>
              <a:t>features</a:t>
            </a:r>
            <a:r>
              <a:rPr lang="en-US" sz="1400" dirty="0"/>
              <a:t> as descriptors of the frequency behavior of ECG signals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[5,6]</a:t>
            </a:r>
          </a:p>
          <a:p>
            <a:r>
              <a:rPr lang="en-US" sz="1400" dirty="0"/>
              <a:t>Other uses even 2-D representations of DWT, i.e., </a:t>
            </a:r>
            <a:r>
              <a:rPr lang="en-US" sz="1400" b="1" dirty="0"/>
              <a:t>scalograms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[7]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100" dirty="0"/>
          </a:p>
          <a:p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1A439329-70BE-482F-06EE-5A1D2C07A1F5}"/>
              </a:ext>
            </a:extLst>
          </p:cNvPr>
          <p:cNvGrpSpPr/>
          <p:nvPr/>
        </p:nvGrpSpPr>
        <p:grpSpPr>
          <a:xfrm>
            <a:off x="5904899" y="1787642"/>
            <a:ext cx="5909707" cy="4197987"/>
            <a:chOff x="5904899" y="1787642"/>
            <a:chExt cx="5909707" cy="4197987"/>
          </a:xfrm>
        </p:grpSpPr>
        <p:pic>
          <p:nvPicPr>
            <p:cNvPr id="5" name="Immagine 4" descr="Immagine che contiene testo, schermata, Policromia, Sistema operativo&#10;&#10;Descrizione generata automaticamente">
              <a:extLst>
                <a:ext uri="{FF2B5EF4-FFF2-40B4-BE49-F238E27FC236}">
                  <a16:creationId xmlns:a16="http://schemas.microsoft.com/office/drawing/2014/main" id="{D277D1FC-E5EE-DDE0-5E5B-9B274018E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5" t="3412" r="9101" b="10860"/>
            <a:stretch/>
          </p:blipFill>
          <p:spPr>
            <a:xfrm>
              <a:off x="5904899" y="1787642"/>
              <a:ext cx="5909707" cy="3202889"/>
            </a:xfrm>
            <a:prstGeom prst="rect">
              <a:avLst/>
            </a:prstGeom>
          </p:spPr>
        </p:pic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D0329BB-BE69-A1A3-C68E-A3CE3E522FE4}"/>
                </a:ext>
              </a:extLst>
            </p:cNvPr>
            <p:cNvSpPr/>
            <p:nvPr/>
          </p:nvSpPr>
          <p:spPr>
            <a:xfrm>
              <a:off x="8394346" y="3550558"/>
              <a:ext cx="603019" cy="64008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140A8A89-8B22-F8C8-E008-7CD7985FD808}"/>
                </a:ext>
              </a:extLst>
            </p:cNvPr>
            <p:cNvSpPr/>
            <p:nvPr/>
          </p:nvSpPr>
          <p:spPr>
            <a:xfrm>
              <a:off x="10104475" y="3568766"/>
              <a:ext cx="676300" cy="738058"/>
            </a:xfrm>
            <a:prstGeom prst="round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C029D486-FF02-C5F1-5AC4-F631D59F4C2F}"/>
                </a:ext>
              </a:extLst>
            </p:cNvPr>
            <p:cNvSpPr/>
            <p:nvPr/>
          </p:nvSpPr>
          <p:spPr>
            <a:xfrm>
              <a:off x="9363455" y="3661355"/>
              <a:ext cx="603019" cy="4184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7030A0"/>
                </a:solidFill>
              </a:endParaRP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99F04744-E967-2940-F98B-5D5DB8131280}"/>
                </a:ext>
              </a:extLst>
            </p:cNvPr>
            <p:cNvSpPr/>
            <p:nvPr/>
          </p:nvSpPr>
          <p:spPr>
            <a:xfrm>
              <a:off x="6096000" y="5129540"/>
              <a:ext cx="839356" cy="22876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Atrial</a:t>
              </a:r>
            </a:p>
          </p:txBody>
        </p:sp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B271205A-A052-9A91-ECAB-13FD931282C1}"/>
                </a:ext>
              </a:extLst>
            </p:cNvPr>
            <p:cNvSpPr/>
            <p:nvPr/>
          </p:nvSpPr>
          <p:spPr>
            <a:xfrm>
              <a:off x="6102080" y="5443286"/>
              <a:ext cx="1134257" cy="228600"/>
            </a:xfrm>
            <a:prstGeom prst="round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Ventricular</a:t>
              </a:r>
            </a:p>
          </p:txBody>
        </p: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E3AFA064-A026-1F6F-D9A5-C5A8C5B0C04C}"/>
                </a:ext>
              </a:extLst>
            </p:cNvPr>
            <p:cNvSpPr/>
            <p:nvPr/>
          </p:nvSpPr>
          <p:spPr>
            <a:xfrm>
              <a:off x="6096000" y="5757029"/>
              <a:ext cx="1134257" cy="2286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His’ bundle</a:t>
              </a:r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01CEC6A-83FE-856C-275A-6711FD7799EC}"/>
              </a:ext>
            </a:extLst>
          </p:cNvPr>
          <p:cNvSpPr txBox="1"/>
          <p:nvPr/>
        </p:nvSpPr>
        <p:spPr>
          <a:xfrm>
            <a:off x="652850" y="6384354"/>
            <a:ext cx="1131664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5. P. </a:t>
            </a:r>
            <a:r>
              <a:rPr lang="it-IT" sz="900" dirty="0" err="1">
                <a:effectLst/>
              </a:rPr>
              <a:t>deChazal</a:t>
            </a:r>
            <a:r>
              <a:rPr lang="it-IT" sz="900" dirty="0">
                <a:effectLst/>
              </a:rPr>
              <a:t>, M. </a:t>
            </a:r>
            <a:r>
              <a:rPr lang="it-IT" sz="900" dirty="0" err="1">
                <a:effectLst/>
              </a:rPr>
              <a:t>O’Dwyer</a:t>
            </a:r>
            <a:r>
              <a:rPr lang="it-IT" sz="900" dirty="0">
                <a:effectLst/>
              </a:rPr>
              <a:t>, e R. B. Reilly, «</a:t>
            </a:r>
            <a:r>
              <a:rPr lang="it-IT" sz="900" dirty="0" err="1">
                <a:effectLst/>
              </a:rPr>
              <a:t>Automatic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Classification</a:t>
            </a:r>
            <a:r>
              <a:rPr lang="it-IT" sz="900" dirty="0">
                <a:effectLst/>
              </a:rPr>
              <a:t> of </a:t>
            </a:r>
            <a:r>
              <a:rPr lang="it-IT" sz="900" dirty="0" err="1">
                <a:effectLst/>
              </a:rPr>
              <a:t>Heartbeats</a:t>
            </a:r>
            <a:r>
              <a:rPr lang="it-IT" sz="900" dirty="0">
                <a:effectLst/>
              </a:rPr>
              <a:t> Using ECG </a:t>
            </a:r>
            <a:r>
              <a:rPr lang="it-IT" sz="900" dirty="0" err="1">
                <a:effectLst/>
              </a:rPr>
              <a:t>Morphology</a:t>
            </a:r>
            <a:r>
              <a:rPr lang="it-IT" sz="900" dirty="0">
                <a:effectLst/>
              </a:rPr>
              <a:t> and </a:t>
            </a:r>
            <a:r>
              <a:rPr lang="it-IT" sz="900" dirty="0" err="1">
                <a:effectLst/>
              </a:rPr>
              <a:t>Heartbeat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Interval</a:t>
            </a:r>
            <a:r>
              <a:rPr lang="it-IT" sz="900" dirty="0">
                <a:effectLst/>
              </a:rPr>
              <a:t> Features», </a:t>
            </a:r>
            <a:r>
              <a:rPr lang="it-IT" sz="900" i="1" dirty="0">
                <a:effectLst/>
              </a:rPr>
              <a:t>IEEE Trans. </a:t>
            </a:r>
            <a:r>
              <a:rPr lang="it-IT" sz="900" i="1" dirty="0" err="1">
                <a:effectLst/>
              </a:rPr>
              <a:t>Biomed</a:t>
            </a:r>
            <a:r>
              <a:rPr lang="it-IT" sz="900" i="1" dirty="0">
                <a:effectLst/>
              </a:rPr>
              <a:t>. Eng</a:t>
            </a:r>
            <a:r>
              <a:rPr lang="it-IT" sz="900" dirty="0">
                <a:effectLst/>
              </a:rPr>
              <a:t>, lug. 2004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6. S. </a:t>
            </a:r>
            <a:r>
              <a:rPr lang="it-IT" sz="900" dirty="0" err="1">
                <a:effectLst/>
              </a:rPr>
              <a:t>Faziludeen</a:t>
            </a:r>
            <a:r>
              <a:rPr lang="it-IT" sz="900" dirty="0">
                <a:effectLst/>
              </a:rPr>
              <a:t> e P. V. </a:t>
            </a:r>
            <a:r>
              <a:rPr lang="it-IT" sz="900" dirty="0" err="1">
                <a:effectLst/>
              </a:rPr>
              <a:t>Sabiq</a:t>
            </a:r>
            <a:r>
              <a:rPr lang="it-IT" sz="900" dirty="0">
                <a:effectLst/>
              </a:rPr>
              <a:t>, «ECG beat </a:t>
            </a:r>
            <a:r>
              <a:rPr lang="it-IT" sz="900" dirty="0" err="1">
                <a:effectLst/>
              </a:rPr>
              <a:t>classification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using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wavelets</a:t>
            </a:r>
            <a:r>
              <a:rPr lang="it-IT" sz="900" dirty="0">
                <a:effectLst/>
              </a:rPr>
              <a:t> and SVM», in 2013 IEEE CONFERENCE ON INFORMATION AND COMMUNICATION TECHNOLOGIES, apr. 2013, pp. 815–818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7. Y. D. </a:t>
            </a:r>
            <a:r>
              <a:rPr lang="it-IT" sz="900" dirty="0" err="1">
                <a:effectLst/>
              </a:rPr>
              <a:t>Daydulo</a:t>
            </a:r>
            <a:r>
              <a:rPr lang="it-IT" sz="900" dirty="0">
                <a:effectLst/>
              </a:rPr>
              <a:t>, B. L. </a:t>
            </a:r>
            <a:r>
              <a:rPr lang="it-IT" sz="900" dirty="0" err="1">
                <a:effectLst/>
              </a:rPr>
              <a:t>Thamineni</a:t>
            </a:r>
            <a:r>
              <a:rPr lang="it-IT" sz="900" dirty="0">
                <a:effectLst/>
              </a:rPr>
              <a:t>, e A. A. </a:t>
            </a:r>
            <a:r>
              <a:rPr lang="it-IT" sz="900" dirty="0" err="1">
                <a:effectLst/>
              </a:rPr>
              <a:t>Dawud</a:t>
            </a:r>
            <a:r>
              <a:rPr lang="it-IT" sz="900" dirty="0">
                <a:effectLst/>
              </a:rPr>
              <a:t>, «</a:t>
            </a:r>
            <a:r>
              <a:rPr lang="it-IT" sz="900" dirty="0" err="1">
                <a:effectLst/>
              </a:rPr>
              <a:t>Cardiac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arrhythmia</a:t>
            </a:r>
            <a:r>
              <a:rPr lang="it-IT" sz="900" dirty="0">
                <a:effectLst/>
              </a:rPr>
              <a:t> detection </a:t>
            </a:r>
            <a:r>
              <a:rPr lang="it-IT" sz="900" dirty="0" err="1">
                <a:effectLst/>
              </a:rPr>
              <a:t>using</a:t>
            </a:r>
            <a:r>
              <a:rPr lang="it-IT" sz="900" dirty="0">
                <a:effectLst/>
              </a:rPr>
              <a:t> deep learning </a:t>
            </a:r>
            <a:r>
              <a:rPr lang="it-IT" sz="900" dirty="0" err="1">
                <a:effectLst/>
              </a:rPr>
              <a:t>approach</a:t>
            </a:r>
            <a:r>
              <a:rPr lang="it-IT" sz="900" dirty="0">
                <a:effectLst/>
              </a:rPr>
              <a:t> and time frequency </a:t>
            </a:r>
            <a:r>
              <a:rPr lang="it-IT" sz="900" dirty="0" err="1">
                <a:effectLst/>
              </a:rPr>
              <a:t>representation</a:t>
            </a:r>
            <a:r>
              <a:rPr lang="it-IT" sz="900" dirty="0">
                <a:effectLst/>
              </a:rPr>
              <a:t> of ECG </a:t>
            </a:r>
            <a:r>
              <a:rPr lang="it-IT" sz="900" dirty="0" err="1">
                <a:effectLst/>
              </a:rPr>
              <a:t>signals</a:t>
            </a:r>
            <a:r>
              <a:rPr lang="it-IT" sz="900" dirty="0">
                <a:effectLst/>
              </a:rPr>
              <a:t>», </a:t>
            </a:r>
            <a:r>
              <a:rPr lang="it-IT" sz="900" i="1" dirty="0">
                <a:effectLst/>
              </a:rPr>
              <a:t>BMC </a:t>
            </a:r>
            <a:r>
              <a:rPr lang="it-IT" sz="900" i="1" dirty="0" err="1">
                <a:effectLst/>
              </a:rPr>
              <a:t>Med</a:t>
            </a:r>
            <a:r>
              <a:rPr lang="it-IT" sz="900" i="1" dirty="0">
                <a:effectLst/>
              </a:rPr>
              <a:t> </a:t>
            </a:r>
            <a:r>
              <a:rPr lang="it-IT" sz="900" i="1" dirty="0" err="1">
                <a:effectLst/>
              </a:rPr>
              <a:t>Inform</a:t>
            </a:r>
            <a:r>
              <a:rPr lang="it-IT" sz="900" i="1" dirty="0">
                <a:effectLst/>
              </a:rPr>
              <a:t> </a:t>
            </a:r>
            <a:r>
              <a:rPr lang="it-IT" sz="900" i="1" dirty="0" err="1">
                <a:effectLst/>
              </a:rPr>
              <a:t>Decis</a:t>
            </a:r>
            <a:r>
              <a:rPr lang="it-IT" sz="900" i="1" dirty="0">
                <a:effectLst/>
              </a:rPr>
              <a:t> </a:t>
            </a:r>
            <a:r>
              <a:rPr lang="it-IT" sz="900" i="1" dirty="0" err="1">
                <a:effectLst/>
              </a:rPr>
              <a:t>Mak</a:t>
            </a:r>
            <a:r>
              <a:rPr lang="it-IT" sz="900" dirty="0">
                <a:effectLst/>
              </a:rPr>
              <a:t>, vol. 23, fasc. 1, p. 232, ott. 2023</a:t>
            </a:r>
          </a:p>
        </p:txBody>
      </p:sp>
    </p:spTree>
    <p:extLst>
      <p:ext uri="{BB962C8B-B14F-4D97-AF65-F5344CB8AC3E}">
        <p14:creationId xmlns:p14="http://schemas.microsoft.com/office/powerpoint/2010/main" val="19569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/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5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necessity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5" y="1474327"/>
            <a:ext cx="4815547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Alignment was found to be necessary to build a population dataset. In fact:</a:t>
            </a:r>
          </a:p>
          <a:p>
            <a:r>
              <a:rPr lang="en-US" sz="1400" dirty="0"/>
              <a:t>Between subjects, there are differences into the peak’s alignment</a:t>
            </a:r>
          </a:p>
          <a:p>
            <a:r>
              <a:rPr lang="en-US" sz="1400" dirty="0"/>
              <a:t>Localize correctly atrial, ventricular and His conduction is fundamental</a:t>
            </a:r>
          </a:p>
          <a:p>
            <a:pPr marL="0" indent="0">
              <a:buNone/>
            </a:pPr>
            <a:r>
              <a:rPr lang="en-US" sz="1400" dirty="0"/>
              <a:t>The key idea is aligning the Rov trace respect to a QRS. Presumably, the Ref trace should  play the role of trace against which align.</a:t>
            </a:r>
          </a:p>
          <a:p>
            <a:pPr marL="0" indent="0">
              <a:buNone/>
            </a:pPr>
            <a:r>
              <a:rPr lang="en-US" sz="1400" dirty="0"/>
              <a:t> But:</a:t>
            </a:r>
          </a:p>
          <a:p>
            <a:r>
              <a:rPr lang="en-US" sz="1400" dirty="0"/>
              <a:t>Reference traces does not seem to contain always a QRS</a:t>
            </a:r>
          </a:p>
          <a:p>
            <a:pPr lvl="1"/>
            <a:r>
              <a:rPr lang="en-US" sz="1000" dirty="0"/>
              <a:t>In fact, there are Ref signals aligned respect to the atrial component of the Rov trace and spare traces</a:t>
            </a:r>
          </a:p>
          <a:p>
            <a:r>
              <a:rPr lang="en-US" sz="1400" dirty="0"/>
              <a:t>Reference traces, as said in previous meetings, should be the same as spare 1 traces, but this is not true (or at least it is just for subjects 2 and 4)</a:t>
            </a:r>
          </a:p>
          <a:p>
            <a:pPr lvl="1"/>
            <a:r>
              <a:rPr lang="en-US" sz="1000" dirty="0"/>
              <a:t>Is it possible that the QRS is recorded at least inside one spare trace?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47B2F33-2BFF-FD06-3B6A-CCAA160756E7}"/>
              </a:ext>
            </a:extLst>
          </p:cNvPr>
          <p:cNvGrpSpPr/>
          <p:nvPr/>
        </p:nvGrpSpPr>
        <p:grpSpPr>
          <a:xfrm>
            <a:off x="5566654" y="1749552"/>
            <a:ext cx="6087891" cy="4358640"/>
            <a:chOff x="342649" y="3429000"/>
            <a:chExt cx="4806879" cy="2889504"/>
          </a:xfrm>
        </p:grpSpPr>
        <p:pic>
          <p:nvPicPr>
            <p:cNvPr id="6" name="Immagine 5" descr="Immagine che contiene testo, diagramma, linea, Parallelo&#10;&#10;Descrizione generata automaticamente">
              <a:extLst>
                <a:ext uri="{FF2B5EF4-FFF2-40B4-BE49-F238E27FC236}">
                  <a16:creationId xmlns:a16="http://schemas.microsoft.com/office/drawing/2014/main" id="{D9D8B75A-897E-EB8D-A971-5FE055929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5" t="1639" r="9250" b="4123"/>
            <a:stretch/>
          </p:blipFill>
          <p:spPr>
            <a:xfrm>
              <a:off x="342649" y="3429000"/>
              <a:ext cx="4806879" cy="2889504"/>
            </a:xfrm>
            <a:prstGeom prst="rect">
              <a:avLst/>
            </a:prstGeom>
          </p:spPr>
        </p:pic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CEE6A68E-9D44-BC1A-3C9C-4B1BEB37B39E}"/>
                </a:ext>
              </a:extLst>
            </p:cNvPr>
            <p:cNvSpPr/>
            <p:nvPr/>
          </p:nvSpPr>
          <p:spPr>
            <a:xfrm>
              <a:off x="2478024" y="4014216"/>
              <a:ext cx="740664" cy="1554480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1A7AE9E9-068E-4E86-5422-ACC2E46A7DF8}"/>
                </a:ext>
              </a:extLst>
            </p:cNvPr>
            <p:cNvSpPr txBox="1"/>
            <p:nvPr/>
          </p:nvSpPr>
          <p:spPr>
            <a:xfrm>
              <a:off x="2286000" y="3722495"/>
              <a:ext cx="1408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Atrial? Ventricular?</a:t>
              </a:r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8C54BA0A-17DC-4A5D-C971-A37437B24699}"/>
                </a:ext>
              </a:extLst>
            </p:cNvPr>
            <p:cNvSpPr/>
            <p:nvPr/>
          </p:nvSpPr>
          <p:spPr>
            <a:xfrm>
              <a:off x="3282696" y="4105656"/>
              <a:ext cx="566928" cy="1399032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E0D6040-3C2B-9330-D6AB-EB998D84FBE4}"/>
                </a:ext>
              </a:extLst>
            </p:cNvPr>
            <p:cNvSpPr/>
            <p:nvPr/>
          </p:nvSpPr>
          <p:spPr>
            <a:xfrm>
              <a:off x="1847088" y="4105656"/>
              <a:ext cx="566928" cy="1399032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7E0AB4D7-B356-613A-0E2E-334BECC063C6}"/>
              </a:ext>
            </a:extLst>
          </p:cNvPr>
          <p:cNvGrpSpPr/>
          <p:nvPr/>
        </p:nvGrpSpPr>
        <p:grpSpPr>
          <a:xfrm>
            <a:off x="5566654" y="1749552"/>
            <a:ext cx="6329982" cy="4358640"/>
            <a:chOff x="6128494" y="2887669"/>
            <a:chExt cx="5800636" cy="3298916"/>
          </a:xfrm>
        </p:grpSpPr>
        <p:pic>
          <p:nvPicPr>
            <p:cNvPr id="12" name="Immagine 11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3E4233AF-418B-ED29-DAF9-4B3E5026A2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4" t="3831" r="8956" b="6030"/>
            <a:stretch/>
          </p:blipFill>
          <p:spPr>
            <a:xfrm>
              <a:off x="6128494" y="2887669"/>
              <a:ext cx="5800636" cy="3298916"/>
            </a:xfrm>
            <a:prstGeom prst="rect">
              <a:avLst/>
            </a:prstGeom>
          </p:spPr>
        </p:pic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46F776F3-664D-29AF-99C7-0C79755408F9}"/>
                </a:ext>
              </a:extLst>
            </p:cNvPr>
            <p:cNvSpPr/>
            <p:nvPr/>
          </p:nvSpPr>
          <p:spPr>
            <a:xfrm>
              <a:off x="8756904" y="3999494"/>
              <a:ext cx="740664" cy="1121146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AEE9C18-9F17-BDAA-DD8E-B047B8F916A4}"/>
                </a:ext>
              </a:extLst>
            </p:cNvPr>
            <p:cNvCxnSpPr/>
            <p:nvPr/>
          </p:nvCxnSpPr>
          <p:spPr>
            <a:xfrm flipV="1">
              <a:off x="9123680" y="3078480"/>
              <a:ext cx="0" cy="176784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E5BB0CAF-43B9-3DDC-92B7-8882B72CE3A3}"/>
                </a:ext>
              </a:extLst>
            </p:cNvPr>
            <p:cNvCxnSpPr/>
            <p:nvPr/>
          </p:nvCxnSpPr>
          <p:spPr>
            <a:xfrm flipH="1">
              <a:off x="7437756" y="3665220"/>
              <a:ext cx="1645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43177A69-09E5-E609-3630-CCF39626DBE2}"/>
                </a:ext>
              </a:extLst>
            </p:cNvPr>
            <p:cNvCxnSpPr>
              <a:cxnSpLocks/>
            </p:cNvCxnSpPr>
            <p:nvPr/>
          </p:nvCxnSpPr>
          <p:spPr>
            <a:xfrm>
              <a:off x="9174354" y="3665220"/>
              <a:ext cx="1645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85E8B247-E8ED-6593-D76E-A848F11E816D}"/>
                </a:ext>
              </a:extLst>
            </p:cNvPr>
            <p:cNvSpPr txBox="1"/>
            <p:nvPr/>
          </p:nvSpPr>
          <p:spPr>
            <a:xfrm>
              <a:off x="8034148" y="3438068"/>
              <a:ext cx="72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Atrial 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123D2CBB-4F88-CF5C-50F5-2C9573887F0D}"/>
                </a:ext>
              </a:extLst>
            </p:cNvPr>
            <p:cNvSpPr txBox="1"/>
            <p:nvPr/>
          </p:nvSpPr>
          <p:spPr>
            <a:xfrm>
              <a:off x="9423348" y="3453528"/>
              <a:ext cx="969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Ventricular </a:t>
              </a:r>
            </a:p>
          </p:txBody>
        </p:sp>
      </p:grpSp>
      <p:pic>
        <p:nvPicPr>
          <p:cNvPr id="21" name="Immagine 20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15231B3E-F5D1-7907-AB15-06699D825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6" t="1769" r="8049" b="6770"/>
          <a:stretch/>
        </p:blipFill>
        <p:spPr>
          <a:xfrm>
            <a:off x="5624578" y="1749552"/>
            <a:ext cx="6333876" cy="44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2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Alignment: open questions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4593336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It’s now necessary answer to some crucial 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Is it possible that reference traces are traces without the QRS? E.g., CS signal, used to localize the atrial activity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[8]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Are the reference traces preprocessed by align them respect to 0.5 seconds?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Which is the nature of Spare traces? E.g., </a:t>
            </a:r>
            <a:r>
              <a:rPr lang="en-US" sz="1400" dirty="0" err="1"/>
              <a:t>aV</a:t>
            </a:r>
            <a:r>
              <a:rPr lang="en-US" sz="1400" dirty="0"/>
              <a:t> derivations, Lead I-II-III, other catheter signals..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[8]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Once answered to these questions, it could be possible building a population dataset, where all traces have a certain component (e.g., the ventricular conduction) aligned respect to a common point (e.g., 0.5 seconds).</a:t>
            </a:r>
          </a:p>
          <a:p>
            <a:pPr marL="0" indent="0">
              <a:buNone/>
            </a:pPr>
            <a:r>
              <a:rPr lang="en-US" sz="1400" dirty="0"/>
              <a:t>Here, an example of aligned traces is reported. These traces are related to subjects in whom the ref trace presented a clear QRS (sub: 1,2,4,6,11).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DFA3CED-40F2-221B-9452-8B31C999434E}"/>
              </a:ext>
            </a:extLst>
          </p:cNvPr>
          <p:cNvGrpSpPr/>
          <p:nvPr/>
        </p:nvGrpSpPr>
        <p:grpSpPr>
          <a:xfrm>
            <a:off x="5651839" y="1756064"/>
            <a:ext cx="6183900" cy="2033798"/>
            <a:chOff x="4894822" y="1906918"/>
            <a:chExt cx="7022540" cy="2158543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83EA20CF-5D09-6767-AAD7-DFC4C5081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447"/>
            <a:stretch/>
          </p:blipFill>
          <p:spPr>
            <a:xfrm>
              <a:off x="4894822" y="1923387"/>
              <a:ext cx="2808176" cy="2064117"/>
            </a:xfrm>
            <a:prstGeom prst="rect">
              <a:avLst/>
            </a:prstGeom>
          </p:spPr>
        </p:pic>
        <p:pic>
          <p:nvPicPr>
            <p:cNvPr id="7" name="Immagine 6" descr="Immagine che contiene linea, diagramma, Parallelo&#10;&#10;Descrizione generata automaticamente">
              <a:extLst>
                <a:ext uri="{FF2B5EF4-FFF2-40B4-BE49-F238E27FC236}">
                  <a16:creationId xmlns:a16="http://schemas.microsoft.com/office/drawing/2014/main" id="{02F64358-D7C1-31EB-E336-957A9F88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7" t="1472" r="9081" b="4902"/>
            <a:stretch/>
          </p:blipFill>
          <p:spPr>
            <a:xfrm>
              <a:off x="7702997" y="1906918"/>
              <a:ext cx="4214365" cy="2158543"/>
            </a:xfrm>
            <a:prstGeom prst="rect">
              <a:avLst/>
            </a:prstGeom>
          </p:spPr>
        </p:pic>
      </p:grpSp>
      <p:pic>
        <p:nvPicPr>
          <p:cNvPr id="8" name="Immagine 7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A343F99D-0B14-409B-67C2-F0C25EC9E5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2059" r="8908" b="5409"/>
          <a:stretch/>
        </p:blipFill>
        <p:spPr>
          <a:xfrm>
            <a:off x="5783003" y="1756064"/>
            <a:ext cx="6052736" cy="3794344"/>
          </a:xfrm>
          <a:prstGeom prst="rect">
            <a:avLst/>
          </a:prstGeom>
        </p:spPr>
      </p:pic>
      <p:pic>
        <p:nvPicPr>
          <p:cNvPr id="10" name="Immagine 9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42197BA-A8AE-92E6-6A0D-55D8BF8356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40649" r="8575" b="6665"/>
          <a:stretch/>
        </p:blipFill>
        <p:spPr>
          <a:xfrm>
            <a:off x="5651839" y="1581912"/>
            <a:ext cx="6183899" cy="403250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CCA4871-C84B-D9EC-7093-B58EFC058B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1" r="10640"/>
          <a:stretch/>
        </p:blipFill>
        <p:spPr>
          <a:xfrm>
            <a:off x="5494021" y="1581912"/>
            <a:ext cx="6341718" cy="403250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459D252-D66B-527E-7A72-E6BA1F775160}"/>
              </a:ext>
            </a:extLst>
          </p:cNvPr>
          <p:cNvSpPr txBox="1"/>
          <p:nvPr/>
        </p:nvSpPr>
        <p:spPr>
          <a:xfrm>
            <a:off x="509016" y="6490322"/>
            <a:ext cx="108447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8. </a:t>
            </a:r>
            <a:r>
              <a:rPr lang="it-IT" sz="900" dirty="0" err="1">
                <a:effectLst/>
              </a:rPr>
              <a:t>Yousra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Ghzally</a:t>
            </a:r>
            <a:r>
              <a:rPr lang="it-IT" sz="900" dirty="0">
                <a:effectLst/>
              </a:rPr>
              <a:t>, </a:t>
            </a:r>
            <a:r>
              <a:rPr lang="it-IT" sz="900" dirty="0" err="1">
                <a:effectLst/>
              </a:rPr>
              <a:t>Intisar</a:t>
            </a:r>
            <a:r>
              <a:rPr lang="it-IT" sz="900" dirty="0">
                <a:effectLst/>
              </a:rPr>
              <a:t> Ahmed, e Gregg </a:t>
            </a:r>
            <a:r>
              <a:rPr lang="it-IT" sz="900" dirty="0" err="1">
                <a:effectLst/>
              </a:rPr>
              <a:t>Gerasimon</a:t>
            </a:r>
            <a:r>
              <a:rPr lang="it-IT" sz="900" dirty="0">
                <a:effectLst/>
              </a:rPr>
              <a:t>, </a:t>
            </a:r>
            <a:r>
              <a:rPr lang="it-IT" sz="900" i="1" dirty="0" err="1">
                <a:effectLst/>
              </a:rPr>
              <a:t>Catheter</a:t>
            </a:r>
            <a:r>
              <a:rPr lang="it-IT" sz="900" i="1" dirty="0">
                <a:effectLst/>
              </a:rPr>
              <a:t> </a:t>
            </a:r>
            <a:r>
              <a:rPr lang="it-IT" sz="900" i="1" dirty="0" err="1">
                <a:effectLst/>
              </a:rPr>
              <a:t>Ablation</a:t>
            </a:r>
            <a:r>
              <a:rPr lang="it-IT" sz="900" dirty="0">
                <a:effectLst/>
              </a:rPr>
              <a:t>, 2023 Jul 30., vol. </a:t>
            </a:r>
            <a:r>
              <a:rPr lang="it-IT" sz="900" dirty="0" err="1">
                <a:effectLst/>
              </a:rPr>
              <a:t>StatPearls</a:t>
            </a:r>
            <a:r>
              <a:rPr lang="it-IT" sz="900" dirty="0">
                <a:effectLst/>
              </a:rPr>
              <a:t>. in </a:t>
            </a:r>
            <a:r>
              <a:rPr lang="it-IT" sz="900" dirty="0" err="1">
                <a:effectLst/>
              </a:rPr>
              <a:t>StatPearls</a:t>
            </a:r>
            <a:r>
              <a:rPr lang="it-IT" sz="900" dirty="0">
                <a:effectLst/>
              </a:rPr>
              <a:t> [Internet], vol. </a:t>
            </a:r>
            <a:r>
              <a:rPr lang="it-IT" sz="900" dirty="0" err="1">
                <a:effectLst/>
              </a:rPr>
              <a:t>StatPearls</a:t>
            </a:r>
            <a:r>
              <a:rPr lang="it-IT" sz="900" dirty="0">
                <a:effectLst/>
              </a:rPr>
              <a:t>. </a:t>
            </a:r>
            <a:r>
              <a:rPr lang="it-IT" sz="900" dirty="0" err="1">
                <a:effectLst/>
              </a:rPr>
              <a:t>Treasure</a:t>
            </a:r>
            <a:r>
              <a:rPr lang="it-IT" sz="900" dirty="0">
                <a:effectLst/>
              </a:rPr>
              <a:t> Island (FL): </a:t>
            </a:r>
            <a:r>
              <a:rPr lang="it-IT" sz="900" dirty="0" err="1">
                <a:effectLst/>
              </a:rPr>
              <a:t>StatPearls</a:t>
            </a:r>
            <a:r>
              <a:rPr lang="it-IT" sz="900" dirty="0">
                <a:effectLst/>
              </a:rPr>
              <a:t> Publishing, 2024. [Online]. </a:t>
            </a:r>
          </a:p>
        </p:txBody>
      </p:sp>
    </p:spTree>
    <p:extLst>
      <p:ext uri="{BB962C8B-B14F-4D97-AF65-F5344CB8AC3E}">
        <p14:creationId xmlns:p14="http://schemas.microsoft.com/office/powerpoint/2010/main" val="37006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/>
              <a:t>Conclusions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17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4114" y="1472638"/>
            <a:ext cx="5746898" cy="485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it-IT" sz="1400" dirty="0"/>
              <a:t>So far, </a:t>
            </a:r>
            <a:r>
              <a:rPr lang="en-US" altLang="it-IT" sz="1400" dirty="0"/>
              <a:t>some progress has been made on understanding the signals we have: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require preprocessi</a:t>
            </a:r>
            <a:r>
              <a:rPr lang="en-US" altLang="it-IT" sz="1400" dirty="0"/>
              <a:t>ng. While filtering is necessary, it is possible that rescaling will also be necessary in the future.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4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Spectral analysis should be done with different methods respect to the traditional ones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Alignment it’s necessary to build a population dataset, but requires additional information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it-IT" sz="1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400" dirty="0"/>
              <a:t>Once clarified these aspects, there’s another open question: why are there signals afferent to MAP A with clearly characteristics of MAP B?</a:t>
            </a:r>
            <a:endParaRPr kumimoji="0" lang="en-GB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GB" sz="1400" dirty="0">
                <a:latin typeface="+mj-lt"/>
              </a:rPr>
              <a:t>Noise and bad positioning of the electrode</a:t>
            </a:r>
          </a:p>
          <a:p>
            <a:r>
              <a:rPr lang="en-GB" sz="1400" dirty="0">
                <a:latin typeface="+mj-lt"/>
              </a:rPr>
              <a:t>Necessity of positional information to completely characterize the signal (i.e., </a:t>
            </a:r>
            <a:r>
              <a:rPr lang="en-US" sz="1400" dirty="0">
                <a:latin typeface="+mj-lt"/>
              </a:rPr>
              <a:t>the heart surgeon knows where he’s located with the electrode and uses this information to “classify” the signal)</a:t>
            </a:r>
          </a:p>
          <a:p>
            <a:r>
              <a:rPr lang="en-US" sz="1400" dirty="0">
                <a:latin typeface="+mj-lt"/>
              </a:rPr>
              <a:t>Since the classification is done a posteriori (knowing the ablation result), it is possible that the signal may be afferent to a certain MAP even though its characteristics do not suggest the classification assigned to it</a:t>
            </a:r>
            <a:endParaRPr lang="en-GB" sz="1400" dirty="0">
              <a:latin typeface="+mj-l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CEC6751-3918-01F9-5D2F-99B3B60BBA00}"/>
              </a:ext>
            </a:extLst>
          </p:cNvPr>
          <p:cNvGrpSpPr/>
          <p:nvPr/>
        </p:nvGrpSpPr>
        <p:grpSpPr>
          <a:xfrm>
            <a:off x="6284977" y="1637230"/>
            <a:ext cx="5746897" cy="3227378"/>
            <a:chOff x="5434943" y="1577068"/>
            <a:chExt cx="6519120" cy="3691981"/>
          </a:xfrm>
        </p:grpSpPr>
        <p:pic>
          <p:nvPicPr>
            <p:cNvPr id="5" name="Immagine 4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882EAC8D-F069-4E03-7661-07A05F268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49" t="4123" r="8575" b="5438"/>
            <a:stretch/>
          </p:blipFill>
          <p:spPr>
            <a:xfrm>
              <a:off x="5434943" y="1577068"/>
              <a:ext cx="6519120" cy="3691981"/>
            </a:xfrm>
            <a:prstGeom prst="rect">
              <a:avLst/>
            </a:prstGeom>
          </p:spPr>
        </p:pic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1E837E4-62BA-AC10-404C-0DD22289BBBF}"/>
                </a:ext>
              </a:extLst>
            </p:cNvPr>
            <p:cNvSpPr/>
            <p:nvPr/>
          </p:nvSpPr>
          <p:spPr>
            <a:xfrm>
              <a:off x="8610600" y="1755648"/>
              <a:ext cx="868680" cy="777240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2F4B947-0F09-CA45-9CF7-577F7A2F7A5E}"/>
                </a:ext>
              </a:extLst>
            </p:cNvPr>
            <p:cNvSpPr txBox="1"/>
            <p:nvPr/>
          </p:nvSpPr>
          <p:spPr>
            <a:xfrm>
              <a:off x="9479280" y="1892809"/>
              <a:ext cx="742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1"/>
                  </a:solidFill>
                </a:rPr>
                <a:t>Why?</a:t>
              </a:r>
            </a:p>
            <a:p>
              <a:endParaRPr lang="it-IT" sz="1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Recap of objectives so far</a:t>
            </a:r>
          </a:p>
          <a:p>
            <a:r>
              <a:rPr lang="en-US" sz="2000" dirty="0"/>
              <a:t>Signal preprocessing </a:t>
            </a:r>
          </a:p>
          <a:p>
            <a:r>
              <a:rPr lang="en-US" sz="2000" dirty="0"/>
              <a:t>Spectrum estimation</a:t>
            </a:r>
          </a:p>
          <a:p>
            <a:r>
              <a:rPr lang="en-US" sz="2000" dirty="0"/>
              <a:t>Signals alignment </a:t>
            </a:r>
          </a:p>
          <a:p>
            <a:r>
              <a:rPr lang="en-US" sz="2000" dirty="0"/>
              <a:t>Conclusions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4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the objectives so far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4044696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So far, data has been explored to find out their inner characteristics. </a:t>
            </a:r>
          </a:p>
          <a:p>
            <a:r>
              <a:rPr lang="en-US" sz="1800" dirty="0"/>
              <a:t>Proprieties in time domain </a:t>
            </a:r>
          </a:p>
          <a:p>
            <a:r>
              <a:rPr lang="en-US" sz="1800" dirty="0"/>
              <a:t>Proprieties in frequency domain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But at least three problems were encountered:</a:t>
            </a:r>
          </a:p>
          <a:p>
            <a:r>
              <a:rPr lang="en-US" sz="1800" dirty="0"/>
              <a:t>Data require preprocessing </a:t>
            </a:r>
          </a:p>
          <a:p>
            <a:r>
              <a:rPr lang="en-US" sz="1800" dirty="0"/>
              <a:t>Spectral analysis is hard due to inner limits of methods </a:t>
            </a:r>
          </a:p>
          <a:p>
            <a:r>
              <a:rPr lang="en-US" sz="1800" dirty="0"/>
              <a:t>Data require alignment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6060C0-028A-EB61-8DE3-5CD0521E419E}"/>
              </a:ext>
            </a:extLst>
          </p:cNvPr>
          <p:cNvGrpSpPr/>
          <p:nvPr/>
        </p:nvGrpSpPr>
        <p:grpSpPr>
          <a:xfrm>
            <a:off x="5212080" y="1673352"/>
            <a:ext cx="6217920" cy="971551"/>
            <a:chOff x="5212080" y="1673352"/>
            <a:chExt cx="6217920" cy="971551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4FCFDF4F-7ADE-27AF-DDF6-D95C5A02524B}"/>
                </a:ext>
              </a:extLst>
            </p:cNvPr>
            <p:cNvSpPr/>
            <p:nvPr/>
          </p:nvSpPr>
          <p:spPr>
            <a:xfrm>
              <a:off x="6757416" y="1673352"/>
              <a:ext cx="4672584" cy="971551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Target 1 : building a population dataset</a:t>
              </a:r>
            </a:p>
          </p:txBody>
        </p:sp>
        <p:sp>
          <p:nvSpPr>
            <p:cNvPr id="7" name="Freccia a destra 6">
              <a:extLst>
                <a:ext uri="{FF2B5EF4-FFF2-40B4-BE49-F238E27FC236}">
                  <a16:creationId xmlns:a16="http://schemas.microsoft.com/office/drawing/2014/main" id="{0DEBEC62-8F3C-0825-91E5-818D4548C781}"/>
                </a:ext>
              </a:extLst>
            </p:cNvPr>
            <p:cNvSpPr/>
            <p:nvPr/>
          </p:nvSpPr>
          <p:spPr>
            <a:xfrm>
              <a:off x="5212080" y="2026221"/>
              <a:ext cx="786384" cy="26581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6FF39420-4CDA-67CA-2574-761F1330ACA6}"/>
              </a:ext>
            </a:extLst>
          </p:cNvPr>
          <p:cNvGrpSpPr/>
          <p:nvPr/>
        </p:nvGrpSpPr>
        <p:grpSpPr>
          <a:xfrm>
            <a:off x="5212080" y="3429000"/>
            <a:ext cx="6217920" cy="1919543"/>
            <a:chOff x="5212080" y="3429000"/>
            <a:chExt cx="6217920" cy="1919543"/>
          </a:xfrm>
        </p:grpSpPr>
        <p:sp>
          <p:nvSpPr>
            <p:cNvPr id="12" name="Freccia a destra 11">
              <a:extLst>
                <a:ext uri="{FF2B5EF4-FFF2-40B4-BE49-F238E27FC236}">
                  <a16:creationId xmlns:a16="http://schemas.microsoft.com/office/drawing/2014/main" id="{E89D3C86-4F4E-F6E3-BC19-7128B5B2B1BB}"/>
                </a:ext>
              </a:extLst>
            </p:cNvPr>
            <p:cNvSpPr/>
            <p:nvPr/>
          </p:nvSpPr>
          <p:spPr>
            <a:xfrm>
              <a:off x="5212080" y="4135437"/>
              <a:ext cx="786384" cy="26581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A862A45D-E3F0-5C20-7EE0-4C226D40B0C6}"/>
                </a:ext>
              </a:extLst>
            </p:cNvPr>
            <p:cNvSpPr/>
            <p:nvPr/>
          </p:nvSpPr>
          <p:spPr>
            <a:xfrm>
              <a:off x="6757416" y="3429000"/>
              <a:ext cx="4672584" cy="1919543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Target 0: Answer to: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How preprocess data?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How frequency characterise these signals?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How align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/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8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preprocessing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428607"/>
            <a:ext cx="4191000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ECG signals noisy and require to be preprocessed and filtered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[1]</a:t>
            </a:r>
          </a:p>
          <a:p>
            <a:r>
              <a:rPr lang="en-GB" sz="1600" dirty="0"/>
              <a:t>Noise sources: Physiological, Environmental, Artifacts, Electronic…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US" sz="1800" dirty="0"/>
              <a:t>After literature research, the proposed filtering method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[1,2] </a:t>
            </a:r>
            <a:r>
              <a:rPr lang="en-US" sz="1800" dirty="0"/>
              <a:t>consists of:</a:t>
            </a:r>
          </a:p>
          <a:p>
            <a:r>
              <a:rPr lang="en-US" sz="1800" dirty="0"/>
              <a:t>Donoho thresholding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3]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800" dirty="0"/>
              <a:t>on discrete wavelet transform coefficients (DWT) </a:t>
            </a:r>
          </a:p>
          <a:p>
            <a:pPr lvl="1"/>
            <a:r>
              <a:rPr lang="en-US" sz="1400" dirty="0"/>
              <a:t>Shrink the coefficients related to, presumably, high frequency noise and low frequency noise</a:t>
            </a:r>
          </a:p>
          <a:p>
            <a:r>
              <a:rPr lang="en-US" sz="1800" dirty="0"/>
              <a:t>Followed by zero-phase band pass filtering</a:t>
            </a:r>
          </a:p>
          <a:p>
            <a:pPr lvl="1"/>
            <a:r>
              <a:rPr lang="en-US" sz="1400" dirty="0"/>
              <a:t>Improves the result eliminating residual noise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76E764-6E87-33C8-0B38-CC9BB364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78" y="1601222"/>
            <a:ext cx="5958202" cy="302627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818F95-7F8E-82D1-2D63-3E76B17C8659}"/>
              </a:ext>
            </a:extLst>
          </p:cNvPr>
          <p:cNvSpPr txBox="1"/>
          <p:nvPr/>
        </p:nvSpPr>
        <p:spPr>
          <a:xfrm>
            <a:off x="358016" y="6356320"/>
            <a:ext cx="11117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800" dirty="0"/>
              <a:t>1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Saraiva, João &amp; Plácido da Silva, Hugo &amp; Fred, Ana. (2022). Denoising and Artifact Removal of the Electrocardiogram, Electrodermal Activity and Accelerometery for Continuous Ambulatory Monitoring of Epileptic Seizures with Wearable Devices.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800" dirty="0"/>
              <a:t>2</a:t>
            </a: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Singh, Brij N., and Arvind K. Tiwari. "Optimal selection of wavelet basis function applied to ECG signal denoising." Digital signal processing 16.3 (2006): 275-287.</a:t>
            </a:r>
            <a:endParaRPr lang="en-US" altLang="it-IT" sz="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800" dirty="0"/>
              <a:t>3</a:t>
            </a: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Donoho, David L. "De-noising by soft-thresholding." IEEE transactions on information theory 41.3 (1995): 613-627.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E7E89FD3-F8E9-2391-59EC-2DB2F4DCBAE7}"/>
              </a:ext>
            </a:extLst>
          </p:cNvPr>
          <p:cNvGrpSpPr/>
          <p:nvPr/>
        </p:nvGrpSpPr>
        <p:grpSpPr>
          <a:xfrm>
            <a:off x="5916805" y="1780099"/>
            <a:ext cx="5714275" cy="3790353"/>
            <a:chOff x="6026531" y="1776397"/>
            <a:chExt cx="5714275" cy="3790353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FE10C244-D73D-26FF-B760-F32F1774A554}"/>
                </a:ext>
              </a:extLst>
            </p:cNvPr>
            <p:cNvGrpSpPr/>
            <p:nvPr/>
          </p:nvGrpSpPr>
          <p:grpSpPr>
            <a:xfrm>
              <a:off x="6026531" y="1776397"/>
              <a:ext cx="5714275" cy="3790353"/>
              <a:chOff x="6168389" y="2109587"/>
              <a:chExt cx="5714275" cy="3790353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80D7389D-45C9-4551-07AB-87A53CC81D7F}"/>
                  </a:ext>
                </a:extLst>
              </p:cNvPr>
              <p:cNvGrpSpPr/>
              <p:nvPr/>
            </p:nvGrpSpPr>
            <p:grpSpPr>
              <a:xfrm>
                <a:off x="6168389" y="2109587"/>
                <a:ext cx="5714275" cy="3790353"/>
                <a:chOff x="6089903" y="2148021"/>
                <a:chExt cx="5714275" cy="3790353"/>
              </a:xfrm>
            </p:grpSpPr>
            <p:sp>
              <p:nvSpPr>
                <p:cNvPr id="18" name="Rettangolo con angoli arrotondati 17">
                  <a:extLst>
                    <a:ext uri="{FF2B5EF4-FFF2-40B4-BE49-F238E27FC236}">
                      <a16:creationId xmlns:a16="http://schemas.microsoft.com/office/drawing/2014/main" id="{A024E3DF-4D07-B4CB-FBD7-D335EEA5EFEB}"/>
                    </a:ext>
                  </a:extLst>
                </p:cNvPr>
                <p:cNvSpPr/>
                <p:nvPr/>
              </p:nvSpPr>
              <p:spPr>
                <a:xfrm>
                  <a:off x="6089903" y="2148021"/>
                  <a:ext cx="2005586" cy="30493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Original signal</a:t>
                  </a:r>
                </a:p>
              </p:txBody>
            </p:sp>
            <p:sp>
              <p:nvSpPr>
                <p:cNvPr id="19" name="Rettangolo con angoli arrotondati 18">
                  <a:extLst>
                    <a:ext uri="{FF2B5EF4-FFF2-40B4-BE49-F238E27FC236}">
                      <a16:creationId xmlns:a16="http://schemas.microsoft.com/office/drawing/2014/main" id="{39092A16-4931-7C6E-DAAB-0BAE7D78DFAF}"/>
                    </a:ext>
                  </a:extLst>
                </p:cNvPr>
                <p:cNvSpPr/>
                <p:nvPr/>
              </p:nvSpPr>
              <p:spPr>
                <a:xfrm>
                  <a:off x="6095999" y="2661612"/>
                  <a:ext cx="2005586" cy="30493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DWT decomposition</a:t>
                  </a:r>
                </a:p>
              </p:txBody>
            </p:sp>
            <p:sp>
              <p:nvSpPr>
                <p:cNvPr id="20" name="Rettangolo con angoli arrotondati 19">
                  <a:extLst>
                    <a:ext uri="{FF2B5EF4-FFF2-40B4-BE49-F238E27FC236}">
                      <a16:creationId xmlns:a16="http://schemas.microsoft.com/office/drawing/2014/main" id="{B6E0BB74-530F-1206-F906-64BDC6D9271C}"/>
                    </a:ext>
                  </a:extLst>
                </p:cNvPr>
                <p:cNvSpPr/>
                <p:nvPr/>
              </p:nvSpPr>
              <p:spPr>
                <a:xfrm>
                  <a:off x="6089903" y="3199873"/>
                  <a:ext cx="2011682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Donoho soft thresholding</a:t>
                  </a:r>
                </a:p>
              </p:txBody>
            </p:sp>
            <p:sp>
              <p:nvSpPr>
                <p:cNvPr id="22" name="Rettangolo con angoli arrotondati 21">
                  <a:extLst>
                    <a:ext uri="{FF2B5EF4-FFF2-40B4-BE49-F238E27FC236}">
                      <a16:creationId xmlns:a16="http://schemas.microsoft.com/office/drawing/2014/main" id="{B9FE539E-7BCE-9F81-065D-0C72ACB03BEB}"/>
                    </a:ext>
                  </a:extLst>
                </p:cNvPr>
                <p:cNvSpPr/>
                <p:nvPr/>
              </p:nvSpPr>
              <p:spPr>
                <a:xfrm>
                  <a:off x="6089903" y="4004835"/>
                  <a:ext cx="2005586" cy="31967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DWT reconstruction</a:t>
                  </a:r>
                </a:p>
              </p:txBody>
            </p:sp>
            <p:sp>
              <p:nvSpPr>
                <p:cNvPr id="23" name="Rettangolo con angoli arrotondati 22">
                  <a:extLst>
                    <a:ext uri="{FF2B5EF4-FFF2-40B4-BE49-F238E27FC236}">
                      <a16:creationId xmlns:a16="http://schemas.microsoft.com/office/drawing/2014/main" id="{0A7D566F-9CDF-E2C7-09EE-58D437C43AF2}"/>
                    </a:ext>
                  </a:extLst>
                </p:cNvPr>
                <p:cNvSpPr/>
                <p:nvPr/>
              </p:nvSpPr>
              <p:spPr>
                <a:xfrm>
                  <a:off x="6089903" y="4557671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HP filter </a:t>
                  </a:r>
                  <a:r>
                    <a:rPr lang="en-GB" sz="1100" dirty="0"/>
                    <a:t>(order 6, cutoff at 0.5 Hz)</a:t>
                  </a:r>
                  <a:endParaRPr lang="en-GB" sz="1600" dirty="0"/>
                </a:p>
              </p:txBody>
            </p:sp>
            <p:sp>
              <p:nvSpPr>
                <p:cNvPr id="24" name="Rettangolo con angoli arrotondati 23">
                  <a:extLst>
                    <a:ext uri="{FF2B5EF4-FFF2-40B4-BE49-F238E27FC236}">
                      <a16:creationId xmlns:a16="http://schemas.microsoft.com/office/drawing/2014/main" id="{4712A97D-BCB7-5BF1-140B-DD29FA363387}"/>
                    </a:ext>
                  </a:extLst>
                </p:cNvPr>
                <p:cNvSpPr/>
                <p:nvPr/>
              </p:nvSpPr>
              <p:spPr>
                <a:xfrm>
                  <a:off x="6089903" y="5366736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LP filter </a:t>
                  </a:r>
                  <a:r>
                    <a:rPr lang="en-GB" sz="1100" dirty="0"/>
                    <a:t>(order 6, cutoff at 60 Hz)</a:t>
                  </a:r>
                  <a:endParaRPr lang="en-GB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ttangolo con angoli arrotondati 25">
                      <a:extLst>
                        <a:ext uri="{FF2B5EF4-FFF2-40B4-BE49-F238E27FC236}">
                          <a16:creationId xmlns:a16="http://schemas.microsoft.com/office/drawing/2014/main" id="{08591860-BBC0-6EB2-4C7D-598E90A2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050" dirty="0"/>
                        <a:t>Uses noise variance estimation </a:t>
                      </a:r>
                      <a14:m>
                        <m:oMath xmlns:m="http://schemas.openxmlformats.org/officeDocument/2006/math">
                          <m:r>
                            <a:rPr lang="it-IT" sz="105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GB" sz="1050" dirty="0"/>
                        <a:t> to fix a threshold under which DWT coefficients are set to zero: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it-IT" sz="105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it-IT" sz="105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oMath>
                      </a14:m>
                      <a:r>
                        <a:rPr lang="en-GB" sz="1050" dirty="0"/>
                        <a:t> where M is the sample size </a:t>
                      </a:r>
                      <a:r>
                        <a:rPr lang="en-GB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[3] </a:t>
                      </a:r>
                    </a:p>
                  </p:txBody>
                </p:sp>
              </mc:Choice>
              <mc:Fallback xmlns="">
                <p:sp>
                  <p:nvSpPr>
                    <p:cNvPr id="26" name="Rettangolo con angoli arrotondati 25">
                      <a:extLst>
                        <a:ext uri="{FF2B5EF4-FFF2-40B4-BE49-F238E27FC236}">
                          <a16:creationId xmlns:a16="http://schemas.microsoft.com/office/drawing/2014/main" id="{08591860-BBC0-6EB2-4C7D-598E90A281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 b="-8333"/>
                      </a:stretch>
                    </a:blipFill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8FB9A5D-BB78-9631-83F9-B0C788842037}"/>
                    </a:ext>
                  </a:extLst>
                </p:cNvPr>
                <p:cNvCxnSpPr>
                  <a:cxnSpLocks/>
                  <a:endCxn id="19" idx="0"/>
                </p:cNvCxnSpPr>
                <p:nvPr/>
              </p:nvCxnSpPr>
              <p:spPr>
                <a:xfrm>
                  <a:off x="7098792" y="2434901"/>
                  <a:ext cx="0" cy="226711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ttore 2 31">
                  <a:extLst>
                    <a:ext uri="{FF2B5EF4-FFF2-40B4-BE49-F238E27FC236}">
                      <a16:creationId xmlns:a16="http://schemas.microsoft.com/office/drawing/2014/main" id="{191A8380-06CB-3153-ECE6-997303D7A624}"/>
                    </a:ext>
                  </a:extLst>
                </p:cNvPr>
                <p:cNvCxnSpPr>
                  <a:cxnSpLocks/>
                  <a:stCxn id="19" idx="2"/>
                  <a:endCxn id="20" idx="0"/>
                </p:cNvCxnSpPr>
                <p:nvPr/>
              </p:nvCxnSpPr>
              <p:spPr>
                <a:xfrm flipH="1">
                  <a:off x="7095744" y="2966549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ttore 2 32">
                  <a:extLst>
                    <a:ext uri="{FF2B5EF4-FFF2-40B4-BE49-F238E27FC236}">
                      <a16:creationId xmlns:a16="http://schemas.microsoft.com/office/drawing/2014/main" id="{C28BC564-3BB0-7FED-D216-3B545878E09F}"/>
                    </a:ext>
                  </a:extLst>
                </p:cNvPr>
                <p:cNvCxnSpPr>
                  <a:cxnSpLocks/>
                  <a:stCxn id="20" idx="2"/>
                  <a:endCxn id="22" idx="0"/>
                </p:cNvCxnSpPr>
                <p:nvPr/>
              </p:nvCxnSpPr>
              <p:spPr>
                <a:xfrm flipH="1">
                  <a:off x="7092696" y="3771511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96846332-4B92-4A0D-F0BC-E7E45CC1790D}"/>
                    </a:ext>
                  </a:extLst>
                </p:cNvPr>
                <p:cNvCxnSpPr>
                  <a:cxnSpLocks/>
                  <a:stCxn id="22" idx="2"/>
                  <a:endCxn id="23" idx="0"/>
                </p:cNvCxnSpPr>
                <p:nvPr/>
              </p:nvCxnSpPr>
              <p:spPr>
                <a:xfrm>
                  <a:off x="7092696" y="4324505"/>
                  <a:ext cx="0" cy="233166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ttore 2 34">
                  <a:extLst>
                    <a:ext uri="{FF2B5EF4-FFF2-40B4-BE49-F238E27FC236}">
                      <a16:creationId xmlns:a16="http://schemas.microsoft.com/office/drawing/2014/main" id="{97943B81-0655-9DB5-3306-56AF9A16E7EC}"/>
                    </a:ext>
                  </a:extLst>
                </p:cNvPr>
                <p:cNvCxnSpPr>
                  <a:cxnSpLocks/>
                  <a:stCxn id="23" idx="2"/>
                  <a:endCxn id="24" idx="0"/>
                </p:cNvCxnSpPr>
                <p:nvPr/>
              </p:nvCxnSpPr>
              <p:spPr>
                <a:xfrm>
                  <a:off x="7092696" y="5129309"/>
                  <a:ext cx="0" cy="23742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48B8ECF0-D48D-884E-2128-C4F89511D922}"/>
                  </a:ext>
                </a:extLst>
              </p:cNvPr>
              <p:cNvSpPr/>
              <p:nvPr/>
            </p:nvSpPr>
            <p:spPr>
              <a:xfrm>
                <a:off x="8389622" y="2623178"/>
                <a:ext cx="2980944" cy="30493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Symlets 4 wavelet is used due to its good performances on ECG signals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[2, 3] </a:t>
                </a:r>
              </a:p>
            </p:txBody>
          </p:sp>
        </p:grp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64F278B7-2AF1-9965-41BA-8BE5B23218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4" t="1537" r="6364" b="3484"/>
            <a:stretch/>
          </p:blipFill>
          <p:spPr bwMode="auto">
            <a:xfrm>
              <a:off x="8522304" y="3601679"/>
              <a:ext cx="2796344" cy="1927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61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 results: External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4540792" cy="4609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proposed filtering pipeline (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blue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line</a:t>
            </a:r>
            <a:r>
              <a:rPr lang="en-US" sz="1600" dirty="0">
                <a:latin typeface="+mj-lt"/>
              </a:rPr>
              <a:t>) has been tested on well-know external data (didactical) and compared with the same strategy without the DWT thresholding (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red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line</a:t>
            </a:r>
            <a:r>
              <a:rPr lang="en-US" sz="1600" dirty="0">
                <a:latin typeface="+mj-lt"/>
              </a:rPr>
              <a:t>) :</a:t>
            </a:r>
          </a:p>
          <a:p>
            <a:r>
              <a:rPr lang="en-US" sz="1600" dirty="0">
                <a:latin typeface="+mj-lt"/>
              </a:rPr>
              <a:t>ECG 1: HF noise</a:t>
            </a:r>
          </a:p>
          <a:p>
            <a:r>
              <a:rPr lang="en-US" sz="1600" dirty="0">
                <a:latin typeface="+mj-lt"/>
              </a:rPr>
              <a:t>ECG 2: LF noise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In conclusion, </a:t>
            </a:r>
            <a:r>
              <a:rPr lang="en-US" sz="1600" b="1" dirty="0">
                <a:latin typeface="+mj-lt"/>
              </a:rPr>
              <a:t>DWT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thresholding</a:t>
            </a:r>
            <a:r>
              <a:rPr lang="en-US" sz="1600" dirty="0">
                <a:latin typeface="+mj-lt"/>
              </a:rPr>
              <a:t> combined </a:t>
            </a:r>
            <a:r>
              <a:rPr lang="en-US" sz="1600" b="1" dirty="0">
                <a:latin typeface="+mj-lt"/>
              </a:rPr>
              <a:t>with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BP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zero-phase</a:t>
            </a:r>
            <a:r>
              <a:rPr lang="en-US" sz="1600" dirty="0">
                <a:latin typeface="+mj-lt"/>
              </a:rPr>
              <a:t> filtering leads to </a:t>
            </a:r>
            <a:r>
              <a:rPr lang="en-US" sz="1600" b="1" dirty="0">
                <a:latin typeface="+mj-lt"/>
              </a:rPr>
              <a:t>good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results</a:t>
            </a:r>
            <a:r>
              <a:rPr lang="en-US" sz="16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Moreover, this strategy has other known advantages:</a:t>
            </a:r>
          </a:p>
          <a:p>
            <a:r>
              <a:rPr lang="en-GB" sz="1600" dirty="0">
                <a:latin typeface="+mj-lt"/>
              </a:rPr>
              <a:t>Higher performance even on other sources of noise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[1] </a:t>
            </a:r>
          </a:p>
          <a:p>
            <a:r>
              <a:rPr lang="en-GB" sz="1600" dirty="0">
                <a:latin typeface="+mj-lt"/>
              </a:rPr>
              <a:t>Good performances on short signals </a:t>
            </a: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[1,2]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5CA366-D01A-A067-721D-025711B2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781" r="8917" b="5132"/>
          <a:stretch/>
        </p:blipFill>
        <p:spPr>
          <a:xfrm>
            <a:off x="4830598" y="1636776"/>
            <a:ext cx="7209566" cy="4043987"/>
          </a:xfrm>
          <a:prstGeom prst="rect">
            <a:avLst/>
          </a:prstGeom>
        </p:spPr>
      </p:pic>
      <p:pic>
        <p:nvPicPr>
          <p:cNvPr id="16" name="Immagine 1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EC59D4-A9AC-7A6B-75C6-080073F01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943" r="8917" b="5619"/>
          <a:stretch/>
        </p:blipFill>
        <p:spPr>
          <a:xfrm>
            <a:off x="4928616" y="1636775"/>
            <a:ext cx="7111548" cy="404038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AC7FC8-DA93-EB2C-108F-1BDD51145A9E}"/>
              </a:ext>
            </a:extLst>
          </p:cNvPr>
          <p:cNvSpPr txBox="1"/>
          <p:nvPr/>
        </p:nvSpPr>
        <p:spPr>
          <a:xfrm>
            <a:off x="358016" y="6356320"/>
            <a:ext cx="11117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800" dirty="0"/>
              <a:t>1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Saraiva, João &amp; Plácido da Silva, Hugo &amp; Fred, Ana. (2022). Denoising and Artifact Removal of the Electrocardiogram, Electrodermal Activity and Accelerometery for Continuous Ambulatory Monitoring of Epileptic Seizures with Wearable Devices.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800" dirty="0"/>
              <a:t>2</a:t>
            </a: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Singh, Brij N., and Arvind K. Tiwari. "Optimal selection of wavelet basis function applied to ECG signal denoising." Digital signal processing 16.3 (2006): 275-287.</a:t>
            </a:r>
            <a:endParaRPr lang="en-US" altLang="it-IT" sz="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112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results: AVNRT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4044696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Proposed method ensures the best compromise between noise removal and signal conservation. </a:t>
            </a:r>
          </a:p>
          <a:p>
            <a:r>
              <a:rPr lang="en-US" sz="1400" dirty="0"/>
              <a:t>MAP C, sub-1, record example</a:t>
            </a:r>
          </a:p>
          <a:p>
            <a:r>
              <a:rPr lang="en-US" sz="1400" dirty="0"/>
              <a:t>MAP C, sub-7, record example</a:t>
            </a:r>
          </a:p>
          <a:p>
            <a:r>
              <a:rPr lang="en-US" sz="1400" dirty="0"/>
              <a:t>MAP C, sub-8, record example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dirty="0"/>
              <a:t>Moreover:</a:t>
            </a:r>
          </a:p>
          <a:p>
            <a:r>
              <a:rPr lang="en-US" sz="1600" dirty="0"/>
              <a:t>Zero-phase ensures the preservation of peaks location</a:t>
            </a:r>
          </a:p>
          <a:p>
            <a:r>
              <a:rPr lang="en-US" sz="1600" dirty="0"/>
              <a:t>Important peaks (A-H-V) preserved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Another preprocessing step could be normalizing data (i.e., min-max scaling) to make them comparable.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200" dirty="0"/>
          </a:p>
          <a:p>
            <a:endParaRPr lang="en-US" sz="1050" dirty="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889BE21-26E5-8329-B459-2B13B65C1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r="7127"/>
          <a:stretch/>
        </p:blipFill>
        <p:spPr>
          <a:xfrm>
            <a:off x="4672584" y="1474326"/>
            <a:ext cx="7324994" cy="438697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513D6F6-88FA-D460-C81C-C166AFEC0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r="7127"/>
          <a:stretch/>
        </p:blipFill>
        <p:spPr>
          <a:xfrm>
            <a:off x="4672584" y="1474326"/>
            <a:ext cx="7324994" cy="43869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C4A1FFE-F040-FCD2-9E4B-7AE2DDB3D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6" r="7566"/>
          <a:stretch/>
        </p:blipFill>
        <p:spPr>
          <a:xfrm>
            <a:off x="4672584" y="1474327"/>
            <a:ext cx="7249934" cy="43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7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/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2569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1877</Words>
  <Application>Microsoft Office PowerPoint</Application>
  <PresentationFormat>Widescreen</PresentationFormat>
  <Paragraphs>222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Cambria Math</vt:lpstr>
      <vt:lpstr>1_Tema di Office</vt:lpstr>
      <vt:lpstr>Presentazione standard di PowerPoint</vt:lpstr>
      <vt:lpstr>Outline </vt:lpstr>
      <vt:lpstr>Outline </vt:lpstr>
      <vt:lpstr>Recap of the objectives so far</vt:lpstr>
      <vt:lpstr>Outline </vt:lpstr>
      <vt:lpstr>Signal preprocessing</vt:lpstr>
      <vt:lpstr>Preprocessing results: External data</vt:lpstr>
      <vt:lpstr>Preprocessing results: AVNRT data</vt:lpstr>
      <vt:lpstr>Outline </vt:lpstr>
      <vt:lpstr>Spectrum estimation </vt:lpstr>
      <vt:lpstr>Spectrum estimation results: External data</vt:lpstr>
      <vt:lpstr>Spectrum estimation: comments</vt:lpstr>
      <vt:lpstr>Outline </vt:lpstr>
      <vt:lpstr>Alignment necessity</vt:lpstr>
      <vt:lpstr>Alignment: open questions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53</cp:revision>
  <dcterms:created xsi:type="dcterms:W3CDTF">2024-05-22T12:11:36Z</dcterms:created>
  <dcterms:modified xsi:type="dcterms:W3CDTF">2024-09-27T10:00:42Z</dcterms:modified>
</cp:coreProperties>
</file>