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9" r:id="rId4"/>
    <p:sldId id="576" r:id="rId5"/>
    <p:sldId id="612" r:id="rId6"/>
    <p:sldId id="611" r:id="rId7"/>
    <p:sldId id="613" r:id="rId8"/>
    <p:sldId id="635" r:id="rId9"/>
    <p:sldId id="636" r:id="rId10"/>
    <p:sldId id="630" r:id="rId11"/>
    <p:sldId id="631" r:id="rId12"/>
    <p:sldId id="632" r:id="rId13"/>
    <p:sldId id="615" r:id="rId14"/>
    <p:sldId id="637" r:id="rId15"/>
    <p:sldId id="633" r:id="rId16"/>
    <p:sldId id="614" r:id="rId17"/>
    <p:sldId id="634" r:id="rId18"/>
    <p:sldId id="617" r:id="rId19"/>
    <p:sldId id="622" r:id="rId20"/>
    <p:sldId id="639" r:id="rId21"/>
    <p:sldId id="624" r:id="rId22"/>
    <p:sldId id="627" r:id="rId23"/>
    <p:sldId id="620" r:id="rId24"/>
    <p:sldId id="600" r:id="rId25"/>
    <p:sldId id="61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4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6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3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wavelet filters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DWT decomposes a signal into multiple scales, also called levels. At each level it captures both the approximate and detailed components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[3] 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</a:rPr>
              <a:t>Approximation</a:t>
            </a:r>
            <a:r>
              <a:rPr lang="en-US" sz="1600" dirty="0">
                <a:latin typeface="+mj-lt"/>
              </a:rPr>
              <a:t> (LPF) coefficients represent the signal at a coarser resolution (low-frequency content).</a:t>
            </a:r>
          </a:p>
          <a:p>
            <a:r>
              <a:rPr lang="en-US" sz="1600" b="1" dirty="0">
                <a:latin typeface="+mj-lt"/>
              </a:rPr>
              <a:t>Detail</a:t>
            </a:r>
            <a:r>
              <a:rPr lang="en-US" sz="1600" dirty="0">
                <a:latin typeface="+mj-lt"/>
              </a:rPr>
              <a:t> coefficients (HPF) represent the finer details (high-frequency content).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primary idea is that noise predominantly affects the high-frequency components. By thresholding the detail coefficients, one can effectively reduce the noise while preserving the signal.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Soft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[4] </a:t>
            </a:r>
            <a:r>
              <a:rPr lang="en-US" sz="1600" dirty="0">
                <a:latin typeface="+mj-lt"/>
              </a:rPr>
              <a:t>(introduced by </a:t>
            </a:r>
            <a:r>
              <a:rPr lang="en-US" sz="1600" i="1" dirty="0">
                <a:latin typeface="+mj-lt"/>
              </a:rPr>
              <a:t>Donoho</a:t>
            </a:r>
            <a:r>
              <a:rPr lang="en-US" sz="1600" dirty="0">
                <a:latin typeface="+mj-lt"/>
              </a:rPr>
              <a:t>) not only sets small coefficients to zero but also shrinks larger coefficients toward zero by the threshold value, smoothing the signal.</a:t>
            </a: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194A6-03A3-2E61-5605-8D8C95E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1483469"/>
            <a:ext cx="3609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/>
              <p:nvPr/>
            </p:nvSpPr>
            <p:spPr>
              <a:xfrm>
                <a:off x="7155849" y="3212033"/>
                <a:ext cx="3688072" cy="1341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49" y="3212033"/>
                <a:ext cx="3688072" cy="1341329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/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41D0B7E-8195-A6EC-861E-1D4DFE5B8F93}"/>
              </a:ext>
            </a:extLst>
          </p:cNvPr>
          <p:cNvSpPr/>
          <p:nvPr/>
        </p:nvSpPr>
        <p:spPr>
          <a:xfrm>
            <a:off x="8882110" y="2883644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12C9036-2F92-4645-D961-0DA90D9FAC4A}"/>
              </a:ext>
            </a:extLst>
          </p:cNvPr>
          <p:cNvSpPr/>
          <p:nvPr/>
        </p:nvSpPr>
        <p:spPr>
          <a:xfrm>
            <a:off x="8882109" y="4515337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padding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4946556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115854" y="1446935"/>
            <a:ext cx="5674330" cy="477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To improve the DWT, specially when the number of points of the signal is low (i.e., single beat)  ,padding is often used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r>
              <a:rPr lang="en-GB" sz="1600" dirty="0">
                <a:latin typeface="+mj-lt"/>
              </a:rPr>
              <a:t>:</a:t>
            </a:r>
          </a:p>
          <a:p>
            <a:r>
              <a:rPr lang="en-GB" sz="1400" dirty="0">
                <a:latin typeface="+mj-lt"/>
              </a:rPr>
              <a:t>Zero padding</a:t>
            </a:r>
          </a:p>
          <a:p>
            <a:r>
              <a:rPr lang="en-GB" sz="1400" dirty="0">
                <a:latin typeface="+mj-lt"/>
              </a:rPr>
              <a:t>Symmetric padding</a:t>
            </a:r>
          </a:p>
          <a:p>
            <a:r>
              <a:rPr lang="en-GB" sz="1400" dirty="0">
                <a:latin typeface="+mj-lt"/>
              </a:rPr>
              <a:t>Circular padding</a:t>
            </a:r>
          </a:p>
          <a:p>
            <a:r>
              <a:rPr lang="en-GB" sz="1400" dirty="0">
                <a:latin typeface="+mj-lt"/>
              </a:rPr>
              <a:t>… 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Among all possibilities, it seems that symmetric padding performs better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[2,3]</a:t>
            </a:r>
            <a:r>
              <a:rPr lang="en-GB" sz="1600" dirty="0"/>
              <a:t>. </a:t>
            </a:r>
            <a:r>
              <a:rPr lang="en-GB" sz="1600" dirty="0">
                <a:latin typeface="+mj-lt"/>
              </a:rPr>
              <a:t>So, in the proposed filtering strategy there is the possibility of using such type of padding. 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present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Single-beat filtering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performance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improved</a:t>
            </a:r>
          </a:p>
          <a:p>
            <a:pPr lvl="1"/>
            <a:r>
              <a:rPr lang="en-GB" sz="1400" dirty="0">
                <a:latin typeface="+mj-lt"/>
              </a:rPr>
              <a:t>The denoised signal is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shifted</a:t>
            </a:r>
            <a:r>
              <a:rPr lang="en-GB" sz="1400" dirty="0">
                <a:latin typeface="+mj-lt"/>
              </a:rPr>
              <a:t> respect to the original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absent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/>
              <a:t>Phase </a:t>
            </a:r>
            <a:r>
              <a:rPr lang="en-GB" sz="1400" b="1" dirty="0">
                <a:solidFill>
                  <a:schemeClr val="accent6"/>
                </a:solidFill>
              </a:rPr>
              <a:t>shift is absent</a:t>
            </a:r>
          </a:p>
          <a:p>
            <a:pPr lvl="1"/>
            <a:r>
              <a:rPr lang="en-GB" sz="1400" dirty="0">
                <a:latin typeface="+mj-lt"/>
              </a:rPr>
              <a:t>Presence of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artifacts</a:t>
            </a:r>
            <a:r>
              <a:rPr lang="en-GB" sz="1400" dirty="0">
                <a:latin typeface="+mj-lt"/>
              </a:rPr>
              <a:t> into the denoised signal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It should be noted that, </a:t>
            </a:r>
            <a:r>
              <a:rPr lang="en-GB" sz="1600" b="1" dirty="0">
                <a:latin typeface="+mj-lt"/>
              </a:rPr>
              <a:t>when the number of points increases, the padding is not required</a:t>
            </a:r>
            <a:r>
              <a:rPr lang="en-GB" sz="1600" dirty="0">
                <a:latin typeface="+mj-lt"/>
              </a:rPr>
              <a:t>. So, from </a:t>
            </a:r>
            <a:r>
              <a:rPr lang="en-GB" sz="1600" b="1" dirty="0">
                <a:latin typeface="+mj-lt"/>
              </a:rPr>
              <a:t>now on, it will not be used.</a:t>
            </a: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250E61-C773-BA73-7821-7EE75C28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1552361"/>
            <a:ext cx="5839936" cy="120562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FF14008-DB1C-16A0-3F0D-5D644A99CF51}"/>
              </a:ext>
            </a:extLst>
          </p:cNvPr>
          <p:cNvGrpSpPr/>
          <p:nvPr/>
        </p:nvGrpSpPr>
        <p:grpSpPr>
          <a:xfrm>
            <a:off x="5660136" y="3663172"/>
            <a:ext cx="6291072" cy="2455234"/>
            <a:chOff x="5660136" y="3663172"/>
            <a:chExt cx="6291072" cy="2455234"/>
          </a:xfrm>
        </p:grpSpPr>
        <p:pic>
          <p:nvPicPr>
            <p:cNvPr id="12" name="Immagine 11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6FF60558-A5FE-12C8-66AC-BCD8172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5" t="5895" r="8575" b="54527"/>
            <a:stretch/>
          </p:blipFill>
          <p:spPr>
            <a:xfrm>
              <a:off x="5660136" y="4032504"/>
              <a:ext cx="6291072" cy="20859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792E082-F937-4860-4B9F-1A8B70AA7BB2}"/>
                </a:ext>
              </a:extLst>
            </p:cNvPr>
            <p:cNvSpPr txBox="1"/>
            <p:nvPr/>
          </p:nvSpPr>
          <p:spPr>
            <a:xfrm>
              <a:off x="5850128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ON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C36A96-7B12-89F4-1A56-0C078E10023A}"/>
              </a:ext>
            </a:extLst>
          </p:cNvPr>
          <p:cNvGrpSpPr/>
          <p:nvPr/>
        </p:nvGrpSpPr>
        <p:grpSpPr>
          <a:xfrm>
            <a:off x="5660136" y="3663172"/>
            <a:ext cx="6369592" cy="2455234"/>
            <a:chOff x="5425440" y="3663172"/>
            <a:chExt cx="6604288" cy="2455234"/>
          </a:xfrm>
        </p:grpSpPr>
        <p:pic>
          <p:nvPicPr>
            <p:cNvPr id="21" name="Immagine 20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B9E1A743-828D-579C-DD31-C2F866C2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6" t="4872" r="8917" b="53740"/>
            <a:stretch/>
          </p:blipFill>
          <p:spPr>
            <a:xfrm>
              <a:off x="5425440" y="3952923"/>
              <a:ext cx="6604288" cy="216548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2731271-B3D6-AEC4-8F99-7911FACA6719}"/>
                </a:ext>
              </a:extLst>
            </p:cNvPr>
            <p:cNvSpPr txBox="1"/>
            <p:nvPr/>
          </p:nvSpPr>
          <p:spPr>
            <a:xfrm>
              <a:off x="5622433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7429E7C-6E15-5B2E-2312-D7087891CEA9}"/>
              </a:ext>
            </a:extLst>
          </p:cNvPr>
          <p:cNvGrpSpPr/>
          <p:nvPr/>
        </p:nvGrpSpPr>
        <p:grpSpPr>
          <a:xfrm>
            <a:off x="5660136" y="3664960"/>
            <a:ext cx="6369592" cy="2533027"/>
            <a:chOff x="5660136" y="3664960"/>
            <a:chExt cx="6369592" cy="2533027"/>
          </a:xfrm>
        </p:grpSpPr>
        <p:pic>
          <p:nvPicPr>
            <p:cNvPr id="38" name="Immagine 37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9C40B6C8-C1AC-25E7-6DE7-FDCA443A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4872" r="8166" b="53741"/>
            <a:stretch/>
          </p:blipFill>
          <p:spPr>
            <a:xfrm>
              <a:off x="5660136" y="4061039"/>
              <a:ext cx="6369592" cy="2136948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BBDC914-7658-CBA8-6AF6-C76C40C61412}"/>
                </a:ext>
              </a:extLst>
            </p:cNvPr>
            <p:cNvSpPr txBox="1"/>
            <p:nvPr/>
          </p:nvSpPr>
          <p:spPr>
            <a:xfrm>
              <a:off x="5850128" y="3664960"/>
              <a:ext cx="5884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</a:t>
              </a:r>
              <a:r>
                <a:rPr lang="en-GB" sz="1600" b="1" i="1" dirty="0">
                  <a:latin typeface="+mj-lt"/>
                </a:rPr>
                <a:t>2000</a:t>
              </a:r>
              <a:r>
                <a:rPr lang="en-GB" sz="1600" i="1" dirty="0">
                  <a:latin typeface="+mj-lt"/>
                </a:rPr>
                <a:t> points, HF noise</a:t>
              </a:r>
              <a:endParaRPr lang="it-IT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 1 or 2?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11580656" cy="143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higher is the level of cleanliness of the signals, the higher will be the goodness of the spectrum, so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strategy 1</a:t>
            </a:r>
            <a:r>
              <a:rPr lang="en-US" sz="1600" dirty="0">
                <a:latin typeface="+mj-lt"/>
              </a:rPr>
              <a:t> (BP zero phase filters) and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strategy 2</a:t>
            </a:r>
            <a:r>
              <a:rPr lang="en-US" sz="1600" dirty="0">
                <a:latin typeface="+mj-lt"/>
              </a:rPr>
              <a:t> (wavelet and BP zero phase filters) are compared in terms of performances on two “didactics” signals corrupted by high and low frequency noise.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07337-7F59-163D-7C87-A567400D614E}"/>
              </a:ext>
            </a:extLst>
          </p:cNvPr>
          <p:cNvSpPr txBox="1"/>
          <p:nvPr/>
        </p:nvSpPr>
        <p:spPr>
          <a:xfrm>
            <a:off x="721244" y="2199694"/>
            <a:ext cx="5118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High 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Strategy </a:t>
            </a:r>
            <a:r>
              <a:rPr lang="en-GB" sz="1600" b="1" dirty="0">
                <a:latin typeface="+mj-lt"/>
              </a:rPr>
              <a:t>2</a:t>
            </a:r>
            <a:r>
              <a:rPr lang="en-GB" sz="1600" dirty="0">
                <a:latin typeface="+mj-lt"/>
              </a:rPr>
              <a:t> performs </a:t>
            </a:r>
            <a:r>
              <a:rPr lang="en-GB" sz="1600" b="1" dirty="0">
                <a:latin typeface="+mj-lt"/>
              </a:rPr>
              <a:t>better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than</a:t>
            </a:r>
            <a:r>
              <a:rPr lang="en-GB" sz="1600" dirty="0">
                <a:latin typeface="+mj-lt"/>
              </a:rPr>
              <a:t> strategy </a:t>
            </a:r>
            <a:r>
              <a:rPr lang="en-GB" sz="1600" b="1" dirty="0">
                <a:latin typeface="+mj-lt"/>
              </a:rPr>
              <a:t>1</a:t>
            </a:r>
            <a:r>
              <a:rPr lang="en-GB" sz="1600" dirty="0">
                <a:latin typeface="+mj-lt"/>
              </a:rPr>
              <a:t>, even if strategy 1 reaches good results</a:t>
            </a:r>
            <a:endParaRPr lang="en-GB" sz="1400" dirty="0"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A4272-CCBF-5307-1809-5E5FDC3CAC59}"/>
              </a:ext>
            </a:extLst>
          </p:cNvPr>
          <p:cNvSpPr txBox="1"/>
          <p:nvPr/>
        </p:nvSpPr>
        <p:spPr>
          <a:xfrm>
            <a:off x="6562325" y="2135423"/>
            <a:ext cx="4841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Low frequency noise</a:t>
            </a:r>
            <a:endParaRPr lang="en-GB" sz="12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</a:rPr>
              <a:t>Both</a:t>
            </a:r>
            <a:r>
              <a:rPr lang="en-GB" sz="1600" dirty="0">
                <a:latin typeface="+mj-lt"/>
              </a:rPr>
              <a:t> strategies seems to perform </a:t>
            </a:r>
            <a:r>
              <a:rPr lang="en-GB" sz="1600" b="1" dirty="0">
                <a:latin typeface="+mj-lt"/>
              </a:rPr>
              <a:t>well</a:t>
            </a:r>
            <a:r>
              <a:rPr lang="en-GB" sz="1600" dirty="0">
                <a:latin typeface="+mj-lt"/>
              </a:rPr>
              <a:t>, with very low differences between them.</a:t>
            </a:r>
            <a:endParaRPr lang="en-GB" sz="20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707701" y="3218546"/>
            <a:ext cx="5067300" cy="2842348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6417001" y="3186790"/>
            <a:ext cx="5131888" cy="290586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BA370C-8D77-F2FC-5E94-F97E12C6D291}"/>
              </a:ext>
            </a:extLst>
          </p:cNvPr>
          <p:cNvSpPr txBox="1">
            <a:spLocks/>
          </p:cNvSpPr>
          <p:nvPr/>
        </p:nvSpPr>
        <p:spPr>
          <a:xfrm>
            <a:off x="384396" y="3323813"/>
            <a:ext cx="5968016" cy="235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Because of:</a:t>
            </a:r>
          </a:p>
          <a:p>
            <a:r>
              <a:rPr lang="en-GB" sz="1600" dirty="0">
                <a:latin typeface="+mj-lt"/>
              </a:rPr>
              <a:t>Goodness of results on filtering</a:t>
            </a:r>
          </a:p>
          <a:p>
            <a:r>
              <a:rPr lang="en-GB" sz="1600" dirty="0">
                <a:latin typeface="+mj-lt"/>
              </a:rPr>
              <a:t>Known higher performance even on other sources of noise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[2,3]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Strategy 2 (Wavelet thresholding and BP zero phase filters) </a:t>
            </a:r>
            <a:r>
              <a:rPr lang="en-GB" sz="1600" dirty="0">
                <a:latin typeface="+mj-lt"/>
              </a:rPr>
              <a:t>will be used from now on.</a:t>
            </a:r>
          </a:p>
          <a:p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622116" y="1626452"/>
            <a:ext cx="5038019" cy="461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Spectrum estimation can be done following different strategies:</a:t>
            </a:r>
          </a:p>
          <a:p>
            <a:r>
              <a:rPr lang="en-US" sz="1800" b="1" dirty="0"/>
              <a:t>Parametric</a:t>
            </a:r>
            <a:r>
              <a:rPr lang="en-US" sz="1800" dirty="0"/>
              <a:t> strategies: i.e., AR estimation</a:t>
            </a:r>
          </a:p>
          <a:p>
            <a:r>
              <a:rPr lang="en-US" sz="1800" b="1" dirty="0"/>
              <a:t>Non-Parametric</a:t>
            </a:r>
            <a:r>
              <a:rPr lang="en-US" sz="1800" dirty="0"/>
              <a:t> Strategies: i.e., Spectrogram or Welch estimation</a:t>
            </a:r>
          </a:p>
          <a:p>
            <a:pPr marL="0" indent="0">
              <a:buNone/>
            </a:pPr>
            <a:r>
              <a:rPr lang="en-US" sz="1800" dirty="0"/>
              <a:t>Here the </a:t>
            </a:r>
            <a:r>
              <a:rPr lang="en-US" sz="1800" b="1" dirty="0"/>
              <a:t>AR</a:t>
            </a:r>
            <a:r>
              <a:rPr lang="en-US" sz="1800" dirty="0"/>
              <a:t> </a:t>
            </a:r>
            <a:r>
              <a:rPr lang="en-US" sz="1800" b="1" dirty="0"/>
              <a:t>estimation</a:t>
            </a:r>
            <a:r>
              <a:rPr lang="en-US" sz="1800" dirty="0"/>
              <a:t> is </a:t>
            </a:r>
            <a:r>
              <a:rPr lang="en-US" sz="1800" b="1" dirty="0"/>
              <a:t>used</a:t>
            </a:r>
            <a:r>
              <a:rPr lang="en-US" sz="1800" dirty="0"/>
              <a:t> due to his many advantages, exposed in the next slide.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/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/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/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92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identification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86D176B-091A-A3DC-BF3A-FD29AC9CA46C}"/>
              </a:ext>
            </a:extLst>
          </p:cNvPr>
          <p:cNvSpPr txBox="1">
            <a:spLocks/>
          </p:cNvSpPr>
          <p:nvPr/>
        </p:nvSpPr>
        <p:spPr>
          <a:xfrm>
            <a:off x="174464" y="1399141"/>
            <a:ext cx="485473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When dealing with AR models, and in particular if used to evaluate spectrums, the </a:t>
            </a:r>
            <a:r>
              <a:rPr lang="en-GB" sz="1600" b="1" dirty="0">
                <a:latin typeface="+mj-lt"/>
              </a:rPr>
              <a:t>estimation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method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must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be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chosen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carefully</a:t>
            </a:r>
            <a:r>
              <a:rPr lang="en-GB" sz="1600" dirty="0">
                <a:latin typeface="+mj-lt"/>
              </a:rPr>
              <a:t>. From previous studies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</a:t>
            </a:r>
            <a:r>
              <a:rPr lang="en-GB" sz="1600" dirty="0">
                <a:latin typeface="+mj-lt"/>
              </a:rPr>
              <a:t> is known that:</a:t>
            </a:r>
          </a:p>
          <a:p>
            <a:r>
              <a:rPr lang="en-GB" sz="1600" b="1" dirty="0">
                <a:latin typeface="+mj-lt"/>
              </a:rPr>
              <a:t>Yule-Walker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Requires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models and 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have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good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</a:t>
            </a:r>
          </a:p>
          <a:p>
            <a:r>
              <a:rPr lang="en-GB" sz="1600" b="1" dirty="0">
                <a:latin typeface="+mj-lt"/>
              </a:rPr>
              <a:t>Least-Squares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 (but it’s not a problem if the order is low) </a:t>
            </a:r>
          </a:p>
          <a:p>
            <a:pPr lvl="1"/>
            <a:r>
              <a:rPr lang="en-GB" sz="1400" dirty="0">
                <a:latin typeface="+mj-lt"/>
              </a:rPr>
              <a:t>Have high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and performs well with lower orders</a:t>
            </a:r>
          </a:p>
          <a:p>
            <a:r>
              <a:rPr lang="en-GB" sz="1600" b="1" dirty="0">
                <a:latin typeface="+mj-lt"/>
              </a:rPr>
              <a:t>Burg’s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resolution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600" b="1" dirty="0">
                <a:latin typeface="+mj-lt"/>
              </a:rPr>
              <a:t>NB</a:t>
            </a:r>
            <a:r>
              <a:rPr lang="en-GB" sz="1600" dirty="0">
                <a:latin typeface="+mj-lt"/>
              </a:rPr>
              <a:t>: the difference is mainly on the value (and number) of the coefficients, while the spectrum estimation formula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tx1"/>
                    </a:solidFill>
                  </a:rPr>
                  <a:t>pxp</a:t>
                </a:r>
                <a:r>
                  <a:rPr lang="en-GB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tx1"/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3"/>
                <a:stretch>
                  <a:fillRect t="-3620" b="-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/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blipFill>
                <a:blip r:embed="rId4"/>
                <a:stretch>
                  <a:fillRect t="-3879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/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blipFill>
                <a:blip r:embed="rId5"/>
                <a:stretch>
                  <a:fillRect t="-1220" b="-2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p)</a:t>
                </a:r>
                <a:endParaRPr lang="en-GB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bg1">
                        <a:lumMod val="75000"/>
                      </a:schemeClr>
                    </a:solidFill>
                  </a:rPr>
                  <a:t>pxp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75000"/>
                      </a:schemeClr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6"/>
                <a:stretch>
                  <a:fillRect t="-3620" b="-6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/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blipFill>
                <a:blip r:embed="rId7"/>
                <a:stretch>
                  <a:fillRect t="-3879" b="-689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/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blipFill>
                <a:blip r:embed="rId8"/>
                <a:stretch>
                  <a:fillRect t="-1220" b="-213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565285-4026-A32D-FA9B-74C2B1037718}"/>
              </a:ext>
            </a:extLst>
          </p:cNvPr>
          <p:cNvSpPr txBox="1"/>
          <p:nvPr/>
        </p:nvSpPr>
        <p:spPr>
          <a:xfrm>
            <a:off x="361950" y="6398882"/>
            <a:ext cx="997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Nayak, Jagadish, et al. "AR modeling of heart rate signals." 2004 IEEE Region 10 Conference TENCON 2004.. IEEE, 2004.</a:t>
            </a:r>
          </a:p>
        </p:txBody>
      </p:sp>
    </p:spTree>
    <p:extLst>
      <p:ext uri="{BB962C8B-B14F-4D97-AF65-F5344CB8AC3E}">
        <p14:creationId xmlns:p14="http://schemas.microsoft.com/office/powerpoint/2010/main" val="1814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6315017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(Burg and LS estimations)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+mj-lt"/>
              </a:rPr>
              <a:t>Normalized 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342103" y="4551065"/>
            <a:ext cx="6241577" cy="83194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2192079-E71E-E602-514F-3ED5CE16067D}"/>
              </a:ext>
            </a:extLst>
          </p:cNvPr>
          <p:cNvSpPr/>
          <p:nvPr/>
        </p:nvSpPr>
        <p:spPr>
          <a:xfrm>
            <a:off x="6657120" y="1432423"/>
            <a:ext cx="5349967" cy="4784236"/>
          </a:xfrm>
          <a:prstGeom prst="roundRect">
            <a:avLst>
              <a:gd name="adj" fmla="val 735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C00000"/>
                </a:solidFill>
              </a:rPr>
              <a:t>p_opt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evaluate_order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AIC_vector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store AIC values for each model order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AIC_difference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 an empty array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p_opt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Loop</a:t>
            </a:r>
            <a:r>
              <a:rPr lang="en-US" sz="1200" dirty="0">
                <a:solidFill>
                  <a:schemeClr val="tx1"/>
                </a:solidFill>
              </a:rPr>
              <a:t> through each model order in the range of p (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Fit AR model to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dirty="0">
                <a:solidFill>
                  <a:schemeClr val="tx1"/>
                </a:solidFill>
              </a:rPr>
              <a:t> (after removing the mean), using the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 estimation, for the current order p(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Calculate the AIC for the current AR model and store it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this is not the first iteration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&gt; 1):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 the absolute difference between the current AIC and the previous AIC and store it in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the AIC difference is less than a tolerance value (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Break</a:t>
            </a:r>
            <a:r>
              <a:rPr lang="en-US" sz="1200" dirty="0">
                <a:solidFill>
                  <a:schemeClr val="tx1"/>
                </a:solidFill>
              </a:rPr>
              <a:t> the loop (convergence achieved)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Find the position of the optimal order where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r>
              <a:rPr lang="en-US" sz="1200" dirty="0">
                <a:solidFill>
                  <a:schemeClr val="tx1"/>
                </a:solidFill>
              </a:rPr>
              <a:t> is less than epsilon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no convergence was found (position not found):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 the optimal position to the index of the minimum AIC value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b="1" dirty="0" err="1">
                <a:solidFill>
                  <a:schemeClr val="accent1"/>
                </a:solidFill>
              </a:rPr>
              <a:t>p_opt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the value of p at the optimal position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Spectrum estimation: orders boundaries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It’s important decide the range into which found the optimal order.</a:t>
            </a:r>
          </a:p>
          <a:p>
            <a:r>
              <a:rPr lang="en-GB" sz="1600" dirty="0"/>
              <a:t>From literature, an order between 8 and 20 should be enough for LS or Burg estimators.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[5,6] </a:t>
            </a:r>
            <a:endParaRPr lang="en-GB" sz="1600" dirty="0"/>
          </a:p>
          <a:p>
            <a:r>
              <a:rPr lang="en-GB" sz="1600" dirty="0"/>
              <a:t>Order choice is computationally demanding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B66DFF-1AA1-095E-16AB-B3ECEA3D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2697" r="7668" b="4321"/>
          <a:stretch/>
        </p:blipFill>
        <p:spPr>
          <a:xfrm>
            <a:off x="342103" y="2517657"/>
            <a:ext cx="5059680" cy="2907920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5C3F21-4B98-C313-2192-FCC2C2D2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509" r="8834" b="5455"/>
          <a:stretch/>
        </p:blipFill>
        <p:spPr>
          <a:xfrm>
            <a:off x="5499609" y="2446540"/>
            <a:ext cx="5198871" cy="2976089"/>
          </a:xfrm>
          <a:prstGeom prst="rect">
            <a:avLst/>
          </a:prstGeom>
        </p:spPr>
      </p:pic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54C5A60-F6BE-DA47-FE0B-6BC51944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8" t="6395" r="8834" b="70720"/>
          <a:stretch/>
        </p:blipFill>
        <p:spPr>
          <a:xfrm>
            <a:off x="10796306" y="3221681"/>
            <a:ext cx="1346267" cy="149987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A98653-AF56-F4AD-5BFE-0BE160619B27}"/>
              </a:ext>
            </a:extLst>
          </p:cNvPr>
          <p:cNvSpPr/>
          <p:nvPr/>
        </p:nvSpPr>
        <p:spPr>
          <a:xfrm>
            <a:off x="4643120" y="265176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94EDA7-7480-AE06-5DE2-1F2F9D06E6E4}"/>
              </a:ext>
            </a:extLst>
          </p:cNvPr>
          <p:cNvSpPr/>
          <p:nvPr/>
        </p:nvSpPr>
        <p:spPr>
          <a:xfrm>
            <a:off x="9871382" y="244654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BB50384-7D3E-A26E-B830-98125F04B394}"/>
              </a:ext>
            </a:extLst>
          </p:cNvPr>
          <p:cNvSpPr txBox="1">
            <a:spLocks/>
          </p:cNvSpPr>
          <p:nvPr/>
        </p:nvSpPr>
        <p:spPr>
          <a:xfrm>
            <a:off x="342103" y="5383011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LS estimation seems to be more robust on high orders</a:t>
            </a:r>
          </a:p>
          <a:p>
            <a:r>
              <a:rPr lang="en-GB" sz="1600" dirty="0"/>
              <a:t>Both tent to be more affected by noise when the order increases (&gt;18)</a:t>
            </a:r>
          </a:p>
          <a:p>
            <a:r>
              <a:rPr lang="en-GB" sz="1600" dirty="0"/>
              <a:t>Optimal order was searched between 8 and 16 at the end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BA9FD2F-4291-5943-002B-0EC44353BD99}"/>
              </a:ext>
            </a:extLst>
          </p:cNvPr>
          <p:cNvSpPr/>
          <p:nvPr/>
        </p:nvSpPr>
        <p:spPr>
          <a:xfrm>
            <a:off x="3758184" y="2779776"/>
            <a:ext cx="1399032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Burg estimation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4B2AA89-98AA-B90B-9E0A-0C995693F9B6}"/>
              </a:ext>
            </a:extLst>
          </p:cNvPr>
          <p:cNvSpPr/>
          <p:nvPr/>
        </p:nvSpPr>
        <p:spPr>
          <a:xfrm>
            <a:off x="9213378" y="2779776"/>
            <a:ext cx="1289304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LS estimation</a:t>
            </a:r>
          </a:p>
        </p:txBody>
      </p:sp>
    </p:spTree>
    <p:extLst>
      <p:ext uri="{BB962C8B-B14F-4D97-AF65-F5344CB8AC3E}">
        <p14:creationId xmlns:p14="http://schemas.microsoft.com/office/powerpoint/2010/main" val="480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5672618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FFT periodogram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/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blipFill>
                <a:blip r:embed="rId3"/>
                <a:stretch>
                  <a:fillRect t="-4545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/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blipFill>
                <a:blip r:embed="rId4"/>
                <a:stretch>
                  <a:fillRect b="-1712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before and after filter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Low frequency noise record</a:t>
            </a:r>
          </a:p>
          <a:p>
            <a:r>
              <a:rPr lang="en-US" sz="1600" dirty="0">
                <a:latin typeface="+mj-lt"/>
              </a:rPr>
              <a:t>Spectrum estimation is clearly affected by noise</a:t>
            </a:r>
          </a:p>
          <a:p>
            <a:r>
              <a:rPr lang="en-US" sz="1600" dirty="0">
                <a:latin typeface="+mj-lt"/>
              </a:rPr>
              <a:t>Shape not useful and not informative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Filtered Record</a:t>
            </a:r>
          </a:p>
          <a:p>
            <a:r>
              <a:rPr lang="en-US" sz="1600" dirty="0">
                <a:latin typeface="+mj-lt"/>
              </a:rPr>
              <a:t>Frequency resolution clearly improved after filtering</a:t>
            </a:r>
          </a:p>
          <a:p>
            <a:r>
              <a:rPr lang="en-US" sz="1600" dirty="0">
                <a:latin typeface="+mj-lt"/>
              </a:rPr>
              <a:t>Good estimation of non-parametric spectrums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693286" y="3061372"/>
            <a:ext cx="5104011" cy="293286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5974080" y="2949832"/>
            <a:ext cx="5583196" cy="321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of didactical examples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2546840"/>
            <a:ext cx="4856478" cy="106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HF noise filtered record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825333" y="2546840"/>
            <a:ext cx="4856478" cy="420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LF noise filtered Record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55ED07B-F624-177C-164F-C2318D2E3991}"/>
              </a:ext>
            </a:extLst>
          </p:cNvPr>
          <p:cNvSpPr txBox="1">
            <a:spLocks/>
          </p:cNvSpPr>
          <p:nvPr/>
        </p:nvSpPr>
        <p:spPr>
          <a:xfrm>
            <a:off x="680430" y="1636776"/>
            <a:ext cx="10575834" cy="573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As the used ECG signals are obtained by adding noise a posterior, once cleaned they should correspond to the same spectrum estimation.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56E6265-CF2D-DE04-A460-E3863DE1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509" r="8333" b="4646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11" name="Immagine 10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3B25A03-F3F1-515D-464D-7A4A5B758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022" r="6875" b="4158"/>
          <a:stretch/>
        </p:blipFill>
        <p:spPr>
          <a:xfrm>
            <a:off x="6098485" y="2660904"/>
            <a:ext cx="5751412" cy="331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58" y="1689635"/>
            <a:ext cx="112812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shows 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an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particular: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wavelet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thresholding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is used with good performances. </a:t>
            </a:r>
            <a:r>
              <a:rPr lang="en-US" altLang="it-IT" sz="1600" dirty="0"/>
              <a:t>Filtering pipeline could include padding, which improves performances on short-length signals but leads to a phase shift.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AR optimal </a:t>
            </a:r>
            <a:r>
              <a:rPr lang="en-US" altLang="it-IT" sz="1600" b="1" dirty="0"/>
              <a:t>order</a:t>
            </a:r>
            <a:r>
              <a:rPr lang="en-US" altLang="it-IT" sz="1600" dirty="0"/>
              <a:t> was found between </a:t>
            </a:r>
            <a:r>
              <a:rPr lang="en-US" altLang="it-IT" sz="1600" b="1" dirty="0"/>
              <a:t>8 and 16</a:t>
            </a:r>
            <a:r>
              <a:rPr lang="en-US" altLang="it-IT" sz="1600" dirty="0"/>
              <a:t>, while using </a:t>
            </a:r>
            <a:r>
              <a:rPr lang="en-US" altLang="it-IT" sz="1600" b="1" dirty="0" err="1"/>
              <a:t>nAIC</a:t>
            </a:r>
            <a:r>
              <a:rPr lang="en-US" altLang="it-IT" sz="1600" dirty="0"/>
              <a:t> as metric.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Least </a:t>
            </a:r>
            <a:r>
              <a:rPr lang="en-US" altLang="it-IT" sz="1600" b="1" dirty="0"/>
              <a:t>Squares</a:t>
            </a:r>
            <a:r>
              <a:rPr lang="en-US" altLang="it-IT" sz="1600" dirty="0"/>
              <a:t> and </a:t>
            </a:r>
            <a:r>
              <a:rPr lang="en-US" altLang="it-IT" sz="1600" b="1" dirty="0"/>
              <a:t>Burg’s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 </a:t>
            </a:r>
            <a:r>
              <a:rPr lang="en-US" altLang="it-IT" sz="1600" b="1" dirty="0"/>
              <a:t>approaches</a:t>
            </a:r>
            <a:r>
              <a:rPr lang="en-US" altLang="it-IT" sz="1600" dirty="0"/>
              <a:t> are </a:t>
            </a:r>
            <a:r>
              <a:rPr lang="en-US" altLang="it-IT" sz="1600" b="1" dirty="0"/>
              <a:t>both</a:t>
            </a:r>
            <a:r>
              <a:rPr lang="en-US" altLang="it-IT" sz="1600" dirty="0"/>
              <a:t> </a:t>
            </a:r>
            <a:r>
              <a:rPr lang="en-US" altLang="it-IT" sz="1600" b="1" dirty="0"/>
              <a:t>used</a:t>
            </a:r>
            <a:r>
              <a:rPr lang="en-US" altLang="it-IT" sz="1600" dirty="0"/>
              <a:t> for their </a:t>
            </a:r>
            <a:r>
              <a:rPr lang="en-US" altLang="it-IT" sz="1600" b="1" dirty="0"/>
              <a:t>high</a:t>
            </a:r>
            <a:r>
              <a:rPr lang="en-US" altLang="it-IT" sz="1600" dirty="0"/>
              <a:t> </a:t>
            </a:r>
            <a:r>
              <a:rPr lang="en-US" altLang="it-IT" sz="1600" b="1" dirty="0"/>
              <a:t>frequency</a:t>
            </a:r>
            <a:r>
              <a:rPr lang="en-US" altLang="it-IT" sz="1600" dirty="0"/>
              <a:t> </a:t>
            </a:r>
            <a:r>
              <a:rPr lang="en-US" altLang="it-IT" sz="1600" b="1" dirty="0"/>
              <a:t>resolution</a:t>
            </a:r>
            <a:r>
              <a:rPr lang="en-US" altLang="it-IT" sz="1600" dirty="0"/>
              <a:t>. When augmenting the number of points, provides the </a:t>
            </a:r>
            <a:r>
              <a:rPr lang="en-US" altLang="it-IT" sz="1600" b="1" dirty="0"/>
              <a:t>same</a:t>
            </a:r>
            <a:r>
              <a:rPr lang="en-US" altLang="it-IT" sz="1600" dirty="0"/>
              <a:t> </a:t>
            </a:r>
            <a:r>
              <a:rPr lang="en-US" altLang="it-IT" sz="1600" b="1" dirty="0"/>
              <a:t>spectrum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it-IT" sz="1600" dirty="0"/>
              <a:t>Overall </a:t>
            </a:r>
            <a:r>
              <a:rPr lang="en-GB" altLang="it-IT" sz="1600" b="1" dirty="0"/>
              <a:t>performances</a:t>
            </a:r>
            <a:r>
              <a:rPr lang="en-GB" altLang="it-IT" sz="1600" dirty="0"/>
              <a:t> of the method are </a:t>
            </a:r>
            <a:r>
              <a:rPr lang="en-GB" altLang="it-IT" sz="1600" b="1" dirty="0"/>
              <a:t>satisfying</a:t>
            </a:r>
            <a:r>
              <a:rPr lang="en-GB" altLang="it-IT" sz="1600" dirty="0"/>
              <a:t>. I</a:t>
            </a:r>
            <a:r>
              <a:rPr lang="en-US" altLang="it-IT" sz="1600" dirty="0"/>
              <a:t>n particular, the differences between the spectra of healthy and pathological ECG signals can be seen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can be used even with AR spectrum estimation. In this case, a single beat manually modified.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68AF4-D0C5-83BF-E935-55F8FF585A87}"/>
              </a:ext>
            </a:extLst>
          </p:cNvPr>
          <p:cNvSpPr txBox="1"/>
          <p:nvPr/>
        </p:nvSpPr>
        <p:spPr>
          <a:xfrm>
            <a:off x="387823" y="6302342"/>
            <a:ext cx="11117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</p:txBody>
      </p:sp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63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Strategy 1: Zero phase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b="1" dirty="0">
              <a:solidFill>
                <a:srgbClr val="FF0000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Two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Butterworth Zero-Phase filters </a:t>
            </a:r>
            <a:r>
              <a:rPr lang="en-GB" sz="1600" dirty="0">
                <a:latin typeface="+mj-lt"/>
              </a:rPr>
              <a:t>are used to clean the signal.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+mj-lt"/>
              </a:rPr>
              <a:t>Strategy 2: Wavelet thresholding and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dirty="0">
              <a:latin typeface="+mj-lt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600" dirty="0">
                <a:latin typeface="+mj-lt"/>
              </a:rPr>
              <a:t>to reduce the effect of the high and low frequency noise, improving BP filtering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BP (zero-phase) filter </a:t>
            </a:r>
            <a:r>
              <a:rPr lang="en-GB" sz="1600" dirty="0">
                <a:latin typeface="+mj-lt"/>
              </a:rPr>
              <a:t>to remove the residual high frequency noise and remove the possible low-frequency drift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64A3D0D-B0F6-09FC-61C5-3FB1A24A1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537" r="6364" b="3484"/>
          <a:stretch/>
        </p:blipFill>
        <p:spPr bwMode="auto">
          <a:xfrm>
            <a:off x="1312925" y="3909180"/>
            <a:ext cx="3460244" cy="23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po 65">
            <a:extLst>
              <a:ext uri="{FF2B5EF4-FFF2-40B4-BE49-F238E27FC236}">
                <a16:creationId xmlns:a16="http://schemas.microsoft.com/office/drawing/2014/main" id="{7394D8CD-9EF4-320B-EC23-6C8CBB48BCA6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B1350F0-9876-F27F-20EF-766A0873DE99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6058663" y="1432423"/>
              <a:chExt cx="5971031" cy="4838504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DEA941D5-941D-9582-B553-DB0E2DE06BD0}"/>
                  </a:ext>
                </a:extLst>
              </p:cNvPr>
              <p:cNvGrpSpPr/>
              <p:nvPr/>
            </p:nvGrpSpPr>
            <p:grpSpPr>
              <a:xfrm>
                <a:off x="6058663" y="1432423"/>
                <a:ext cx="5971031" cy="4838504"/>
                <a:chOff x="5980177" y="1470857"/>
                <a:chExt cx="5971031" cy="4838504"/>
              </a:xfrm>
            </p:grpSpPr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A4D96B35-6E4E-2DD5-3A8A-955BEAEE9903}"/>
                    </a:ext>
                  </a:extLst>
                </p:cNvPr>
                <p:cNvSpPr/>
                <p:nvPr/>
              </p:nvSpPr>
              <p:spPr>
                <a:xfrm>
                  <a:off x="6095999" y="1470857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8C312E0C-E122-DC18-A3D8-DC567EFF0D02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B84530B7-8C48-A164-A57E-FB3D809B55B5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7" name="Rettangolo con angoli arrotondati 26">
                  <a:extLst>
                    <a:ext uri="{FF2B5EF4-FFF2-40B4-BE49-F238E27FC236}">
                      <a16:creationId xmlns:a16="http://schemas.microsoft.com/office/drawing/2014/main" id="{20175CDB-5BAB-9A30-CB36-D58FD733ED4B}"/>
                    </a:ext>
                  </a:extLst>
                </p:cNvPr>
                <p:cNvSpPr/>
                <p:nvPr/>
              </p:nvSpPr>
              <p:spPr>
                <a:xfrm>
                  <a:off x="6095999" y="2080731"/>
                  <a:ext cx="2005586" cy="35417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Symmetric padding</a:t>
                  </a:r>
                </a:p>
              </p:txBody>
            </p:sp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F3BC79E2-C758-E8AA-E225-173DD9E42BF2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De-padding and DWT reconstruction</a:t>
                  </a:r>
                </a:p>
              </p:txBody>
            </p:sp>
            <p:sp>
              <p:nvSpPr>
                <p:cNvPr id="29" name="Rettangolo con angoli arrotondati 28">
                  <a:extLst>
                    <a:ext uri="{FF2B5EF4-FFF2-40B4-BE49-F238E27FC236}">
                      <a16:creationId xmlns:a16="http://schemas.microsoft.com/office/drawing/2014/main" id="{992B7B0A-3052-3273-E0FF-2B5853D5A4B7}"/>
                    </a:ext>
                  </a:extLst>
                </p:cNvPr>
                <p:cNvSpPr/>
                <p:nvPr/>
              </p:nvSpPr>
              <p:spPr>
                <a:xfrm>
                  <a:off x="6095999" y="4794247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CB1C513A-C012-BC23-53A5-3931C09A8224}"/>
                    </a:ext>
                  </a:extLst>
                </p:cNvPr>
                <p:cNvSpPr/>
                <p:nvPr/>
              </p:nvSpPr>
              <p:spPr>
                <a:xfrm>
                  <a:off x="6095999" y="5603312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45 Hz)</a:t>
                  </a:r>
                  <a:endParaRPr lang="en-GB" sz="1600" dirty="0"/>
                </a:p>
              </p:txBody>
            </p:sp>
            <p:sp>
              <p:nvSpPr>
                <p:cNvPr id="31" name="Rettangolo con angoli arrotondati 30">
                  <a:extLst>
                    <a:ext uri="{FF2B5EF4-FFF2-40B4-BE49-F238E27FC236}">
                      <a16:creationId xmlns:a16="http://schemas.microsoft.com/office/drawing/2014/main" id="{93C9EB82-C465-94BF-BF8B-71F13A881C4E}"/>
                    </a:ext>
                  </a:extLst>
                </p:cNvPr>
                <p:cNvSpPr/>
                <p:nvPr/>
              </p:nvSpPr>
              <p:spPr>
                <a:xfrm>
                  <a:off x="8311136" y="2079639"/>
                  <a:ext cx="2980944" cy="390426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Improves the overall wavelet transformation but involves a phase shift into the de-padded signal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[3]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[4] </a:t>
                      </a:r>
                    </a:p>
                  </p:txBody>
                </p:sp>
              </mc:Choice>
              <mc:Fallback xmlns="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Rettangolo con angoli arrotondati 32">
                  <a:extLst>
                    <a:ext uri="{FF2B5EF4-FFF2-40B4-BE49-F238E27FC236}">
                      <a16:creationId xmlns:a16="http://schemas.microsoft.com/office/drawing/2014/main" id="{EFD88835-0A5E-4758-9CCD-BC563841D6C9}"/>
                    </a:ext>
                  </a:extLst>
                </p:cNvPr>
                <p:cNvSpPr/>
                <p:nvPr/>
              </p:nvSpPr>
              <p:spPr>
                <a:xfrm>
                  <a:off x="8311136" y="4957430"/>
                  <a:ext cx="2080258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low frequency drift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4" name="Rettangolo con angoli arrotondati 33">
                  <a:extLst>
                    <a:ext uri="{FF2B5EF4-FFF2-40B4-BE49-F238E27FC236}">
                      <a16:creationId xmlns:a16="http://schemas.microsoft.com/office/drawing/2014/main" id="{69C04314-41DE-2818-631F-F894D3301CDD}"/>
                    </a:ext>
                  </a:extLst>
                </p:cNvPr>
                <p:cNvSpPr/>
                <p:nvPr/>
              </p:nvSpPr>
              <p:spPr>
                <a:xfrm>
                  <a:off x="8311136" y="5766495"/>
                  <a:ext cx="2610864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High frequency noise residuals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374D58F7-54FC-9F21-5235-8EE790D41D94}"/>
                    </a:ext>
                  </a:extLst>
                </p:cNvPr>
                <p:cNvSpPr/>
                <p:nvPr/>
              </p:nvSpPr>
              <p:spPr>
                <a:xfrm>
                  <a:off x="5980177" y="1984249"/>
                  <a:ext cx="5971031" cy="4325112"/>
                </a:xfrm>
                <a:prstGeom prst="roundRect">
                  <a:avLst>
                    <a:gd name="adj" fmla="val 4447"/>
                  </a:avLst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84CCD13B-4DFB-B650-196B-6E8020D2B65D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7098792" y="1775794"/>
                  <a:ext cx="0" cy="30493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8A13818F-2046-6C1E-668C-F6B4CC3781EA}"/>
                    </a:ext>
                  </a:extLst>
                </p:cNvPr>
                <p:cNvCxnSpPr>
                  <a:cxnSpLocks/>
                  <a:stCxn id="27" idx="2"/>
                  <a:endCxn id="24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C05978EC-9E8C-E143-8232-940CFF5EDE87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C9EC1F32-FC92-A9C2-3334-1EE981EA4FC7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24DFF073-1230-B9E2-81CC-04DC536B4600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092696" y="4576473"/>
                  <a:ext cx="6096" cy="21777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2 67">
                  <a:extLst>
                    <a:ext uri="{FF2B5EF4-FFF2-40B4-BE49-F238E27FC236}">
                      <a16:creationId xmlns:a16="http://schemas.microsoft.com/office/drawing/2014/main" id="{8E802D19-9A41-B50C-1408-9C010EDDD599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7098792" y="5365885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8F2474CA-E4B8-4F85-C2CD-6D176BF11434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33ADCCA-ED7C-A8BC-6208-838E22C990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16" y="5327451"/>
              <a:ext cx="0" cy="23742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9A1DF218-2D5C-7D4F-E195-54FB1349FDA6}"/>
                </a:ext>
              </a:extLst>
            </p:cNvPr>
            <p:cNvCxnSpPr>
              <a:cxnSpLocks/>
              <a:stCxn id="23" idx="1"/>
              <a:endCxn id="29" idx="1"/>
            </p:cNvCxnSpPr>
            <p:nvPr/>
          </p:nvCxnSpPr>
          <p:spPr>
            <a:xfrm rot="10800000" flipV="1">
              <a:off x="6174485" y="1584892"/>
              <a:ext cx="12700" cy="345674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54E6475-2ECF-4D67-B06A-8D59744BB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277" y="2042295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B6CB7522-26EB-3A83-ACA1-3B1D75B54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454" y="2025072"/>
              <a:ext cx="0" cy="344901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7EDFA30-A2F4-DA08-0685-B93291EAB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30" y="2396602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E493D97-D109-FA45-22C7-D3669E551BE9}"/>
              </a:ext>
            </a:extLst>
          </p:cNvPr>
          <p:cNvSpPr txBox="1"/>
          <p:nvPr/>
        </p:nvSpPr>
        <p:spPr>
          <a:xfrm>
            <a:off x="531117" y="6357417"/>
            <a:ext cx="1061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Singh, Brij N., and Arvind K. Tiwari. "Optimal selection of wavelet basis function applied to ECG signal denoising." Digital signal processing 16.3 (2006): 275-287.</a:t>
            </a:r>
            <a:endParaRPr lang="en-US" altLang="it-IT" sz="1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Donoho, David L. "De-noising by soft-thresholding." IEEE transactions on information theory 41.3 (1995): 613-627.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Theory: Continuous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wavelet transform </a:t>
                </a:r>
                <a:r>
                  <a:rPr lang="en-US" sz="1600" dirty="0">
                    <a:latin typeface="+mj-lt"/>
                  </a:rPr>
                  <a:t>is a technique that allows signal analysis in both the time and frequency domains. Unlike the Fourier transform, which decomposes the signal into sinusoids, the wavelet transform uses "wavelets," localized basis functions.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Mother wavelets </a:t>
                </a:r>
                <a:r>
                  <a:rPr lang="en-US" sz="1600" dirty="0">
                    <a:latin typeface="+mj-lt"/>
                  </a:rPr>
                  <a:t>are oscillating, localized functions in time, and they are scaled and translated to fit the signal. They must have:</a:t>
                </a:r>
              </a:p>
              <a:p>
                <a:r>
                  <a:rPr lang="en-US" sz="1600" b="1" dirty="0">
                    <a:latin typeface="+mj-lt"/>
                  </a:rPr>
                  <a:t>Zero mean </a:t>
                </a:r>
              </a:p>
              <a:p>
                <a:r>
                  <a:rPr lang="en-US" sz="1600" b="1" dirty="0">
                    <a:latin typeface="+mj-lt"/>
                  </a:rPr>
                  <a:t>Finite energy</a:t>
                </a:r>
              </a:p>
              <a:p>
                <a:r>
                  <a:rPr lang="en-US" sz="1600" b="1" dirty="0">
                    <a:latin typeface="+mj-lt"/>
                  </a:rPr>
                  <a:t>Admissibility condition </a:t>
                </a:r>
                <a:r>
                  <a:rPr lang="en-US" sz="1600" dirty="0">
                    <a:latin typeface="+mj-lt"/>
                  </a:rPr>
                  <a:t>satisfied: the </a:t>
                </a:r>
                <a:r>
                  <a:rPr lang="en-US" sz="1600" i="1" dirty="0">
                    <a:latin typeface="+mj-lt"/>
                  </a:rPr>
                  <a:t>Fourier Transform </a:t>
                </a:r>
                <a:r>
                  <a:rPr lang="en-US" sz="1600" dirty="0">
                    <a:latin typeface="+mj-lt"/>
                  </a:rPr>
                  <a:t>of the wavelet must verify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GB" sz="1600" dirty="0">
                    <a:latin typeface="+mj-lt"/>
                  </a:rPr>
                  <a:t> to ensure the inverse of the transform.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Formally</a:t>
                </a:r>
                <a:r>
                  <a:rPr lang="en-US" sz="1600" dirty="0">
                    <a:latin typeface="+mj-lt"/>
                  </a:rPr>
                  <a:t>, each point (coefficient) of the wavelet transform represent the </a:t>
                </a:r>
                <a:r>
                  <a:rPr lang="en-US" sz="1600" b="1" dirty="0">
                    <a:latin typeface="+mj-lt"/>
                  </a:rPr>
                  <a:t>similarity</a:t>
                </a:r>
                <a:r>
                  <a:rPr lang="en-US" sz="1600" dirty="0">
                    <a:latin typeface="+mj-lt"/>
                  </a:rPr>
                  <a:t> (dot product) between the signal and the mother wavelet shifted and scaled.</a:t>
                </a:r>
                <a:endParaRPr lang="en-GB" sz="1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Popular wavelets </a:t>
                </a:r>
                <a:r>
                  <a:rPr lang="en-US" sz="1600" dirty="0">
                    <a:latin typeface="+mj-lt"/>
                  </a:rPr>
                  <a:t>include </a:t>
                </a:r>
                <a:r>
                  <a:rPr lang="en-US" sz="1600" dirty="0" err="1">
                    <a:latin typeface="+mj-lt"/>
                  </a:rPr>
                  <a:t>Haar</a:t>
                </a:r>
                <a:r>
                  <a:rPr lang="en-US" sz="1600" dirty="0">
                    <a:latin typeface="+mj-lt"/>
                  </a:rPr>
                  <a:t>, Daubechies, and </a:t>
                </a:r>
                <a:r>
                  <a:rPr lang="en-US" sz="1600" dirty="0" err="1">
                    <a:latin typeface="+mj-lt"/>
                  </a:rPr>
                  <a:t>Morlet</a:t>
                </a:r>
                <a:r>
                  <a:rPr lang="en-US" sz="1600" dirty="0">
                    <a:latin typeface="+mj-lt"/>
                  </a:rPr>
                  <a:t>, each with distinct properties for different types of signals.</a:t>
                </a: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  <a:blipFill>
                <a:blip r:embed="rId3"/>
                <a:stretch>
                  <a:fillRect l="-662" t="-888" r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signal being analysed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mother wavelet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blipFill>
                <a:blip r:embed="rId4"/>
                <a:stretch>
                  <a:fillRect l="-3049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Examples of different types of wavelets.">
            <a:extLst>
              <a:ext uri="{FF2B5EF4-FFF2-40B4-BE49-F238E27FC236}">
                <a16:creationId xmlns:a16="http://schemas.microsoft.com/office/drawing/2014/main" id="{12B7A789-F50B-CD63-6D7E-2084B23A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40" y="3509813"/>
            <a:ext cx="3259739" cy="25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Theory: Discrete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DWT</a:t>
            </a:r>
            <a:r>
              <a:rPr lang="en-US" sz="1600" dirty="0">
                <a:latin typeface="+mj-lt"/>
              </a:rPr>
              <a:t> is obtained by discretely sampling the continuous wavelet transform, typically using </a:t>
            </a:r>
            <a:r>
              <a:rPr lang="en-US" sz="1600" b="1" dirty="0">
                <a:latin typeface="+mj-lt"/>
              </a:rPr>
              <a:t>powers of two for scaling and translation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discrete wavelet transform can be implemented using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low-pass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high-pass filters </a:t>
            </a:r>
            <a:r>
              <a:rPr lang="en-US" sz="1600" dirty="0">
                <a:latin typeface="+mj-lt"/>
              </a:rPr>
              <a:t>followed by under sampling, leading to the so-called </a:t>
            </a:r>
            <a:r>
              <a:rPr lang="en-US" sz="1600" b="1" dirty="0">
                <a:latin typeface="+mj-lt"/>
              </a:rPr>
              <a:t>filter-bank representation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This decomposition, for each decomposition level, separates the signal into: </a:t>
            </a:r>
          </a:p>
          <a:p>
            <a:r>
              <a:rPr lang="en-US" sz="1600" dirty="0">
                <a:latin typeface="+mj-lt"/>
              </a:rPr>
              <a:t>low-frequency components (approximations) through a low pass filter</a:t>
            </a:r>
          </a:p>
          <a:p>
            <a:pPr lvl="1"/>
            <a:r>
              <a:rPr lang="en-US" sz="1200" dirty="0">
                <a:latin typeface="+mj-lt"/>
              </a:rPr>
              <a:t>LP filter derive from the so-called scaling function, which is defined differently for each wavelet type.</a:t>
            </a:r>
          </a:p>
          <a:p>
            <a:r>
              <a:rPr lang="en-US" sz="1600" dirty="0">
                <a:latin typeface="+mj-lt"/>
              </a:rPr>
              <a:t>high-frequency components (details) through a high pass filter  </a:t>
            </a:r>
          </a:p>
          <a:p>
            <a:pPr lvl="1"/>
            <a:r>
              <a:rPr lang="en-US" sz="1200" dirty="0">
                <a:latin typeface="+mj-lt"/>
              </a:rPr>
              <a:t>HP filter derives directly from the mother wavelet.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blipFill>
                <a:blip r:embed="rId3"/>
                <a:stretch>
                  <a:fillRect l="-3210" b="-7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/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sz="1600" b="0" dirty="0"/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3222</Words>
  <Application>Microsoft Office PowerPoint</Application>
  <PresentationFormat>Widescreen</PresentationFormat>
  <Paragraphs>394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Why delve into spectral analysis</vt:lpstr>
      <vt:lpstr>Sources of noise</vt:lpstr>
      <vt:lpstr>Outline </vt:lpstr>
      <vt:lpstr>Filtering strategy</vt:lpstr>
      <vt:lpstr>Theory: Continuous Wavelet Transform</vt:lpstr>
      <vt:lpstr>Theory: Discrete Wavelet Transform</vt:lpstr>
      <vt:lpstr>Filtering strategy: wavelet filters</vt:lpstr>
      <vt:lpstr>Filtering strategy: padding </vt:lpstr>
      <vt:lpstr>Filtering strategy 1 or 2?</vt:lpstr>
      <vt:lpstr>Spectrum estimation</vt:lpstr>
      <vt:lpstr>Spectrum estimation</vt:lpstr>
      <vt:lpstr>Spectrum estimation: AR identification</vt:lpstr>
      <vt:lpstr>Spectrum estimation: AR order choice</vt:lpstr>
      <vt:lpstr>Spectrum estimation: orders boundaries</vt:lpstr>
      <vt:lpstr>Outline </vt:lpstr>
      <vt:lpstr>Spectrum estimation: AR order choice</vt:lpstr>
      <vt:lpstr>Spectrum before and after filter</vt:lpstr>
      <vt:lpstr>Spectrum of didactical examples</vt:lpstr>
      <vt:lpstr>PhysioNet database </vt:lpstr>
      <vt:lpstr>Outline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46</cp:revision>
  <dcterms:created xsi:type="dcterms:W3CDTF">2024-05-22T12:11:36Z</dcterms:created>
  <dcterms:modified xsi:type="dcterms:W3CDTF">2024-09-25T10:04:20Z</dcterms:modified>
</cp:coreProperties>
</file>