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573" r:id="rId2"/>
    <p:sldId id="574" r:id="rId3"/>
    <p:sldId id="631" r:id="rId4"/>
    <p:sldId id="634" r:id="rId5"/>
    <p:sldId id="644" r:id="rId6"/>
    <p:sldId id="632" r:id="rId7"/>
    <p:sldId id="635" r:id="rId8"/>
    <p:sldId id="646" r:id="rId9"/>
    <p:sldId id="647" r:id="rId10"/>
    <p:sldId id="636" r:id="rId11"/>
    <p:sldId id="648" r:id="rId12"/>
    <p:sldId id="600" r:id="rId13"/>
    <p:sldId id="630"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26/09/2024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23826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2997985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12</a:t>
            </a:fld>
            <a:endParaRPr lang="en-US"/>
          </a:p>
        </p:txBody>
      </p:sp>
    </p:spTree>
    <p:extLst>
      <p:ext uri="{BB962C8B-B14F-4D97-AF65-F5344CB8AC3E}">
        <p14:creationId xmlns:p14="http://schemas.microsoft.com/office/powerpoint/2010/main" val="846966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13</a:t>
            </a:fld>
            <a:endParaRPr lang="en-US"/>
          </a:p>
        </p:txBody>
      </p:sp>
    </p:spTree>
    <p:extLst>
      <p:ext uri="{BB962C8B-B14F-4D97-AF65-F5344CB8AC3E}">
        <p14:creationId xmlns:p14="http://schemas.microsoft.com/office/powerpoint/2010/main" val="208029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2070191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31557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4250303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4130531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7</a:t>
            </a:fld>
            <a:endParaRPr lang="en-US" dirty="0"/>
          </a:p>
        </p:txBody>
      </p:sp>
    </p:spTree>
    <p:extLst>
      <p:ext uri="{BB962C8B-B14F-4D97-AF65-F5344CB8AC3E}">
        <p14:creationId xmlns:p14="http://schemas.microsoft.com/office/powerpoint/2010/main" val="1166925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368474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3368515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27341401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9/26/2024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9/26/2024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9/26/2024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9/26/2024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9/26/2024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9/26/2024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9/26/2024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9/26/2024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9/26/2024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9/26/2024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9/26/2024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400" dirty="0"/>
              <a:t>Performance of previous methods on AVNRT data</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August 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Alignment necessity</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509016" y="1474327"/>
            <a:ext cx="4044696" cy="4722511"/>
          </a:xfrm>
        </p:spPr>
        <p:txBody>
          <a:bodyPr>
            <a:noAutofit/>
          </a:bodyPr>
          <a:lstStyle/>
          <a:p>
            <a:pPr marL="0" indent="0">
              <a:buNone/>
            </a:pPr>
            <a:r>
              <a:rPr lang="en-US" sz="1400" dirty="0"/>
              <a:t>Alignment was found to be necessary …</a:t>
            </a:r>
            <a:endParaRPr lang="en-US" sz="1100" dirty="0"/>
          </a:p>
          <a:p>
            <a:pPr marL="0" indent="0">
              <a:buNone/>
            </a:pPr>
            <a:endParaRPr lang="en-US" sz="11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10</a:t>
            </a:fld>
            <a:endParaRPr lang="en-US" dirty="0"/>
          </a:p>
        </p:txBody>
      </p:sp>
    </p:spTree>
    <p:extLst>
      <p:ext uri="{BB962C8B-B14F-4D97-AF65-F5344CB8AC3E}">
        <p14:creationId xmlns:p14="http://schemas.microsoft.com/office/powerpoint/2010/main" val="222172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Alignment results</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509016" y="1474327"/>
            <a:ext cx="4044696" cy="4722511"/>
          </a:xfrm>
        </p:spPr>
        <p:txBody>
          <a:bodyPr>
            <a:noAutofit/>
          </a:bodyPr>
          <a:lstStyle/>
          <a:p>
            <a:pPr marL="0" indent="0">
              <a:buNone/>
            </a:pPr>
            <a:r>
              <a:rPr lang="en-US" sz="1400" dirty="0"/>
              <a:t>Alignment was found to be necessary …</a:t>
            </a:r>
            <a:endParaRPr lang="en-US" sz="1100" dirty="0"/>
          </a:p>
          <a:p>
            <a:pPr marL="0" indent="0">
              <a:buNone/>
            </a:pPr>
            <a:endParaRPr lang="en-US" sz="11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11</a:t>
            </a:fld>
            <a:endParaRPr lang="en-US" dirty="0"/>
          </a:p>
        </p:txBody>
      </p:sp>
    </p:spTree>
    <p:extLst>
      <p:ext uri="{BB962C8B-B14F-4D97-AF65-F5344CB8AC3E}">
        <p14:creationId xmlns:p14="http://schemas.microsoft.com/office/powerpoint/2010/main" val="3700686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a:bodyPr>
          <a:lstStyle/>
          <a:p>
            <a:r>
              <a:rPr lang="en-US" sz="3600"/>
              <a:t>Conclusions</a:t>
            </a:r>
            <a:endParaRPr lang="en-US" sz="3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12</a:t>
            </a:fld>
            <a:endParaRPr lang="en-US"/>
          </a:p>
        </p:txBody>
      </p:sp>
      <p:sp>
        <p:nvSpPr>
          <p:cNvPr id="27" name="Rettangolo 26">
            <a:extLst>
              <a:ext uri="{FF2B5EF4-FFF2-40B4-BE49-F238E27FC236}">
                <a16:creationId xmlns:a16="http://schemas.microsoft.com/office/drawing/2014/main" id="{B88F10A3-B51A-5737-E391-BBC862C3D52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334AD31-F8CD-F096-F547-4896E55300D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ctangle 2">
            <a:extLst>
              <a:ext uri="{FF2B5EF4-FFF2-40B4-BE49-F238E27FC236}">
                <a16:creationId xmlns:a16="http://schemas.microsoft.com/office/drawing/2014/main" id="{72216921-F32D-FCB8-56C5-732473CABB05}"/>
              </a:ext>
            </a:extLst>
          </p:cNvPr>
          <p:cNvSpPr>
            <a:spLocks noGrp="1" noChangeArrowheads="1"/>
          </p:cNvSpPr>
          <p:nvPr>
            <p:ph idx="1"/>
          </p:nvPr>
        </p:nvSpPr>
        <p:spPr bwMode="auto">
          <a:xfrm>
            <a:off x="496506" y="1696982"/>
            <a:ext cx="11198987"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GB" altLang="it-IT" sz="1400" dirty="0"/>
              <a:t>Previously studied methods leads to encouraging results:</a:t>
            </a:r>
          </a:p>
          <a:p>
            <a:pPr marL="0" indent="0" eaLnBrk="0" fontAlgn="base" hangingPunct="0">
              <a:lnSpc>
                <a:spcPct val="100000"/>
              </a:lnSpc>
              <a:spcBef>
                <a:spcPct val="0"/>
              </a:spcBef>
              <a:spcAft>
                <a:spcPct val="0"/>
              </a:spcAft>
              <a:buNone/>
            </a:pPr>
            <a:endParaRPr lang="en-GB" altLang="it-IT" sz="1400" dirty="0"/>
          </a:p>
          <a:p>
            <a:pPr eaLnBrk="0" fontAlgn="base" hangingPunct="0">
              <a:lnSpc>
                <a:spcPct val="100000"/>
              </a:lnSpc>
              <a:spcBef>
                <a:spcPct val="0"/>
              </a:spcBef>
              <a:spcAft>
                <a:spcPct val="0"/>
              </a:spcAft>
            </a:pPr>
            <a:r>
              <a:rPr lang="en-GB" altLang="it-IT" sz="1400" dirty="0"/>
              <a:t>Mixed </a:t>
            </a:r>
            <a:r>
              <a:rPr lang="en-GB" altLang="it-IT" sz="1400" b="1" dirty="0"/>
              <a:t>strategy</a:t>
            </a:r>
            <a:r>
              <a:rPr lang="en-GB" altLang="it-IT" sz="1400" dirty="0"/>
              <a:t> of </a:t>
            </a:r>
            <a:r>
              <a:rPr lang="en-GB" altLang="it-IT" sz="1400" b="1" dirty="0"/>
              <a:t>filtering</a:t>
            </a:r>
            <a:r>
              <a:rPr lang="en-GB" altLang="it-IT" sz="1400" dirty="0"/>
              <a:t>: with minor differences respect to the original pipeline, the performance are satisfactory.</a:t>
            </a:r>
          </a:p>
          <a:p>
            <a:pPr eaLnBrk="0" fontAlgn="base" hangingPunct="0">
              <a:lnSpc>
                <a:spcPct val="100000"/>
              </a:lnSpc>
              <a:spcBef>
                <a:spcPct val="0"/>
              </a:spcBef>
              <a:spcAft>
                <a:spcPct val="0"/>
              </a:spcAft>
            </a:pPr>
            <a:endParaRPr lang="en-GB" altLang="it-IT" sz="1400" dirty="0"/>
          </a:p>
          <a:p>
            <a:pPr eaLnBrk="0" fontAlgn="base" hangingPunct="0">
              <a:lnSpc>
                <a:spcPct val="100000"/>
              </a:lnSpc>
              <a:spcBef>
                <a:spcPct val="0"/>
              </a:spcBef>
              <a:spcAft>
                <a:spcPct val="0"/>
              </a:spcAft>
            </a:pPr>
            <a:r>
              <a:rPr lang="en-GB" altLang="it-IT" sz="1400" b="1" dirty="0"/>
              <a:t>Spectrum</a:t>
            </a:r>
            <a:r>
              <a:rPr lang="en-GB" altLang="it-IT" sz="1400" dirty="0"/>
              <a:t> </a:t>
            </a:r>
            <a:r>
              <a:rPr lang="en-GB" altLang="it-IT" sz="1400" b="1" dirty="0"/>
              <a:t>evaluation</a:t>
            </a:r>
            <a:r>
              <a:rPr lang="en-GB" altLang="it-IT" sz="1400" dirty="0"/>
              <a:t> </a:t>
            </a:r>
            <a:r>
              <a:rPr lang="en-GB" altLang="it-IT" sz="1400" b="1" dirty="0"/>
              <a:t>pipeline</a:t>
            </a:r>
            <a:r>
              <a:rPr lang="en-GB" altLang="it-IT" sz="1400" dirty="0"/>
              <a:t>: results on single beat comparable with didactical examples and good frequency resolution overall. It’s possible that further steps will require data rescaling.</a:t>
            </a:r>
          </a:p>
          <a:p>
            <a:pPr eaLnBrk="0" fontAlgn="base" hangingPunct="0">
              <a:lnSpc>
                <a:spcPct val="100000"/>
              </a:lnSpc>
              <a:spcBef>
                <a:spcPct val="0"/>
              </a:spcBef>
              <a:spcAft>
                <a:spcPct val="0"/>
              </a:spcAft>
            </a:pPr>
            <a:endParaRPr lang="en-GB" altLang="it-IT" sz="1400" dirty="0"/>
          </a:p>
          <a:p>
            <a:pPr marL="0" indent="0" eaLnBrk="0" fontAlgn="base" hangingPunct="0">
              <a:lnSpc>
                <a:spcPct val="100000"/>
              </a:lnSpc>
              <a:spcBef>
                <a:spcPct val="0"/>
              </a:spcBef>
              <a:spcAft>
                <a:spcPct val="0"/>
              </a:spcAft>
              <a:buNone/>
            </a:pPr>
            <a:r>
              <a:rPr lang="en-GB" altLang="it-IT" sz="1400" dirty="0"/>
              <a:t>Moreover, the </a:t>
            </a:r>
            <a:r>
              <a:rPr lang="en-GB" altLang="it-IT" sz="1400" b="1" dirty="0"/>
              <a:t>possibility</a:t>
            </a:r>
            <a:r>
              <a:rPr lang="en-GB" altLang="it-IT" sz="1400" dirty="0"/>
              <a:t> of </a:t>
            </a:r>
            <a:r>
              <a:rPr lang="en-GB" altLang="it-IT" sz="1400" b="1" dirty="0"/>
              <a:t>using</a:t>
            </a:r>
            <a:r>
              <a:rPr lang="en-GB" altLang="it-IT" sz="1400" dirty="0"/>
              <a:t> </a:t>
            </a:r>
            <a:r>
              <a:rPr lang="en-GB" altLang="it-IT" sz="1400" b="1" dirty="0"/>
              <a:t>scalogram</a:t>
            </a:r>
            <a:r>
              <a:rPr lang="en-GB" altLang="it-IT" sz="1400" dirty="0"/>
              <a:t> as time-frequency representations of AVNRT signals it has been explored. First results in this way are encouraging, with observable differences between maps, but more analysis should be done, even with data rescaling.</a:t>
            </a:r>
          </a:p>
          <a:p>
            <a:pPr marL="0" indent="0" eaLnBrk="0" fontAlgn="base" hangingPunct="0">
              <a:lnSpc>
                <a:spcPct val="100000"/>
              </a:lnSpc>
              <a:spcBef>
                <a:spcPct val="0"/>
              </a:spcBef>
              <a:spcAft>
                <a:spcPct val="0"/>
              </a:spcAft>
              <a:buNone/>
            </a:pPr>
            <a:endParaRPr lang="en-GB" altLang="it-IT" sz="1400" dirty="0"/>
          </a:p>
          <a:p>
            <a:pPr marL="0" indent="0" eaLnBrk="0" fontAlgn="base" hangingPunct="0">
              <a:lnSpc>
                <a:spcPct val="100000"/>
              </a:lnSpc>
              <a:spcBef>
                <a:spcPct val="0"/>
              </a:spcBef>
              <a:spcAft>
                <a:spcPct val="0"/>
              </a:spcAft>
              <a:buNone/>
            </a:pPr>
            <a:r>
              <a:rPr lang="en-GB" altLang="it-IT" sz="1400" dirty="0"/>
              <a:t>Next steps could be, in order:</a:t>
            </a:r>
          </a:p>
          <a:p>
            <a:pPr eaLnBrk="0" fontAlgn="base" hangingPunct="0">
              <a:lnSpc>
                <a:spcPct val="100000"/>
              </a:lnSpc>
              <a:spcBef>
                <a:spcPct val="0"/>
              </a:spcBef>
              <a:spcAft>
                <a:spcPct val="0"/>
              </a:spcAft>
            </a:pPr>
            <a:r>
              <a:rPr lang="en-GB" altLang="it-IT" sz="1400" dirty="0"/>
              <a:t>Building population dataset</a:t>
            </a:r>
          </a:p>
          <a:p>
            <a:pPr eaLnBrk="0" fontAlgn="base" hangingPunct="0">
              <a:lnSpc>
                <a:spcPct val="100000"/>
              </a:lnSpc>
              <a:spcBef>
                <a:spcPct val="0"/>
              </a:spcBef>
              <a:spcAft>
                <a:spcPct val="0"/>
              </a:spcAft>
            </a:pPr>
            <a:r>
              <a:rPr lang="en-GB" altLang="it-IT" sz="1400" dirty="0"/>
              <a:t>Remaking population analysis</a:t>
            </a:r>
          </a:p>
          <a:p>
            <a:pPr eaLnBrk="0" fontAlgn="base" hangingPunct="0">
              <a:lnSpc>
                <a:spcPct val="100000"/>
              </a:lnSpc>
              <a:spcBef>
                <a:spcPct val="0"/>
              </a:spcBef>
              <a:spcAft>
                <a:spcPct val="0"/>
              </a:spcAft>
            </a:pPr>
            <a:r>
              <a:rPr lang="en-GB" altLang="it-IT" sz="1400" dirty="0"/>
              <a:t>Deciding a pool of features to use on AVNRT data</a:t>
            </a:r>
          </a:p>
          <a:p>
            <a:pPr eaLnBrk="0" fontAlgn="base" hangingPunct="0">
              <a:lnSpc>
                <a:spcPct val="100000"/>
              </a:lnSpc>
              <a:spcBef>
                <a:spcPct val="0"/>
              </a:spcBef>
              <a:spcAft>
                <a:spcPct val="0"/>
              </a:spcAft>
            </a:pPr>
            <a:r>
              <a:rPr lang="en-GB" altLang="it-IT" sz="1400" dirty="0"/>
              <a:t>Extract features from AVNRT data</a:t>
            </a:r>
          </a:p>
          <a:p>
            <a:pPr eaLnBrk="0" fontAlgn="base" hangingPunct="0">
              <a:lnSpc>
                <a:spcPct val="100000"/>
              </a:lnSpc>
              <a:spcBef>
                <a:spcPct val="0"/>
              </a:spcBef>
              <a:spcAft>
                <a:spcPct val="0"/>
              </a:spcAft>
            </a:pPr>
            <a:r>
              <a:rPr lang="en-GB" altLang="it-IT" sz="1400" dirty="0"/>
              <a:t>Starting developing a ML model </a:t>
            </a:r>
          </a:p>
          <a:p>
            <a:pPr eaLnBrk="0" fontAlgn="base" hangingPunct="0">
              <a:lnSpc>
                <a:spcPct val="100000"/>
              </a:lnSpc>
              <a:spcBef>
                <a:spcPct val="0"/>
              </a:spcBef>
              <a:spcAft>
                <a:spcPct val="0"/>
              </a:spcAft>
            </a:pPr>
            <a:endParaRPr kumimoji="0" lang="en-GB" altLang="it-IT" sz="14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4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1580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a:bodyPr>
          <a:lstStyle/>
          <a:p>
            <a:r>
              <a:rPr lang="en-US" sz="3600" dirty="0"/>
              <a:t>References</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13</a:t>
            </a:fld>
            <a:endParaRPr lang="en-US"/>
          </a:p>
        </p:txBody>
      </p:sp>
      <p:sp>
        <p:nvSpPr>
          <p:cNvPr id="27" name="Rettangolo 26">
            <a:extLst>
              <a:ext uri="{FF2B5EF4-FFF2-40B4-BE49-F238E27FC236}">
                <a16:creationId xmlns:a16="http://schemas.microsoft.com/office/drawing/2014/main" id="{B88F10A3-B51A-5737-E391-BBC862C3D52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334AD31-F8CD-F096-F547-4896E55300D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ctangle 2">
            <a:extLst>
              <a:ext uri="{FF2B5EF4-FFF2-40B4-BE49-F238E27FC236}">
                <a16:creationId xmlns:a16="http://schemas.microsoft.com/office/drawing/2014/main" id="{72216921-F32D-FCB8-56C5-732473CABB05}"/>
              </a:ext>
            </a:extLst>
          </p:cNvPr>
          <p:cNvSpPr>
            <a:spLocks noGrp="1" noChangeArrowheads="1"/>
          </p:cNvSpPr>
          <p:nvPr>
            <p:ph idx="1"/>
          </p:nvPr>
        </p:nvSpPr>
        <p:spPr bwMode="auto">
          <a:xfrm>
            <a:off x="697357" y="2147492"/>
            <a:ext cx="10656443"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lnSpc>
                <a:spcPct val="100000"/>
              </a:lnSpc>
              <a:spcBef>
                <a:spcPct val="0"/>
              </a:spcBef>
              <a:spcAft>
                <a:spcPct val="0"/>
              </a:spcAft>
              <a:buFont typeface="+mj-lt"/>
              <a:buAutoNum type="arabicPeriod"/>
            </a:pPr>
            <a:r>
              <a:rPr lang="en-US" altLang="it-IT" sz="1600" dirty="0"/>
              <a:t>J. </a:t>
            </a:r>
            <a:r>
              <a:rPr lang="en-US" altLang="it-IT" sz="1600" dirty="0" err="1"/>
              <a:t>Bialasiewicz</a:t>
            </a:r>
            <a:r>
              <a:rPr lang="en-US" altLang="it-IT" sz="1600" dirty="0"/>
              <a:t>, "Application of Wavelet Scalogram and </a:t>
            </a:r>
            <a:r>
              <a:rPr lang="en-US" altLang="it-IT" sz="1600" dirty="0" err="1"/>
              <a:t>Coscalogram</a:t>
            </a:r>
            <a:r>
              <a:rPr lang="en-US" altLang="it-IT" sz="1600" dirty="0"/>
              <a:t> for Analysis of Biomedical Signals," Proceedings of the Conference, July 2015.</a:t>
            </a:r>
          </a:p>
          <a:p>
            <a:pPr marL="342900" indent="-342900" eaLnBrk="0" fontAlgn="base" hangingPunct="0">
              <a:lnSpc>
                <a:spcPct val="100000"/>
              </a:lnSpc>
              <a:spcBef>
                <a:spcPct val="0"/>
              </a:spcBef>
              <a:spcAft>
                <a:spcPct val="0"/>
              </a:spcAft>
              <a:buFont typeface="+mj-lt"/>
              <a:buAutoNum type="arabicPeriod"/>
            </a:pPr>
            <a:endParaRPr lang="en-US" altLang="it-IT" sz="1600" dirty="0"/>
          </a:p>
          <a:p>
            <a:pPr marL="342900" indent="-342900" eaLnBrk="0" fontAlgn="base" hangingPunct="0">
              <a:lnSpc>
                <a:spcPct val="100000"/>
              </a:lnSpc>
              <a:spcBef>
                <a:spcPct val="0"/>
              </a:spcBef>
              <a:spcAft>
                <a:spcPct val="0"/>
              </a:spcAft>
              <a:buFont typeface="+mj-lt"/>
              <a:buAutoNum type="arabicPeriod"/>
            </a:pPr>
            <a:r>
              <a:rPr lang="pt-BR" altLang="it-IT" sz="1600" dirty="0"/>
              <a:t>Daydulo, Y.D., Thamineni, B.L. &amp; Dawud, A.A. Cardiac arrhythmia detection using deep learning approach and time frequency representation of ECG signals. BMC Med Inform Decis Mak 23, 232 (2023).</a:t>
            </a:r>
          </a:p>
          <a:p>
            <a:pPr marL="342900" indent="-342900" eaLnBrk="0" fontAlgn="base" hangingPunct="0">
              <a:lnSpc>
                <a:spcPct val="100000"/>
              </a:lnSpc>
              <a:spcBef>
                <a:spcPct val="0"/>
              </a:spcBef>
              <a:spcAft>
                <a:spcPct val="0"/>
              </a:spcAft>
              <a:buFont typeface="+mj-lt"/>
              <a:buAutoNum type="arabicPeriod"/>
            </a:pPr>
            <a:endParaRPr lang="pt-BR" altLang="it-IT" sz="1600" dirty="0"/>
          </a:p>
          <a:p>
            <a:pPr marL="342900" indent="-342900" eaLnBrk="0" fontAlgn="base" hangingPunct="0">
              <a:lnSpc>
                <a:spcPct val="100000"/>
              </a:lnSpc>
              <a:spcBef>
                <a:spcPct val="0"/>
              </a:spcBef>
              <a:spcAft>
                <a:spcPct val="0"/>
              </a:spcAft>
              <a:buFont typeface="+mj-lt"/>
              <a:buAutoNum type="arabicPeriod"/>
            </a:pPr>
            <a:r>
              <a:rPr lang="pt-BR" altLang="it-IT" sz="1600" dirty="0"/>
              <a:t>S. C. Olhede and A. T. Walden, "Generalized Morse wavelets," in IEEE Transactions on Signal Processing, vol. 50, no. 11, pp. 2661-2670, Nov. 2002, doi: 10.1109/TSP.2002.804066.</a:t>
            </a: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GB" altLang="it-IT"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1801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728472" y="1428607"/>
            <a:ext cx="10515600" cy="4722511"/>
          </a:xfrm>
        </p:spPr>
        <p:txBody>
          <a:bodyPr>
            <a:noAutofit/>
          </a:bodyPr>
          <a:lstStyle/>
          <a:p>
            <a:r>
              <a:rPr lang="en-US" sz="2000" dirty="0"/>
              <a:t>Recap of problems found so far</a:t>
            </a:r>
          </a:p>
          <a:p>
            <a:r>
              <a:rPr lang="en-US" sz="2000" dirty="0"/>
              <a:t>Filtering strategy</a:t>
            </a:r>
          </a:p>
          <a:p>
            <a:r>
              <a:rPr lang="en-US" sz="2000" dirty="0"/>
              <a:t>Spectrum estimation</a:t>
            </a:r>
          </a:p>
          <a:p>
            <a:r>
              <a:rPr lang="en-US" sz="2000" dirty="0"/>
              <a:t>Alignment strategy</a:t>
            </a:r>
          </a:p>
          <a:p>
            <a:r>
              <a:rPr lang="en-US" sz="2000" dirty="0"/>
              <a:t>Final questions and conclusion</a:t>
            </a:r>
            <a:endParaRPr lang="en-US" sz="16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156149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Recap of problems found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435864" y="1518210"/>
            <a:ext cx="4044696" cy="4722511"/>
          </a:xfrm>
        </p:spPr>
        <p:txBody>
          <a:bodyPr>
            <a:noAutofit/>
          </a:bodyPr>
          <a:lstStyle/>
          <a:p>
            <a:pPr marL="0" indent="0">
              <a:buNone/>
            </a:pPr>
            <a:r>
              <a:rPr lang="en-US" sz="1800" dirty="0"/>
              <a:t>So far, data has been explored to find out their inner characteristics. </a:t>
            </a:r>
          </a:p>
          <a:p>
            <a:r>
              <a:rPr lang="en-US" sz="1800" dirty="0"/>
              <a:t>Proprieties in time domain </a:t>
            </a:r>
          </a:p>
          <a:p>
            <a:r>
              <a:rPr lang="en-US" sz="1800" dirty="0"/>
              <a:t>Proprieties in frequency domain</a:t>
            </a:r>
          </a:p>
          <a:p>
            <a:pPr marL="0" indent="0">
              <a:buNone/>
            </a:pPr>
            <a:endParaRPr lang="en-US" sz="1800" dirty="0"/>
          </a:p>
          <a:p>
            <a:pPr marL="0" indent="0">
              <a:buNone/>
            </a:pPr>
            <a:r>
              <a:rPr lang="en-US" sz="1800" dirty="0"/>
              <a:t>But at least three problems were encountered:</a:t>
            </a:r>
          </a:p>
          <a:p>
            <a:r>
              <a:rPr lang="en-US" sz="1800" dirty="0"/>
              <a:t>Data require preprocessing </a:t>
            </a:r>
          </a:p>
          <a:p>
            <a:r>
              <a:rPr lang="en-US" sz="1800" dirty="0"/>
              <a:t>Spectral analysis is hard due to inner limits of methods </a:t>
            </a:r>
          </a:p>
          <a:p>
            <a:r>
              <a:rPr lang="en-US" sz="1800" dirty="0"/>
              <a:t>Data require alignment </a:t>
            </a:r>
          </a:p>
          <a:p>
            <a:pPr marL="0" indent="0">
              <a:buNone/>
            </a:pPr>
            <a:endParaRPr lang="en-US" sz="18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3</a:t>
            </a:fld>
            <a:endParaRPr lang="en-US" dirty="0"/>
          </a:p>
        </p:txBody>
      </p:sp>
      <p:grpSp>
        <p:nvGrpSpPr>
          <p:cNvPr id="15" name="Gruppo 14">
            <a:extLst>
              <a:ext uri="{FF2B5EF4-FFF2-40B4-BE49-F238E27FC236}">
                <a16:creationId xmlns:a16="http://schemas.microsoft.com/office/drawing/2014/main" id="{2E6060C0-028A-EB61-8DE3-5CD0521E419E}"/>
              </a:ext>
            </a:extLst>
          </p:cNvPr>
          <p:cNvGrpSpPr/>
          <p:nvPr/>
        </p:nvGrpSpPr>
        <p:grpSpPr>
          <a:xfrm>
            <a:off x="5212080" y="1673352"/>
            <a:ext cx="6217920" cy="971551"/>
            <a:chOff x="5212080" y="1673352"/>
            <a:chExt cx="6217920" cy="971551"/>
          </a:xfrm>
        </p:grpSpPr>
        <p:sp>
          <p:nvSpPr>
            <p:cNvPr id="5" name="Rettangolo con angoli arrotondati 4">
              <a:extLst>
                <a:ext uri="{FF2B5EF4-FFF2-40B4-BE49-F238E27FC236}">
                  <a16:creationId xmlns:a16="http://schemas.microsoft.com/office/drawing/2014/main" id="{4FCFDF4F-7ADE-27AF-DDF6-D95C5A02524B}"/>
                </a:ext>
              </a:extLst>
            </p:cNvPr>
            <p:cNvSpPr/>
            <p:nvPr/>
          </p:nvSpPr>
          <p:spPr>
            <a:xfrm>
              <a:off x="6757416" y="1673352"/>
              <a:ext cx="4672584" cy="971551"/>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GB" dirty="0">
                  <a:solidFill>
                    <a:schemeClr val="tx1"/>
                  </a:solidFill>
                </a:rPr>
                <a:t>Target 1 : building a population dataset</a:t>
              </a:r>
            </a:p>
          </p:txBody>
        </p:sp>
        <p:sp>
          <p:nvSpPr>
            <p:cNvPr id="7" name="Freccia a destra 6">
              <a:extLst>
                <a:ext uri="{FF2B5EF4-FFF2-40B4-BE49-F238E27FC236}">
                  <a16:creationId xmlns:a16="http://schemas.microsoft.com/office/drawing/2014/main" id="{0DEBEC62-8F3C-0825-91E5-818D4548C781}"/>
                </a:ext>
              </a:extLst>
            </p:cNvPr>
            <p:cNvSpPr/>
            <p:nvPr/>
          </p:nvSpPr>
          <p:spPr>
            <a:xfrm>
              <a:off x="5212080" y="2026221"/>
              <a:ext cx="786384" cy="2658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2" name="Gruppo 21">
            <a:extLst>
              <a:ext uri="{FF2B5EF4-FFF2-40B4-BE49-F238E27FC236}">
                <a16:creationId xmlns:a16="http://schemas.microsoft.com/office/drawing/2014/main" id="{6FF39420-4CDA-67CA-2574-761F1330ACA6}"/>
              </a:ext>
            </a:extLst>
          </p:cNvPr>
          <p:cNvGrpSpPr/>
          <p:nvPr/>
        </p:nvGrpSpPr>
        <p:grpSpPr>
          <a:xfrm>
            <a:off x="5212080" y="3429000"/>
            <a:ext cx="6217920" cy="1919543"/>
            <a:chOff x="5212080" y="3429000"/>
            <a:chExt cx="6217920" cy="1919543"/>
          </a:xfrm>
        </p:grpSpPr>
        <p:sp>
          <p:nvSpPr>
            <p:cNvPr id="12" name="Freccia a destra 11">
              <a:extLst>
                <a:ext uri="{FF2B5EF4-FFF2-40B4-BE49-F238E27FC236}">
                  <a16:creationId xmlns:a16="http://schemas.microsoft.com/office/drawing/2014/main" id="{E89D3C86-4F4E-F6E3-BC19-7128B5B2B1BB}"/>
                </a:ext>
              </a:extLst>
            </p:cNvPr>
            <p:cNvSpPr/>
            <p:nvPr/>
          </p:nvSpPr>
          <p:spPr>
            <a:xfrm>
              <a:off x="5212080" y="4135437"/>
              <a:ext cx="786384" cy="2658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A862A45D-E3F0-5C20-7EE0-4C226D40B0C6}"/>
                </a:ext>
              </a:extLst>
            </p:cNvPr>
            <p:cNvSpPr/>
            <p:nvPr/>
          </p:nvSpPr>
          <p:spPr>
            <a:xfrm>
              <a:off x="6757416" y="3429000"/>
              <a:ext cx="4672584" cy="191954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GB" dirty="0">
                  <a:solidFill>
                    <a:schemeClr val="tx1"/>
                  </a:solidFill>
                </a:rPr>
                <a:t>Target 0: Answer to:</a:t>
              </a:r>
            </a:p>
            <a:p>
              <a:pPr marL="285750" indent="-285750">
                <a:buFont typeface="Arial" panose="020B0604020202020204" pitchFamily="34" charset="0"/>
                <a:buChar char="•"/>
              </a:pPr>
              <a:r>
                <a:rPr lang="en-GB" dirty="0">
                  <a:solidFill>
                    <a:schemeClr val="tx1"/>
                  </a:solidFill>
                </a:rPr>
                <a:t>How preprocess data?</a:t>
              </a:r>
            </a:p>
            <a:p>
              <a:pPr marL="285750" indent="-285750">
                <a:buFont typeface="Arial" panose="020B0604020202020204" pitchFamily="34" charset="0"/>
                <a:buChar char="•"/>
              </a:pPr>
              <a:r>
                <a:rPr lang="en-GB" dirty="0">
                  <a:solidFill>
                    <a:schemeClr val="tx1"/>
                  </a:solidFill>
                </a:rPr>
                <a:t>How frequency characterise these signals? </a:t>
              </a:r>
            </a:p>
            <a:p>
              <a:pPr marL="285750" indent="-285750">
                <a:buFont typeface="Arial" panose="020B0604020202020204" pitchFamily="34" charset="0"/>
                <a:buChar char="•"/>
              </a:pPr>
              <a:r>
                <a:rPr lang="en-GB" dirty="0">
                  <a:solidFill>
                    <a:schemeClr val="tx1"/>
                  </a:solidFill>
                </a:rPr>
                <a:t>How align data?</a:t>
              </a:r>
            </a:p>
          </p:txBody>
        </p:sp>
      </p:grpSp>
    </p:spTree>
    <p:extLst>
      <p:ext uri="{BB962C8B-B14F-4D97-AF65-F5344CB8AC3E}">
        <p14:creationId xmlns:p14="http://schemas.microsoft.com/office/powerpoint/2010/main" val="106748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additive="base">
                                        <p:cTn id="3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arn(inVertical)">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Signal preprocessing</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728472" y="1428607"/>
            <a:ext cx="4191000" cy="4722511"/>
          </a:xfrm>
        </p:spPr>
        <p:txBody>
          <a:bodyPr>
            <a:noAutofit/>
          </a:bodyPr>
          <a:lstStyle/>
          <a:p>
            <a:pPr marL="0" indent="0">
              <a:buNone/>
            </a:pPr>
            <a:r>
              <a:rPr lang="en-US" sz="2000" dirty="0"/>
              <a:t>ECG signals noisy and require to be preprocessed and filtered </a:t>
            </a:r>
            <a:r>
              <a:rPr lang="en-GB" sz="1600" dirty="0">
                <a:solidFill>
                  <a:schemeClr val="bg2">
                    <a:lumMod val="75000"/>
                  </a:schemeClr>
                </a:solidFill>
                <a:latin typeface="+mj-lt"/>
              </a:rPr>
              <a:t>[1]</a:t>
            </a:r>
          </a:p>
          <a:p>
            <a:r>
              <a:rPr lang="en-GB" sz="1600" dirty="0"/>
              <a:t>Noise sources: Physiological, Environmental, Artifacts, Electronic…</a:t>
            </a:r>
          </a:p>
          <a:p>
            <a:pPr marL="0" indent="0">
              <a:buNone/>
            </a:pPr>
            <a:endParaRPr lang="en-GB" sz="1600" dirty="0"/>
          </a:p>
          <a:p>
            <a:pPr marL="0" indent="0">
              <a:buNone/>
            </a:pPr>
            <a:r>
              <a:rPr lang="en-US" sz="1800" dirty="0"/>
              <a:t>After literature research, the proposed filtering method </a:t>
            </a:r>
            <a:r>
              <a:rPr lang="en-GB" sz="1600" dirty="0">
                <a:solidFill>
                  <a:schemeClr val="bg2">
                    <a:lumMod val="75000"/>
                  </a:schemeClr>
                </a:solidFill>
                <a:latin typeface="+mj-lt"/>
              </a:rPr>
              <a:t>[1,2] </a:t>
            </a:r>
            <a:r>
              <a:rPr lang="en-US" sz="1800" dirty="0"/>
              <a:t>consists of:</a:t>
            </a:r>
          </a:p>
          <a:p>
            <a:r>
              <a:rPr lang="en-US" sz="1800" dirty="0"/>
              <a:t>Donoho thresholding </a:t>
            </a:r>
            <a:r>
              <a:rPr lang="en-US" sz="1600" dirty="0">
                <a:solidFill>
                  <a:schemeClr val="bg2">
                    <a:lumMod val="75000"/>
                  </a:schemeClr>
                </a:solidFill>
              </a:rPr>
              <a:t>[</a:t>
            </a:r>
            <a:r>
              <a:rPr lang="en-GB" sz="1600" dirty="0">
                <a:solidFill>
                  <a:schemeClr val="bg2">
                    <a:lumMod val="75000"/>
                  </a:schemeClr>
                </a:solidFill>
                <a:latin typeface="+mj-lt"/>
              </a:rPr>
              <a:t>3]</a:t>
            </a:r>
            <a:r>
              <a:rPr lang="en-GB" sz="1800" dirty="0">
                <a:solidFill>
                  <a:schemeClr val="bg2">
                    <a:lumMod val="75000"/>
                  </a:schemeClr>
                </a:solidFill>
                <a:latin typeface="+mj-lt"/>
              </a:rPr>
              <a:t> </a:t>
            </a:r>
            <a:r>
              <a:rPr lang="en-US" sz="1800" dirty="0"/>
              <a:t>on discrete wavelet transform coefficients (DWT) </a:t>
            </a:r>
          </a:p>
          <a:p>
            <a:pPr lvl="1"/>
            <a:r>
              <a:rPr lang="en-US" sz="1400" dirty="0"/>
              <a:t>Shrink the coefficients related to, presumably, high frequency noise and low frequency noise</a:t>
            </a:r>
          </a:p>
          <a:p>
            <a:r>
              <a:rPr lang="en-US" sz="1800" dirty="0"/>
              <a:t>Followed by zero-phase band pass filtering</a:t>
            </a:r>
          </a:p>
          <a:p>
            <a:pPr lvl="1"/>
            <a:r>
              <a:rPr lang="en-US" sz="1400" dirty="0"/>
              <a:t>Improves the result eliminating residual noise</a:t>
            </a:r>
          </a:p>
          <a:p>
            <a:pPr marL="0" indent="0">
              <a:buNone/>
            </a:pPr>
            <a:endParaRPr lang="en-US" sz="18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4</a:t>
            </a:fld>
            <a:endParaRPr lang="en-US" dirty="0"/>
          </a:p>
        </p:txBody>
      </p:sp>
      <p:pic>
        <p:nvPicPr>
          <p:cNvPr id="5" name="Immagine 4">
            <a:extLst>
              <a:ext uri="{FF2B5EF4-FFF2-40B4-BE49-F238E27FC236}">
                <a16:creationId xmlns:a16="http://schemas.microsoft.com/office/drawing/2014/main" id="{3A76E764-6E87-33C8-0B38-CC9BB364ADFE}"/>
              </a:ext>
            </a:extLst>
          </p:cNvPr>
          <p:cNvPicPr>
            <a:picLocks noChangeAspect="1"/>
          </p:cNvPicPr>
          <p:nvPr/>
        </p:nvPicPr>
        <p:blipFill>
          <a:blip r:embed="rId3"/>
          <a:stretch>
            <a:fillRect/>
          </a:stretch>
        </p:blipFill>
        <p:spPr>
          <a:xfrm>
            <a:off x="5672878" y="1601222"/>
            <a:ext cx="5958202" cy="3026275"/>
          </a:xfrm>
          <a:prstGeom prst="rect">
            <a:avLst/>
          </a:prstGeom>
        </p:spPr>
      </p:pic>
      <p:sp>
        <p:nvSpPr>
          <p:cNvPr id="8" name="CasellaDiTesto 7">
            <a:extLst>
              <a:ext uri="{FF2B5EF4-FFF2-40B4-BE49-F238E27FC236}">
                <a16:creationId xmlns:a16="http://schemas.microsoft.com/office/drawing/2014/main" id="{D6818F95-7F8E-82D1-2D63-3E76B17C8659}"/>
              </a:ext>
            </a:extLst>
          </p:cNvPr>
          <p:cNvSpPr txBox="1"/>
          <p:nvPr/>
        </p:nvSpPr>
        <p:spPr>
          <a:xfrm>
            <a:off x="358016" y="6356320"/>
            <a:ext cx="11117579" cy="584775"/>
          </a:xfrm>
          <a:prstGeom prst="rect">
            <a:avLst/>
          </a:prstGeom>
          <a:noFill/>
        </p:spPr>
        <p:txBody>
          <a:bodyPr wrap="square">
            <a:spAutoFit/>
          </a:bodyPr>
          <a:lstStyle/>
          <a:p>
            <a:pPr eaLnBrk="0" fontAlgn="base" hangingPunct="0">
              <a:lnSpc>
                <a:spcPct val="100000"/>
              </a:lnSpc>
              <a:spcBef>
                <a:spcPct val="0"/>
              </a:spcBef>
              <a:spcAft>
                <a:spcPct val="0"/>
              </a:spcAft>
            </a:pPr>
            <a:r>
              <a:rPr lang="en-GB" altLang="it-IT" sz="800" dirty="0"/>
              <a:t>1</a:t>
            </a:r>
            <a:r>
              <a:rPr kumimoji="0" lang="en-GB" altLang="it-IT" sz="800" b="0" i="0" u="none" strike="noStrike" cap="none" normalizeH="0" baseline="0" dirty="0">
                <a:ln>
                  <a:noFill/>
                </a:ln>
                <a:solidFill>
                  <a:schemeClr val="tx1"/>
                </a:solidFill>
                <a:effectLst/>
              </a:rPr>
              <a:t>. Saraiva, João &amp; Plácido da Silva, Hugo &amp; Fred, Ana. (2022). Denoising and Artifact Removal of the Electrocardiogram, Electrodermal Activity and Accelerometery for Continuous Ambulatory Monitoring of Epileptic Seizures with Wearable Devices. </a:t>
            </a:r>
          </a:p>
          <a:p>
            <a:pPr eaLnBrk="0" fontAlgn="base" hangingPunct="0">
              <a:lnSpc>
                <a:spcPct val="100000"/>
              </a:lnSpc>
              <a:spcBef>
                <a:spcPct val="0"/>
              </a:spcBef>
              <a:spcAft>
                <a:spcPct val="0"/>
              </a:spcAft>
            </a:pPr>
            <a:r>
              <a:rPr lang="en-US" altLang="it-IT" sz="800" dirty="0"/>
              <a:t>2</a:t>
            </a:r>
            <a:r>
              <a:rPr kumimoji="0" lang="en-US" altLang="it-IT" sz="800" b="0" i="0" u="none" strike="noStrike" cap="none" normalizeH="0" baseline="0" dirty="0">
                <a:ln>
                  <a:noFill/>
                </a:ln>
                <a:solidFill>
                  <a:schemeClr val="tx1"/>
                </a:solidFill>
                <a:effectLst/>
              </a:rPr>
              <a:t>. Singh, Brij N., and Arvind K. Tiwari. "Optimal selection of wavelet basis function applied to ECG signal denoising." Digital signal processing 16.3 (2006): 275-287.</a:t>
            </a:r>
            <a:endParaRPr lang="en-US" altLang="it-IT" sz="800" dirty="0"/>
          </a:p>
          <a:p>
            <a:pPr eaLnBrk="0" fontAlgn="base" hangingPunct="0">
              <a:lnSpc>
                <a:spcPct val="100000"/>
              </a:lnSpc>
              <a:spcBef>
                <a:spcPct val="0"/>
              </a:spcBef>
              <a:spcAft>
                <a:spcPct val="0"/>
              </a:spcAft>
            </a:pPr>
            <a:r>
              <a:rPr lang="en-US" altLang="it-IT" sz="800" dirty="0"/>
              <a:t>3</a:t>
            </a:r>
            <a:r>
              <a:rPr kumimoji="0" lang="en-US" altLang="it-IT" sz="800" b="0" i="0" u="none" strike="noStrike" cap="none" normalizeH="0" baseline="0" dirty="0">
                <a:ln>
                  <a:noFill/>
                </a:ln>
                <a:solidFill>
                  <a:schemeClr val="tx1"/>
                </a:solidFill>
                <a:effectLst/>
              </a:rPr>
              <a:t>. Donoho, David L. "De-noising by soft-thresholding." IEEE transactions on information theory 41.3 (1995): 613-627.</a:t>
            </a:r>
          </a:p>
          <a:p>
            <a:pPr eaLnBrk="0" fontAlgn="base" hangingPunct="0">
              <a:lnSpc>
                <a:spcPct val="100000"/>
              </a:lnSpc>
              <a:spcBef>
                <a:spcPct val="0"/>
              </a:spcBef>
              <a:spcAft>
                <a:spcPct val="0"/>
              </a:spcAft>
            </a:pPr>
            <a:endParaRPr kumimoji="0" lang="en-GB" altLang="it-IT" sz="800" b="0" i="0" u="none" strike="noStrike" cap="none" normalizeH="0" baseline="0" dirty="0">
              <a:ln>
                <a:noFill/>
              </a:ln>
              <a:solidFill>
                <a:schemeClr val="tx1"/>
              </a:solidFill>
              <a:effectLst/>
            </a:endParaRPr>
          </a:p>
        </p:txBody>
      </p:sp>
      <p:grpSp>
        <p:nvGrpSpPr>
          <p:cNvPr id="37" name="Gruppo 36">
            <a:extLst>
              <a:ext uri="{FF2B5EF4-FFF2-40B4-BE49-F238E27FC236}">
                <a16:creationId xmlns:a16="http://schemas.microsoft.com/office/drawing/2014/main" id="{E7E89FD3-F8E9-2391-59EC-2DB2F4DCBAE7}"/>
              </a:ext>
            </a:extLst>
          </p:cNvPr>
          <p:cNvGrpSpPr/>
          <p:nvPr/>
        </p:nvGrpSpPr>
        <p:grpSpPr>
          <a:xfrm>
            <a:off x="5916805" y="1780099"/>
            <a:ext cx="5714275" cy="3790353"/>
            <a:chOff x="6026531" y="1776397"/>
            <a:chExt cx="5714275" cy="3790353"/>
          </a:xfrm>
        </p:grpSpPr>
        <p:grpSp>
          <p:nvGrpSpPr>
            <p:cNvPr id="10" name="Gruppo 9">
              <a:extLst>
                <a:ext uri="{FF2B5EF4-FFF2-40B4-BE49-F238E27FC236}">
                  <a16:creationId xmlns:a16="http://schemas.microsoft.com/office/drawing/2014/main" id="{FE10C244-D73D-26FF-B760-F32F1774A554}"/>
                </a:ext>
              </a:extLst>
            </p:cNvPr>
            <p:cNvGrpSpPr/>
            <p:nvPr/>
          </p:nvGrpSpPr>
          <p:grpSpPr>
            <a:xfrm>
              <a:off x="6026531" y="1776397"/>
              <a:ext cx="5714275" cy="3790353"/>
              <a:chOff x="6168389" y="2109587"/>
              <a:chExt cx="5714275" cy="3790353"/>
            </a:xfrm>
          </p:grpSpPr>
          <p:grpSp>
            <p:nvGrpSpPr>
              <p:cNvPr id="16" name="Gruppo 15">
                <a:extLst>
                  <a:ext uri="{FF2B5EF4-FFF2-40B4-BE49-F238E27FC236}">
                    <a16:creationId xmlns:a16="http://schemas.microsoft.com/office/drawing/2014/main" id="{80D7389D-45C9-4551-07AB-87A53CC81D7F}"/>
                  </a:ext>
                </a:extLst>
              </p:cNvPr>
              <p:cNvGrpSpPr/>
              <p:nvPr/>
            </p:nvGrpSpPr>
            <p:grpSpPr>
              <a:xfrm>
                <a:off x="6168389" y="2109587"/>
                <a:ext cx="5714275" cy="3790353"/>
                <a:chOff x="6089903" y="2148021"/>
                <a:chExt cx="5714275" cy="3790353"/>
              </a:xfrm>
            </p:grpSpPr>
            <p:sp>
              <p:nvSpPr>
                <p:cNvPr id="18" name="Rettangolo con angoli arrotondati 17">
                  <a:extLst>
                    <a:ext uri="{FF2B5EF4-FFF2-40B4-BE49-F238E27FC236}">
                      <a16:creationId xmlns:a16="http://schemas.microsoft.com/office/drawing/2014/main" id="{A024E3DF-4D07-B4CB-FBD7-D335EEA5EFEB}"/>
                    </a:ext>
                  </a:extLst>
                </p:cNvPr>
                <p:cNvSpPr/>
                <p:nvPr/>
              </p:nvSpPr>
              <p:spPr>
                <a:xfrm>
                  <a:off x="6089903" y="2148021"/>
                  <a:ext cx="2005586" cy="304937"/>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Original signal</a:t>
                  </a:r>
                </a:p>
              </p:txBody>
            </p:sp>
            <p:sp>
              <p:nvSpPr>
                <p:cNvPr id="19" name="Rettangolo con angoli arrotondati 18">
                  <a:extLst>
                    <a:ext uri="{FF2B5EF4-FFF2-40B4-BE49-F238E27FC236}">
                      <a16:creationId xmlns:a16="http://schemas.microsoft.com/office/drawing/2014/main" id="{39092A16-4931-7C6E-DAAB-0BAE7D78DFAF}"/>
                    </a:ext>
                  </a:extLst>
                </p:cNvPr>
                <p:cNvSpPr/>
                <p:nvPr/>
              </p:nvSpPr>
              <p:spPr>
                <a:xfrm>
                  <a:off x="6095999" y="2661612"/>
                  <a:ext cx="2005586" cy="304937"/>
                </a:xfrm>
                <a:prstGeom prst="roundRect">
                  <a:avLst/>
                </a:prstGeom>
                <a:solidFill>
                  <a:schemeClr val="accent6">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DWT decomposition</a:t>
                  </a:r>
                </a:p>
              </p:txBody>
            </p:sp>
            <p:sp>
              <p:nvSpPr>
                <p:cNvPr id="20" name="Rettangolo con angoli arrotondati 19">
                  <a:extLst>
                    <a:ext uri="{FF2B5EF4-FFF2-40B4-BE49-F238E27FC236}">
                      <a16:creationId xmlns:a16="http://schemas.microsoft.com/office/drawing/2014/main" id="{B6E0BB74-530F-1206-F906-64BDC6D9271C}"/>
                    </a:ext>
                  </a:extLst>
                </p:cNvPr>
                <p:cNvSpPr/>
                <p:nvPr/>
              </p:nvSpPr>
              <p:spPr>
                <a:xfrm>
                  <a:off x="6089903" y="3199873"/>
                  <a:ext cx="2011682" cy="571638"/>
                </a:xfrm>
                <a:prstGeom prst="roundRect">
                  <a:avLst/>
                </a:prstGeom>
                <a:solidFill>
                  <a:schemeClr val="accent6">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Donoho soft thresholding</a:t>
                  </a:r>
                </a:p>
              </p:txBody>
            </p:sp>
            <p:sp>
              <p:nvSpPr>
                <p:cNvPr id="22" name="Rettangolo con angoli arrotondati 21">
                  <a:extLst>
                    <a:ext uri="{FF2B5EF4-FFF2-40B4-BE49-F238E27FC236}">
                      <a16:creationId xmlns:a16="http://schemas.microsoft.com/office/drawing/2014/main" id="{B9FE539E-7BCE-9F81-065D-0C72ACB03BEB}"/>
                    </a:ext>
                  </a:extLst>
                </p:cNvPr>
                <p:cNvSpPr/>
                <p:nvPr/>
              </p:nvSpPr>
              <p:spPr>
                <a:xfrm>
                  <a:off x="6089903" y="4004835"/>
                  <a:ext cx="2005586" cy="319670"/>
                </a:xfrm>
                <a:prstGeom prst="roundRect">
                  <a:avLst/>
                </a:prstGeom>
                <a:solidFill>
                  <a:schemeClr val="accent6">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DWT reconstruction</a:t>
                  </a:r>
                </a:p>
              </p:txBody>
            </p:sp>
            <p:sp>
              <p:nvSpPr>
                <p:cNvPr id="23" name="Rettangolo con angoli arrotondati 22">
                  <a:extLst>
                    <a:ext uri="{FF2B5EF4-FFF2-40B4-BE49-F238E27FC236}">
                      <a16:creationId xmlns:a16="http://schemas.microsoft.com/office/drawing/2014/main" id="{0A7D566F-9CDF-E2C7-09EE-58D437C43AF2}"/>
                    </a:ext>
                  </a:extLst>
                </p:cNvPr>
                <p:cNvSpPr/>
                <p:nvPr/>
              </p:nvSpPr>
              <p:spPr>
                <a:xfrm>
                  <a:off x="6089903" y="4557671"/>
                  <a:ext cx="2005586" cy="571638"/>
                </a:xfrm>
                <a:prstGeom prst="roundRect">
                  <a:avLst/>
                </a:prstGeom>
                <a:solidFill>
                  <a:schemeClr val="tx2">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Butterworth HP filter </a:t>
                  </a:r>
                  <a:r>
                    <a:rPr lang="en-GB" sz="1100" dirty="0"/>
                    <a:t>(order 6, cutoff at 0.5 Hz)</a:t>
                  </a:r>
                  <a:endParaRPr lang="en-GB" sz="1600" dirty="0"/>
                </a:p>
              </p:txBody>
            </p:sp>
            <p:sp>
              <p:nvSpPr>
                <p:cNvPr id="24" name="Rettangolo con angoli arrotondati 23">
                  <a:extLst>
                    <a:ext uri="{FF2B5EF4-FFF2-40B4-BE49-F238E27FC236}">
                      <a16:creationId xmlns:a16="http://schemas.microsoft.com/office/drawing/2014/main" id="{4712A97D-BCB7-5BF1-140B-DD29FA363387}"/>
                    </a:ext>
                  </a:extLst>
                </p:cNvPr>
                <p:cNvSpPr/>
                <p:nvPr/>
              </p:nvSpPr>
              <p:spPr>
                <a:xfrm>
                  <a:off x="6089903" y="5366736"/>
                  <a:ext cx="2005586" cy="571638"/>
                </a:xfrm>
                <a:prstGeom prst="roundRect">
                  <a:avLst/>
                </a:prstGeom>
                <a:solidFill>
                  <a:schemeClr val="tx2">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GB" sz="1600" dirty="0"/>
                    <a:t>Butterworth LP filter </a:t>
                  </a:r>
                  <a:r>
                    <a:rPr lang="en-GB" sz="1100" dirty="0"/>
                    <a:t>(order 6, cutoff at 60 Hz)</a:t>
                  </a:r>
                  <a:endParaRPr lang="en-GB" sz="1600" dirty="0"/>
                </a:p>
              </p:txBody>
            </p:sp>
            <mc:AlternateContent xmlns:mc="http://schemas.openxmlformats.org/markup-compatibility/2006">
              <mc:Choice xmlns:a14="http://schemas.microsoft.com/office/drawing/2010/main" Requires="a14">
                <p:sp>
                  <p:nvSpPr>
                    <p:cNvPr id="26" name="Rettangolo con angoli arrotondati 25">
                      <a:extLst>
                        <a:ext uri="{FF2B5EF4-FFF2-40B4-BE49-F238E27FC236}">
                          <a16:creationId xmlns:a16="http://schemas.microsoft.com/office/drawing/2014/main" id="{08591860-BBC0-6EB2-4C7D-598E90A2813C}"/>
                        </a:ext>
                      </a:extLst>
                    </p:cNvPr>
                    <p:cNvSpPr/>
                    <p:nvPr/>
                  </p:nvSpPr>
                  <p:spPr>
                    <a:xfrm>
                      <a:off x="8311136" y="3196463"/>
                      <a:ext cx="3493042" cy="571638"/>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050" dirty="0"/>
                        <a:t>Uses noise variance estimation </a:t>
                      </a:r>
                      <a14:m>
                        <m:oMath xmlns:m="http://schemas.openxmlformats.org/officeDocument/2006/math">
                          <m:r>
                            <a:rPr lang="it-IT" sz="1050" i="1">
                              <a:latin typeface="Cambria Math" panose="02040503050406030204" pitchFamily="18" charset="0"/>
                            </a:rPr>
                            <m:t>𝜎</m:t>
                          </m:r>
                        </m:oMath>
                      </a14:m>
                      <a:r>
                        <a:rPr lang="en-GB" sz="1050" dirty="0"/>
                        <a:t> to fix a threshold under which DWT coefficients are set to zero: </a:t>
                      </a:r>
                      <a14:m>
                        <m:oMath xmlns:m="http://schemas.openxmlformats.org/officeDocument/2006/math">
                          <m:r>
                            <m:rPr>
                              <m:sty m:val="p"/>
                            </m:rPr>
                            <a:rPr lang="it-IT" sz="1050" b="0" i="0" smtClean="0">
                              <a:latin typeface="Cambria Math" panose="02040503050406030204" pitchFamily="18" charset="0"/>
                            </a:rPr>
                            <m:t>th</m:t>
                          </m:r>
                          <m:r>
                            <a:rPr lang="it-IT" sz="1050" b="0" i="0" smtClean="0">
                              <a:latin typeface="Cambria Math" panose="02040503050406030204" pitchFamily="18" charset="0"/>
                            </a:rPr>
                            <m:t>= </m:t>
                          </m:r>
                          <m:r>
                            <a:rPr lang="it-IT" sz="1050" b="0" i="1" smtClean="0">
                              <a:latin typeface="Cambria Math" panose="02040503050406030204" pitchFamily="18" charset="0"/>
                            </a:rPr>
                            <m:t>𝜎</m:t>
                          </m:r>
                          <m:rad>
                            <m:radPr>
                              <m:degHide m:val="on"/>
                              <m:ctrlPr>
                                <a:rPr lang="it-IT" sz="1050" b="0" i="1" smtClean="0">
                                  <a:latin typeface="Cambria Math" panose="02040503050406030204" pitchFamily="18" charset="0"/>
                                </a:rPr>
                              </m:ctrlPr>
                            </m:radPr>
                            <m:deg/>
                            <m:e>
                              <m:r>
                                <a:rPr lang="it-IT" sz="1050" b="0" i="1" smtClean="0">
                                  <a:latin typeface="Cambria Math" panose="02040503050406030204" pitchFamily="18" charset="0"/>
                                </a:rPr>
                                <m:t>2</m:t>
                              </m:r>
                              <m:r>
                                <m:rPr>
                                  <m:sty m:val="p"/>
                                </m:rPr>
                                <a:rPr lang="it-IT" sz="1050" b="0" i="0" smtClean="0">
                                  <a:latin typeface="Cambria Math" panose="02040503050406030204" pitchFamily="18" charset="0"/>
                                </a:rPr>
                                <m:t>log</m:t>
                              </m:r>
                              <m:r>
                                <a:rPr lang="it-IT" sz="1050" b="0" i="1" smtClean="0">
                                  <a:latin typeface="Cambria Math" panose="02040503050406030204" pitchFamily="18" charset="0"/>
                                </a:rPr>
                                <m:t>⁡(</m:t>
                              </m:r>
                              <m:r>
                                <a:rPr lang="it-IT" sz="1050" b="0" i="1" smtClean="0">
                                  <a:latin typeface="Cambria Math" panose="02040503050406030204" pitchFamily="18" charset="0"/>
                                </a:rPr>
                                <m:t>𝑀</m:t>
                              </m:r>
                              <m:r>
                                <a:rPr lang="it-IT" sz="1050" b="0" i="1" smtClean="0">
                                  <a:latin typeface="Cambria Math" panose="02040503050406030204" pitchFamily="18" charset="0"/>
                                </a:rPr>
                                <m:t>)</m:t>
                              </m:r>
                            </m:e>
                          </m:rad>
                        </m:oMath>
                      </a14:m>
                      <a:r>
                        <a:rPr lang="en-GB" sz="1050" dirty="0"/>
                        <a:t> where M is the sample size </a:t>
                      </a:r>
                      <a:r>
                        <a:rPr lang="en-GB" sz="1050" dirty="0">
                          <a:solidFill>
                            <a:schemeClr val="bg2">
                              <a:lumMod val="75000"/>
                            </a:schemeClr>
                          </a:solidFill>
                        </a:rPr>
                        <a:t>[3] </a:t>
                      </a:r>
                    </a:p>
                  </p:txBody>
                </p:sp>
              </mc:Choice>
              <mc:Fallback>
                <p:sp>
                  <p:nvSpPr>
                    <p:cNvPr id="26" name="Rettangolo con angoli arrotondati 25">
                      <a:extLst>
                        <a:ext uri="{FF2B5EF4-FFF2-40B4-BE49-F238E27FC236}">
                          <a16:creationId xmlns:a16="http://schemas.microsoft.com/office/drawing/2014/main" id="{08591860-BBC0-6EB2-4C7D-598E90A2813C}"/>
                        </a:ext>
                      </a:extLst>
                    </p:cNvPr>
                    <p:cNvSpPr>
                      <a:spLocks noRot="1" noChangeAspect="1" noMove="1" noResize="1" noEditPoints="1" noAdjustHandles="1" noChangeArrowheads="1" noChangeShapeType="1" noTextEdit="1"/>
                    </p:cNvSpPr>
                    <p:nvPr/>
                  </p:nvSpPr>
                  <p:spPr>
                    <a:xfrm>
                      <a:off x="8311136" y="3196463"/>
                      <a:ext cx="3493042" cy="571638"/>
                    </a:xfrm>
                    <a:prstGeom prst="roundRect">
                      <a:avLst/>
                    </a:prstGeom>
                    <a:blipFill>
                      <a:blip r:embed="rId4"/>
                      <a:stretch>
                        <a:fillRect b="-8333"/>
                      </a:stretch>
                    </a:blipFill>
                    <a:ln w="9525" cap="flat" cmpd="sng" algn="ctr">
                      <a:solidFill>
                        <a:schemeClr val="dk1"/>
                      </a:solidFill>
                      <a:prstDash val="solid"/>
                      <a:round/>
                      <a:headEnd type="none" w="med" len="med"/>
                      <a:tailEnd type="none" w="med" len="med"/>
                    </a:ln>
                  </p:spPr>
                  <p:txBody>
                    <a:bodyPr/>
                    <a:lstStyle/>
                    <a:p>
                      <a:r>
                        <a:rPr lang="it-IT">
                          <a:noFill/>
                        </a:rPr>
                        <a:t> </a:t>
                      </a:r>
                    </a:p>
                  </p:txBody>
                </p:sp>
              </mc:Fallback>
            </mc:AlternateContent>
            <p:cxnSp>
              <p:nvCxnSpPr>
                <p:cNvPr id="31" name="Connettore 2 30">
                  <a:extLst>
                    <a:ext uri="{FF2B5EF4-FFF2-40B4-BE49-F238E27FC236}">
                      <a16:creationId xmlns:a16="http://schemas.microsoft.com/office/drawing/2014/main" id="{78FB9A5D-BB78-9631-83F9-B0C788842037}"/>
                    </a:ext>
                  </a:extLst>
                </p:cNvPr>
                <p:cNvCxnSpPr>
                  <a:cxnSpLocks/>
                  <a:endCxn id="19" idx="0"/>
                </p:cNvCxnSpPr>
                <p:nvPr/>
              </p:nvCxnSpPr>
              <p:spPr>
                <a:xfrm>
                  <a:off x="7098792" y="2434901"/>
                  <a:ext cx="0" cy="226711"/>
                </a:xfrm>
                <a:prstGeom prst="straightConnector1">
                  <a:avLst/>
                </a:prstGeom>
                <a:ln w="28575" cap="flat" cmpd="sng" algn="ctr">
                  <a:solidFill>
                    <a:schemeClr val="accent5">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Connettore 2 31">
                  <a:extLst>
                    <a:ext uri="{FF2B5EF4-FFF2-40B4-BE49-F238E27FC236}">
                      <a16:creationId xmlns:a16="http://schemas.microsoft.com/office/drawing/2014/main" id="{191A8380-06CB-3153-ECE6-997303D7A624}"/>
                    </a:ext>
                  </a:extLst>
                </p:cNvPr>
                <p:cNvCxnSpPr>
                  <a:cxnSpLocks/>
                  <a:stCxn id="19" idx="2"/>
                  <a:endCxn id="20" idx="0"/>
                </p:cNvCxnSpPr>
                <p:nvPr/>
              </p:nvCxnSpPr>
              <p:spPr>
                <a:xfrm flipH="1">
                  <a:off x="7095744" y="2966549"/>
                  <a:ext cx="3048" cy="233324"/>
                </a:xfrm>
                <a:prstGeom prst="straightConnector1">
                  <a:avLst/>
                </a:prstGeom>
                <a:ln w="28575" cap="flat" cmpd="sng" algn="ctr">
                  <a:solidFill>
                    <a:schemeClr val="accent5">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Connettore 2 32">
                  <a:extLst>
                    <a:ext uri="{FF2B5EF4-FFF2-40B4-BE49-F238E27FC236}">
                      <a16:creationId xmlns:a16="http://schemas.microsoft.com/office/drawing/2014/main" id="{C28BC564-3BB0-7FED-D216-3B545878E09F}"/>
                    </a:ext>
                  </a:extLst>
                </p:cNvPr>
                <p:cNvCxnSpPr>
                  <a:cxnSpLocks/>
                  <a:stCxn id="20" idx="2"/>
                  <a:endCxn id="22" idx="0"/>
                </p:cNvCxnSpPr>
                <p:nvPr/>
              </p:nvCxnSpPr>
              <p:spPr>
                <a:xfrm flipH="1">
                  <a:off x="7092696" y="3771511"/>
                  <a:ext cx="3048" cy="233324"/>
                </a:xfrm>
                <a:prstGeom prst="straightConnector1">
                  <a:avLst/>
                </a:prstGeom>
                <a:ln w="28575" cap="flat" cmpd="sng" algn="ctr">
                  <a:solidFill>
                    <a:schemeClr val="accent5">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ttore 2 33">
                  <a:extLst>
                    <a:ext uri="{FF2B5EF4-FFF2-40B4-BE49-F238E27FC236}">
                      <a16:creationId xmlns:a16="http://schemas.microsoft.com/office/drawing/2014/main" id="{96846332-4B92-4A0D-F0BC-E7E45CC1790D}"/>
                    </a:ext>
                  </a:extLst>
                </p:cNvPr>
                <p:cNvCxnSpPr>
                  <a:cxnSpLocks/>
                  <a:stCxn id="22" idx="2"/>
                  <a:endCxn id="23" idx="0"/>
                </p:cNvCxnSpPr>
                <p:nvPr/>
              </p:nvCxnSpPr>
              <p:spPr>
                <a:xfrm>
                  <a:off x="7092696" y="4324505"/>
                  <a:ext cx="0" cy="233166"/>
                </a:xfrm>
                <a:prstGeom prst="straightConnector1">
                  <a:avLst/>
                </a:prstGeom>
                <a:ln w="28575" cap="flat" cmpd="sng" algn="ctr">
                  <a:solidFill>
                    <a:schemeClr val="accent5">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Connettore 2 34">
                  <a:extLst>
                    <a:ext uri="{FF2B5EF4-FFF2-40B4-BE49-F238E27FC236}">
                      <a16:creationId xmlns:a16="http://schemas.microsoft.com/office/drawing/2014/main" id="{97943B81-0655-9DB5-3306-56AF9A16E7EC}"/>
                    </a:ext>
                  </a:extLst>
                </p:cNvPr>
                <p:cNvCxnSpPr>
                  <a:cxnSpLocks/>
                  <a:stCxn id="23" idx="2"/>
                  <a:endCxn id="24" idx="0"/>
                </p:cNvCxnSpPr>
                <p:nvPr/>
              </p:nvCxnSpPr>
              <p:spPr>
                <a:xfrm>
                  <a:off x="7092696" y="5129309"/>
                  <a:ext cx="0" cy="237427"/>
                </a:xfrm>
                <a:prstGeom prst="straightConnector1">
                  <a:avLst/>
                </a:prstGeom>
                <a:ln w="28575" cap="flat" cmpd="sng" algn="ctr">
                  <a:solidFill>
                    <a:schemeClr val="accent5">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7" name="Rettangolo con angoli arrotondati 16">
                <a:extLst>
                  <a:ext uri="{FF2B5EF4-FFF2-40B4-BE49-F238E27FC236}">
                    <a16:creationId xmlns:a16="http://schemas.microsoft.com/office/drawing/2014/main" id="{48B8ECF0-D48D-884E-2128-C4F89511D922}"/>
                  </a:ext>
                </a:extLst>
              </p:cNvPr>
              <p:cNvSpPr/>
              <p:nvPr/>
            </p:nvSpPr>
            <p:spPr>
              <a:xfrm>
                <a:off x="8389622" y="2623178"/>
                <a:ext cx="2980944" cy="30493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GB" sz="1050" dirty="0"/>
                  <a:t>Symlets 4 wavelet is used due to its good performances on ECG signals </a:t>
                </a:r>
                <a:r>
                  <a:rPr lang="en-GB" sz="1050" dirty="0">
                    <a:solidFill>
                      <a:schemeClr val="bg2">
                        <a:lumMod val="75000"/>
                      </a:schemeClr>
                    </a:solidFill>
                  </a:rPr>
                  <a:t>[2, 3] </a:t>
                </a:r>
              </a:p>
            </p:txBody>
          </p:sp>
        </p:grpSp>
        <p:pic>
          <p:nvPicPr>
            <p:cNvPr id="36" name="Picture 2">
              <a:extLst>
                <a:ext uri="{FF2B5EF4-FFF2-40B4-BE49-F238E27FC236}">
                  <a16:creationId xmlns:a16="http://schemas.microsoft.com/office/drawing/2014/main" id="{64F278B7-2AF1-9965-41BA-8BE5B232184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714" t="1537" r="6364" b="3484"/>
            <a:stretch/>
          </p:blipFill>
          <p:spPr bwMode="auto">
            <a:xfrm>
              <a:off x="8522304" y="3601679"/>
              <a:ext cx="2796344" cy="19271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061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10" presetClass="exit" presetSubtype="0" fill="hold" nodeType="withEffect">
                                  <p:stCondLst>
                                    <p:cond delay="0"/>
                                  </p:stCondLst>
                                  <p:childTnLst>
                                    <p:animEffect transition="out" filter="fade">
                                      <p:cBhvr>
                                        <p:cTn id="19" dur="250"/>
                                        <p:tgtEl>
                                          <p:spTgt spid="5"/>
                                        </p:tgtEl>
                                      </p:cBhvr>
                                    </p:animEffect>
                                    <p:set>
                                      <p:cBhvr>
                                        <p:cTn id="20" dur="1" fill="hold">
                                          <p:stCondLst>
                                            <p:cond delay="249"/>
                                          </p:stCondLst>
                                        </p:cTn>
                                        <p:tgtEl>
                                          <p:spTgt spid="5"/>
                                        </p:tgtEl>
                                        <p:attrNameLst>
                                          <p:attrName>style.visibility</p:attrName>
                                        </p:attrNameLst>
                                      </p:cBhvr>
                                      <p:to>
                                        <p:strVal val="hidden"/>
                                      </p:to>
                                    </p:set>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6" presetClass="entr" presetSubtype="16"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circle(in)">
                                      <p:cBhvr>
                                        <p:cTn id="3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a:bodyPr>
          <a:lstStyle/>
          <a:p>
            <a:r>
              <a:rPr lang="en-US" dirty="0"/>
              <a:t>Preprocessing results: External data</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pPr/>
              <a:t>5</a:t>
            </a:fld>
            <a:endParaRPr lang="en-US" dirty="0"/>
          </a:p>
        </p:txBody>
      </p:sp>
      <p:sp>
        <p:nvSpPr>
          <p:cNvPr id="6" name="Segnaposto contenuto 2">
            <a:extLst>
              <a:ext uri="{FF2B5EF4-FFF2-40B4-BE49-F238E27FC236}">
                <a16:creationId xmlns:a16="http://schemas.microsoft.com/office/drawing/2014/main" id="{D9704C79-DF15-E314-C934-557E33389704}"/>
              </a:ext>
            </a:extLst>
          </p:cNvPr>
          <p:cNvSpPr txBox="1">
            <a:spLocks/>
          </p:cNvSpPr>
          <p:nvPr/>
        </p:nvSpPr>
        <p:spPr>
          <a:xfrm>
            <a:off x="384396" y="1432423"/>
            <a:ext cx="5455194" cy="37888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1400" b="1" dirty="0">
              <a:latin typeface="+mj-lt"/>
            </a:endParaRPr>
          </a:p>
        </p:txBody>
      </p:sp>
      <p:sp>
        <p:nvSpPr>
          <p:cNvPr id="22" name="Segnaposto contenuto 2">
            <a:extLst>
              <a:ext uri="{FF2B5EF4-FFF2-40B4-BE49-F238E27FC236}">
                <a16:creationId xmlns:a16="http://schemas.microsoft.com/office/drawing/2014/main" id="{784951A3-1C61-E0C9-C357-D0318204DB8D}"/>
              </a:ext>
            </a:extLst>
          </p:cNvPr>
          <p:cNvSpPr txBox="1">
            <a:spLocks/>
          </p:cNvSpPr>
          <p:nvPr/>
        </p:nvSpPr>
        <p:spPr>
          <a:xfrm>
            <a:off x="387824" y="1483469"/>
            <a:ext cx="4540792" cy="46091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j-lt"/>
              </a:rPr>
              <a:t>The proposed filtering pipeline (</a:t>
            </a:r>
            <a:r>
              <a:rPr lang="en-US" sz="1600" dirty="0">
                <a:solidFill>
                  <a:srgbClr val="0070C0"/>
                </a:solidFill>
                <a:latin typeface="+mj-lt"/>
              </a:rPr>
              <a:t>blue</a:t>
            </a:r>
            <a:r>
              <a:rPr lang="en-US" sz="1600" dirty="0">
                <a:latin typeface="+mj-lt"/>
              </a:rPr>
              <a:t> </a:t>
            </a:r>
            <a:r>
              <a:rPr lang="en-US" sz="1600" dirty="0">
                <a:solidFill>
                  <a:srgbClr val="0070C0"/>
                </a:solidFill>
                <a:latin typeface="+mj-lt"/>
              </a:rPr>
              <a:t>line</a:t>
            </a:r>
            <a:r>
              <a:rPr lang="en-US" sz="1600" dirty="0">
                <a:latin typeface="+mj-lt"/>
              </a:rPr>
              <a:t>) has been tested on well-know external data (didactical) and compared with the same strategy without the DWT thresholding (</a:t>
            </a:r>
            <a:r>
              <a:rPr lang="en-US" sz="1600" dirty="0">
                <a:solidFill>
                  <a:srgbClr val="FF0000"/>
                </a:solidFill>
                <a:latin typeface="+mj-lt"/>
              </a:rPr>
              <a:t>red</a:t>
            </a:r>
            <a:r>
              <a:rPr lang="en-US" sz="1600" dirty="0">
                <a:latin typeface="+mj-lt"/>
              </a:rPr>
              <a:t> </a:t>
            </a:r>
            <a:r>
              <a:rPr lang="en-US" sz="1600" dirty="0">
                <a:solidFill>
                  <a:srgbClr val="FF0000"/>
                </a:solidFill>
                <a:latin typeface="+mj-lt"/>
              </a:rPr>
              <a:t>line</a:t>
            </a:r>
            <a:r>
              <a:rPr lang="en-US" sz="1600" dirty="0">
                <a:latin typeface="+mj-lt"/>
              </a:rPr>
              <a:t>) :</a:t>
            </a:r>
          </a:p>
          <a:p>
            <a:r>
              <a:rPr lang="en-US" sz="1600" dirty="0">
                <a:latin typeface="+mj-lt"/>
              </a:rPr>
              <a:t>ECG 1: HF noise</a:t>
            </a:r>
          </a:p>
          <a:p>
            <a:r>
              <a:rPr lang="en-US" sz="1600" dirty="0">
                <a:latin typeface="+mj-lt"/>
              </a:rPr>
              <a:t>ECG 2: LF noise</a:t>
            </a:r>
          </a:p>
          <a:p>
            <a:pPr marL="0" indent="0">
              <a:buNone/>
            </a:pPr>
            <a:endParaRPr lang="en-US" sz="1600" dirty="0">
              <a:latin typeface="+mj-lt"/>
            </a:endParaRPr>
          </a:p>
          <a:p>
            <a:pPr marL="0" indent="0">
              <a:buNone/>
            </a:pPr>
            <a:r>
              <a:rPr lang="en-US" sz="1600" dirty="0">
                <a:latin typeface="+mj-lt"/>
              </a:rPr>
              <a:t>In conclusion, </a:t>
            </a:r>
            <a:r>
              <a:rPr lang="en-US" sz="1600" b="1" dirty="0">
                <a:latin typeface="+mj-lt"/>
              </a:rPr>
              <a:t>DWT</a:t>
            </a:r>
            <a:r>
              <a:rPr lang="en-US" sz="1600" dirty="0">
                <a:latin typeface="+mj-lt"/>
              </a:rPr>
              <a:t> </a:t>
            </a:r>
            <a:r>
              <a:rPr lang="en-US" sz="1600" b="1" dirty="0">
                <a:latin typeface="+mj-lt"/>
              </a:rPr>
              <a:t>thresholding</a:t>
            </a:r>
            <a:r>
              <a:rPr lang="en-US" sz="1600" dirty="0">
                <a:latin typeface="+mj-lt"/>
              </a:rPr>
              <a:t> combined </a:t>
            </a:r>
            <a:r>
              <a:rPr lang="en-US" sz="1600" b="1" dirty="0">
                <a:latin typeface="+mj-lt"/>
              </a:rPr>
              <a:t>with</a:t>
            </a:r>
            <a:r>
              <a:rPr lang="en-US" sz="1600" dirty="0">
                <a:latin typeface="+mj-lt"/>
              </a:rPr>
              <a:t> </a:t>
            </a:r>
            <a:r>
              <a:rPr lang="en-US" sz="1600" b="1" dirty="0">
                <a:latin typeface="+mj-lt"/>
              </a:rPr>
              <a:t>BP</a:t>
            </a:r>
            <a:r>
              <a:rPr lang="en-US" sz="1600" dirty="0">
                <a:latin typeface="+mj-lt"/>
              </a:rPr>
              <a:t> </a:t>
            </a:r>
            <a:r>
              <a:rPr lang="en-US" sz="1600" b="1" dirty="0">
                <a:latin typeface="+mj-lt"/>
              </a:rPr>
              <a:t>zero-phase</a:t>
            </a:r>
            <a:r>
              <a:rPr lang="en-US" sz="1600" dirty="0">
                <a:latin typeface="+mj-lt"/>
              </a:rPr>
              <a:t> filtering leads to </a:t>
            </a:r>
            <a:r>
              <a:rPr lang="en-US" sz="1600" b="1" dirty="0">
                <a:latin typeface="+mj-lt"/>
              </a:rPr>
              <a:t>good</a:t>
            </a:r>
            <a:r>
              <a:rPr lang="en-US" sz="1600" dirty="0">
                <a:latin typeface="+mj-lt"/>
              </a:rPr>
              <a:t> </a:t>
            </a:r>
            <a:r>
              <a:rPr lang="en-US" sz="1600" b="1" dirty="0">
                <a:latin typeface="+mj-lt"/>
              </a:rPr>
              <a:t>results</a:t>
            </a:r>
            <a:r>
              <a:rPr lang="en-US" sz="1600" dirty="0">
                <a:latin typeface="+mj-lt"/>
              </a:rPr>
              <a:t>.</a:t>
            </a:r>
          </a:p>
          <a:p>
            <a:pPr marL="0" indent="0">
              <a:buNone/>
            </a:pPr>
            <a:endParaRPr lang="en-US" sz="1600" dirty="0">
              <a:latin typeface="+mj-lt"/>
            </a:endParaRPr>
          </a:p>
          <a:p>
            <a:pPr marL="0" indent="0">
              <a:buNone/>
            </a:pPr>
            <a:r>
              <a:rPr lang="en-US" sz="1600" dirty="0">
                <a:latin typeface="+mj-lt"/>
              </a:rPr>
              <a:t>Moreover, this strategy has other known advantages:</a:t>
            </a:r>
          </a:p>
          <a:p>
            <a:r>
              <a:rPr lang="en-GB" sz="1600" dirty="0">
                <a:latin typeface="+mj-lt"/>
              </a:rPr>
              <a:t>Higher performance even on other sources of noise</a:t>
            </a:r>
            <a:r>
              <a:rPr lang="en-GB" sz="1400" dirty="0">
                <a:latin typeface="+mj-lt"/>
              </a:rPr>
              <a:t> </a:t>
            </a:r>
            <a:r>
              <a:rPr lang="en-GB" sz="1400" dirty="0">
                <a:solidFill>
                  <a:schemeClr val="bg2">
                    <a:lumMod val="75000"/>
                  </a:schemeClr>
                </a:solidFill>
                <a:latin typeface="+mj-lt"/>
              </a:rPr>
              <a:t>[1] </a:t>
            </a:r>
          </a:p>
          <a:p>
            <a:r>
              <a:rPr lang="en-GB" sz="1600" dirty="0">
                <a:latin typeface="+mj-lt"/>
              </a:rPr>
              <a:t>Good performances on short signals </a:t>
            </a:r>
            <a:r>
              <a:rPr lang="en-GB" sz="1400" dirty="0">
                <a:solidFill>
                  <a:schemeClr val="bg2">
                    <a:lumMod val="75000"/>
                  </a:schemeClr>
                </a:solidFill>
                <a:latin typeface="+mj-lt"/>
              </a:rPr>
              <a:t>[1,2]</a:t>
            </a:r>
          </a:p>
          <a:p>
            <a:pPr marL="0" indent="0">
              <a:buNone/>
            </a:pPr>
            <a:endParaRPr lang="en-US" sz="1600" dirty="0">
              <a:latin typeface="+mj-lt"/>
            </a:endParaRPr>
          </a:p>
          <a:p>
            <a:pPr marL="0" indent="0">
              <a:buNone/>
            </a:pPr>
            <a:endParaRPr lang="en-US" sz="1600" dirty="0">
              <a:latin typeface="+mj-lt"/>
            </a:endParaRPr>
          </a:p>
        </p:txBody>
      </p:sp>
      <p:pic>
        <p:nvPicPr>
          <p:cNvPr id="14" name="Immagine 13" descr="Immagine che contiene testo, linea, Diagramma, diagramma&#10;&#10;Descrizione generata automaticamente">
            <a:extLst>
              <a:ext uri="{FF2B5EF4-FFF2-40B4-BE49-F238E27FC236}">
                <a16:creationId xmlns:a16="http://schemas.microsoft.com/office/drawing/2014/main" id="{D15CA366-D01A-A067-721D-025711B2F75E}"/>
              </a:ext>
            </a:extLst>
          </p:cNvPr>
          <p:cNvPicPr>
            <a:picLocks noChangeAspect="1"/>
          </p:cNvPicPr>
          <p:nvPr/>
        </p:nvPicPr>
        <p:blipFill>
          <a:blip r:embed="rId3">
            <a:extLst>
              <a:ext uri="{28A0092B-C50C-407E-A947-70E740481C1C}">
                <a14:useLocalDpi xmlns:a14="http://schemas.microsoft.com/office/drawing/2010/main" val="0"/>
              </a:ext>
            </a:extLst>
          </a:blip>
          <a:srcRect l="9521" t="5781" r="8917" b="5132"/>
          <a:stretch/>
        </p:blipFill>
        <p:spPr>
          <a:xfrm>
            <a:off x="4830598" y="1636776"/>
            <a:ext cx="7209566" cy="4043987"/>
          </a:xfrm>
          <a:prstGeom prst="rect">
            <a:avLst/>
          </a:prstGeom>
        </p:spPr>
      </p:pic>
      <p:pic>
        <p:nvPicPr>
          <p:cNvPr id="16" name="Immagine 15" descr="Immagine che contiene testo, linea, diagramma, Diagramma&#10;&#10;Descrizione generata automaticamente">
            <a:extLst>
              <a:ext uri="{FF2B5EF4-FFF2-40B4-BE49-F238E27FC236}">
                <a16:creationId xmlns:a16="http://schemas.microsoft.com/office/drawing/2014/main" id="{D1EC59D4-A9AC-7A6B-75C6-080073F01F06}"/>
              </a:ext>
            </a:extLst>
          </p:cNvPr>
          <p:cNvPicPr>
            <a:picLocks noChangeAspect="1"/>
          </p:cNvPicPr>
          <p:nvPr/>
        </p:nvPicPr>
        <p:blipFill>
          <a:blip r:embed="rId4">
            <a:extLst>
              <a:ext uri="{28A0092B-C50C-407E-A947-70E740481C1C}">
                <a14:useLocalDpi xmlns:a14="http://schemas.microsoft.com/office/drawing/2010/main" val="0"/>
              </a:ext>
            </a:extLst>
          </a:blip>
          <a:srcRect l="9521" t="5943" r="8917" b="5619"/>
          <a:stretch/>
        </p:blipFill>
        <p:spPr>
          <a:xfrm>
            <a:off x="4928616" y="1636775"/>
            <a:ext cx="7111548" cy="4040381"/>
          </a:xfrm>
          <a:prstGeom prst="rect">
            <a:avLst/>
          </a:prstGeom>
        </p:spPr>
      </p:pic>
      <p:sp>
        <p:nvSpPr>
          <p:cNvPr id="3" name="CasellaDiTesto 2">
            <a:extLst>
              <a:ext uri="{FF2B5EF4-FFF2-40B4-BE49-F238E27FC236}">
                <a16:creationId xmlns:a16="http://schemas.microsoft.com/office/drawing/2014/main" id="{B7AC7FC8-DA93-EB2C-108F-1BDD51145A9E}"/>
              </a:ext>
            </a:extLst>
          </p:cNvPr>
          <p:cNvSpPr txBox="1"/>
          <p:nvPr/>
        </p:nvSpPr>
        <p:spPr>
          <a:xfrm>
            <a:off x="358016" y="6356320"/>
            <a:ext cx="11117579" cy="461665"/>
          </a:xfrm>
          <a:prstGeom prst="rect">
            <a:avLst/>
          </a:prstGeom>
          <a:noFill/>
        </p:spPr>
        <p:txBody>
          <a:bodyPr wrap="square">
            <a:spAutoFit/>
          </a:bodyPr>
          <a:lstStyle/>
          <a:p>
            <a:pPr eaLnBrk="0" fontAlgn="base" hangingPunct="0">
              <a:lnSpc>
                <a:spcPct val="100000"/>
              </a:lnSpc>
              <a:spcBef>
                <a:spcPct val="0"/>
              </a:spcBef>
              <a:spcAft>
                <a:spcPct val="0"/>
              </a:spcAft>
            </a:pPr>
            <a:r>
              <a:rPr lang="en-GB" altLang="it-IT" sz="800" dirty="0"/>
              <a:t>1</a:t>
            </a:r>
            <a:r>
              <a:rPr kumimoji="0" lang="en-GB" altLang="it-IT" sz="800" b="0" i="0" u="none" strike="noStrike" cap="none" normalizeH="0" baseline="0" dirty="0">
                <a:ln>
                  <a:noFill/>
                </a:ln>
                <a:solidFill>
                  <a:schemeClr val="tx1"/>
                </a:solidFill>
                <a:effectLst/>
              </a:rPr>
              <a:t>. Saraiva, João &amp; Plácido da Silva, Hugo &amp; Fred, Ana. (2022). Denoising and Artifact Removal of the Electrocardiogram, Electrodermal Activity and Accelerometery for Continuous Ambulatory Monitoring of Epileptic Seizures with Wearable Devices. </a:t>
            </a:r>
          </a:p>
          <a:p>
            <a:pPr eaLnBrk="0" fontAlgn="base" hangingPunct="0">
              <a:lnSpc>
                <a:spcPct val="100000"/>
              </a:lnSpc>
              <a:spcBef>
                <a:spcPct val="0"/>
              </a:spcBef>
              <a:spcAft>
                <a:spcPct val="0"/>
              </a:spcAft>
            </a:pPr>
            <a:r>
              <a:rPr lang="en-US" altLang="it-IT" sz="800" dirty="0"/>
              <a:t>2</a:t>
            </a:r>
            <a:r>
              <a:rPr kumimoji="0" lang="en-US" altLang="it-IT" sz="800" b="0" i="0" u="none" strike="noStrike" cap="none" normalizeH="0" baseline="0" dirty="0">
                <a:ln>
                  <a:noFill/>
                </a:ln>
                <a:solidFill>
                  <a:schemeClr val="tx1"/>
                </a:solidFill>
                <a:effectLst/>
              </a:rPr>
              <a:t>. Singh, Brij N., and Arvind K. Tiwari. "Optimal selection of wavelet basis function applied to ECG signal denoising." Digital signal processing 16.3 (2006): 275-287.</a:t>
            </a:r>
            <a:endParaRPr lang="en-US" altLang="it-IT" sz="800" dirty="0"/>
          </a:p>
          <a:p>
            <a:pPr eaLnBrk="0" fontAlgn="base" hangingPunct="0">
              <a:lnSpc>
                <a:spcPct val="100000"/>
              </a:lnSpc>
              <a:spcBef>
                <a:spcPct val="0"/>
              </a:spcBef>
              <a:spcAft>
                <a:spcPct val="0"/>
              </a:spcAft>
            </a:pPr>
            <a:endParaRPr kumimoji="0" lang="en-GB" altLang="it-IT"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2112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 calcmode="lin" valueType="num">
                                      <p:cBhvr additive="base">
                                        <p:cTn id="7"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ircle(ou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2">
                                            <p:txEl>
                                              <p:pRg st="2" end="2"/>
                                            </p:txEl>
                                          </p:spTgt>
                                        </p:tgtEl>
                                        <p:attrNameLst>
                                          <p:attrName>style.visibility</p:attrName>
                                        </p:attrNameLst>
                                      </p:cBhvr>
                                      <p:to>
                                        <p:strVal val="visible"/>
                                      </p:to>
                                    </p:set>
                                    <p:anim calcmode="lin" valueType="num">
                                      <p:cBhvr additive="base">
                                        <p:cTn id="16"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2">
                                            <p:txEl>
                                              <p:pRg st="2" end="2"/>
                                            </p:txEl>
                                          </p:spTgt>
                                        </p:tgtEl>
                                        <p:attrNameLst>
                                          <p:attrName>ppt_y</p:attrName>
                                        </p:attrNameLst>
                                      </p:cBhvr>
                                      <p:tavLst>
                                        <p:tav tm="0">
                                          <p:val>
                                            <p:strVal val="1+#ppt_h/2"/>
                                          </p:val>
                                        </p:tav>
                                        <p:tav tm="100000">
                                          <p:val>
                                            <p:strVal val="#ppt_y"/>
                                          </p:val>
                                        </p:tav>
                                      </p:tavLst>
                                    </p:anim>
                                  </p:childTnLst>
                                </p:cTn>
                              </p:par>
                              <p:par>
                                <p:cTn id="18" presetID="6" presetClass="entr" presetSubtype="32"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circle(ou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xEl>
                                              <p:pRg st="4" end="4"/>
                                            </p:txEl>
                                          </p:spTgt>
                                        </p:tgtEl>
                                        <p:attrNameLst>
                                          <p:attrName>style.visibility</p:attrName>
                                        </p:attrNameLst>
                                      </p:cBhvr>
                                      <p:to>
                                        <p:strVal val="visible"/>
                                      </p:to>
                                    </p:set>
                                    <p:anim calcmode="lin" valueType="num">
                                      <p:cBhvr additive="base">
                                        <p:cTn id="25" dur="500" fill="hold"/>
                                        <p:tgtEl>
                                          <p:spTgt spid="2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
                                            <p:txEl>
                                              <p:pRg st="6" end="6"/>
                                            </p:txEl>
                                          </p:spTgt>
                                        </p:tgtEl>
                                        <p:attrNameLst>
                                          <p:attrName>style.visibility</p:attrName>
                                        </p:attrNameLst>
                                      </p:cBhvr>
                                      <p:to>
                                        <p:strVal val="visible"/>
                                      </p:to>
                                    </p:set>
                                    <p:anim calcmode="lin" valueType="num">
                                      <p:cBhvr additive="base">
                                        <p:cTn id="31" dur="500" fill="hold"/>
                                        <p:tgtEl>
                                          <p:spTgt spid="2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
                                            <p:txEl>
                                              <p:pRg st="7" end="7"/>
                                            </p:txEl>
                                          </p:spTgt>
                                        </p:tgtEl>
                                        <p:attrNameLst>
                                          <p:attrName>style.visibility</p:attrName>
                                        </p:attrNameLst>
                                      </p:cBhvr>
                                      <p:to>
                                        <p:strVal val="visible"/>
                                      </p:to>
                                    </p:set>
                                    <p:anim calcmode="lin" valueType="num">
                                      <p:cBhvr additive="base">
                                        <p:cTn id="35" dur="500" fill="hold"/>
                                        <p:tgtEl>
                                          <p:spTgt spid="2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2">
                                            <p:txEl>
                                              <p:pRg st="8" end="8"/>
                                            </p:txEl>
                                          </p:spTgt>
                                        </p:tgtEl>
                                        <p:attrNameLst>
                                          <p:attrName>style.visibility</p:attrName>
                                        </p:attrNameLst>
                                      </p:cBhvr>
                                      <p:to>
                                        <p:strVal val="visible"/>
                                      </p:to>
                                    </p:set>
                                    <p:anim calcmode="lin" valueType="num">
                                      <p:cBhvr additive="base">
                                        <p:cTn id="39" dur="500" fill="hold"/>
                                        <p:tgtEl>
                                          <p:spTgt spid="2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Preprocessing results: AVNRT data</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509016" y="1474327"/>
            <a:ext cx="4044696" cy="4722511"/>
          </a:xfrm>
        </p:spPr>
        <p:txBody>
          <a:bodyPr>
            <a:noAutofit/>
          </a:bodyPr>
          <a:lstStyle/>
          <a:p>
            <a:pPr marL="0" indent="0">
              <a:buNone/>
            </a:pPr>
            <a:r>
              <a:rPr lang="en-US" sz="1600" dirty="0"/>
              <a:t>Proposed method ensures the best compromise between noise removal and signal conservation. </a:t>
            </a:r>
          </a:p>
          <a:p>
            <a:r>
              <a:rPr lang="en-US" sz="1400" dirty="0"/>
              <a:t>MAP C, sub-1, record example</a:t>
            </a:r>
          </a:p>
          <a:p>
            <a:r>
              <a:rPr lang="en-US" sz="1400" dirty="0"/>
              <a:t>MAP C, sub-7, record example</a:t>
            </a:r>
          </a:p>
          <a:p>
            <a:r>
              <a:rPr lang="en-US" sz="1400" dirty="0"/>
              <a:t>MAP C, sub-8, record example </a:t>
            </a:r>
          </a:p>
          <a:p>
            <a:pPr marL="0" indent="0">
              <a:buNone/>
            </a:pPr>
            <a:endParaRPr lang="en-US" sz="1200" dirty="0"/>
          </a:p>
          <a:p>
            <a:pPr marL="0" indent="0">
              <a:buNone/>
            </a:pPr>
            <a:r>
              <a:rPr lang="en-US" sz="1600" dirty="0"/>
              <a:t>Moreover:</a:t>
            </a:r>
          </a:p>
          <a:p>
            <a:r>
              <a:rPr lang="en-US" sz="1600" dirty="0"/>
              <a:t>Zero-phase ensures the preservation of peaks location</a:t>
            </a:r>
          </a:p>
          <a:p>
            <a:r>
              <a:rPr lang="en-US" sz="1600" dirty="0"/>
              <a:t>Tail effects mitigation </a:t>
            </a:r>
          </a:p>
          <a:p>
            <a:r>
              <a:rPr lang="en-US" sz="1600" dirty="0"/>
              <a:t>Important peaks (A-H-V) preserved</a:t>
            </a:r>
          </a:p>
          <a:p>
            <a:pPr marL="0" indent="0">
              <a:buNone/>
            </a:pPr>
            <a:endParaRPr lang="en-US" sz="1600" dirty="0"/>
          </a:p>
          <a:p>
            <a:pPr marL="0" indent="0">
              <a:buNone/>
            </a:pPr>
            <a:r>
              <a:rPr lang="en-US" sz="1600" dirty="0"/>
              <a:t>Another preprocessing step could be normalizing data (i.e., min-max scaling) to make them comparable.</a:t>
            </a:r>
          </a:p>
          <a:p>
            <a:pPr marL="0" indent="0">
              <a:buNone/>
            </a:pPr>
            <a:endParaRPr lang="en-US" sz="1600" dirty="0"/>
          </a:p>
          <a:p>
            <a:pPr marL="0" indent="0">
              <a:buNone/>
            </a:pPr>
            <a:endParaRPr lang="en-US" sz="1200" dirty="0"/>
          </a:p>
          <a:p>
            <a:endParaRPr lang="en-US" sz="1050" dirty="0"/>
          </a:p>
          <a:p>
            <a:pPr marL="0" indent="0">
              <a:buNone/>
            </a:pPr>
            <a:endParaRPr lang="en-US" sz="105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6</a:t>
            </a:fld>
            <a:endParaRPr lang="en-US" dirty="0"/>
          </a:p>
        </p:txBody>
      </p:sp>
      <p:pic>
        <p:nvPicPr>
          <p:cNvPr id="15" name="Immagine 14">
            <a:extLst>
              <a:ext uri="{FF2B5EF4-FFF2-40B4-BE49-F238E27FC236}">
                <a16:creationId xmlns:a16="http://schemas.microsoft.com/office/drawing/2014/main" id="{A889BE21-26E5-8329-B459-2B13B65C1EA7}"/>
              </a:ext>
            </a:extLst>
          </p:cNvPr>
          <p:cNvPicPr>
            <a:picLocks noChangeAspect="1"/>
          </p:cNvPicPr>
          <p:nvPr/>
        </p:nvPicPr>
        <p:blipFill>
          <a:blip r:embed="rId3">
            <a:extLst>
              <a:ext uri="{28A0092B-C50C-407E-A947-70E740481C1C}">
                <a14:useLocalDpi xmlns:a14="http://schemas.microsoft.com/office/drawing/2010/main" val="0"/>
              </a:ext>
            </a:extLst>
          </a:blip>
          <a:srcRect l="7127" r="7127"/>
          <a:stretch/>
        </p:blipFill>
        <p:spPr>
          <a:xfrm>
            <a:off x="4672584" y="1474326"/>
            <a:ext cx="7324994" cy="4386977"/>
          </a:xfrm>
          <a:prstGeom prst="rect">
            <a:avLst/>
          </a:prstGeom>
        </p:spPr>
      </p:pic>
      <p:pic>
        <p:nvPicPr>
          <p:cNvPr id="17" name="Immagine 16">
            <a:extLst>
              <a:ext uri="{FF2B5EF4-FFF2-40B4-BE49-F238E27FC236}">
                <a16:creationId xmlns:a16="http://schemas.microsoft.com/office/drawing/2014/main" id="{7513D6F6-88FA-D460-C81C-C166AFEC068B}"/>
              </a:ext>
            </a:extLst>
          </p:cNvPr>
          <p:cNvPicPr>
            <a:picLocks noChangeAspect="1"/>
          </p:cNvPicPr>
          <p:nvPr/>
        </p:nvPicPr>
        <p:blipFill>
          <a:blip r:embed="rId4">
            <a:extLst>
              <a:ext uri="{28A0092B-C50C-407E-A947-70E740481C1C}">
                <a14:useLocalDpi xmlns:a14="http://schemas.microsoft.com/office/drawing/2010/main" val="0"/>
              </a:ext>
            </a:extLst>
          </a:blip>
          <a:srcRect l="7127" r="7127"/>
          <a:stretch/>
        </p:blipFill>
        <p:spPr>
          <a:xfrm>
            <a:off x="4672584" y="1474326"/>
            <a:ext cx="7324994" cy="4386977"/>
          </a:xfrm>
          <a:prstGeom prst="rect">
            <a:avLst/>
          </a:prstGeom>
        </p:spPr>
      </p:pic>
      <p:pic>
        <p:nvPicPr>
          <p:cNvPr id="19" name="Immagine 18">
            <a:extLst>
              <a:ext uri="{FF2B5EF4-FFF2-40B4-BE49-F238E27FC236}">
                <a16:creationId xmlns:a16="http://schemas.microsoft.com/office/drawing/2014/main" id="{2C4A1FFE-F040-FCD2-9E4B-7AE2DDB3D8A4}"/>
              </a:ext>
            </a:extLst>
          </p:cNvPr>
          <p:cNvPicPr>
            <a:picLocks noChangeAspect="1"/>
          </p:cNvPicPr>
          <p:nvPr/>
        </p:nvPicPr>
        <p:blipFill>
          <a:blip r:embed="rId5">
            <a:extLst>
              <a:ext uri="{28A0092B-C50C-407E-A947-70E740481C1C}">
                <a14:useLocalDpi xmlns:a14="http://schemas.microsoft.com/office/drawing/2010/main" val="0"/>
              </a:ext>
            </a:extLst>
          </a:blip>
          <a:srcRect l="7566" r="7566"/>
          <a:stretch/>
        </p:blipFill>
        <p:spPr>
          <a:xfrm>
            <a:off x="4672584" y="1474327"/>
            <a:ext cx="7249934" cy="4386976"/>
          </a:xfrm>
          <a:prstGeom prst="rect">
            <a:avLst/>
          </a:prstGeom>
        </p:spPr>
      </p:pic>
    </p:spTree>
    <p:extLst>
      <p:ext uri="{BB962C8B-B14F-4D97-AF65-F5344CB8AC3E}">
        <p14:creationId xmlns:p14="http://schemas.microsoft.com/office/powerpoint/2010/main" val="327167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ircle(ou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6" presetClass="entr" presetSubtype="32"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circle(ou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6" presetClass="entr" presetSubtype="32"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circle(out)">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additive="base">
                                        <p:cTn id="3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 calcmode="lin" valueType="num">
                                      <p:cBhvr additive="base">
                                        <p:cTn id="4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 calcmode="lin" valueType="num">
                                      <p:cBhvr additive="base">
                                        <p:cTn id="5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additive="base">
                                        <p:cTn id="5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Spectrum estimation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509016" y="1474327"/>
            <a:ext cx="5315712" cy="4722511"/>
          </a:xfrm>
        </p:spPr>
        <p:txBody>
          <a:bodyPr>
            <a:noAutofit/>
          </a:bodyPr>
          <a:lstStyle/>
          <a:p>
            <a:pPr marL="0" indent="0">
              <a:buNone/>
            </a:pPr>
            <a:r>
              <a:rPr lang="en-US" sz="1400" dirty="0"/>
              <a:t>Spectrum estimation can be done following different strategies:</a:t>
            </a:r>
          </a:p>
          <a:p>
            <a:r>
              <a:rPr lang="en-US" sz="1400" b="1" dirty="0"/>
              <a:t>Parametric</a:t>
            </a:r>
            <a:r>
              <a:rPr lang="en-US" sz="1400" dirty="0"/>
              <a:t> strategies: i.e., AR estimation</a:t>
            </a:r>
          </a:p>
          <a:p>
            <a:r>
              <a:rPr lang="en-US" sz="1400" b="1" dirty="0"/>
              <a:t>Non-Parametric</a:t>
            </a:r>
            <a:r>
              <a:rPr lang="en-US" sz="1400" dirty="0"/>
              <a:t> Strategies: i.e., Spectrogram or Welch estimation</a:t>
            </a:r>
          </a:p>
          <a:p>
            <a:pPr marL="0" indent="0">
              <a:buNone/>
            </a:pPr>
            <a:r>
              <a:rPr lang="en-US" sz="1400" dirty="0"/>
              <a:t>AR spectrum estimation is not so much used in literature, but has </a:t>
            </a:r>
            <a:r>
              <a:rPr lang="en-US" sz="1400" b="1" dirty="0"/>
              <a:t>important</a:t>
            </a:r>
            <a:r>
              <a:rPr lang="en-US" sz="1400" dirty="0"/>
              <a:t> </a:t>
            </a:r>
            <a:r>
              <a:rPr lang="en-US" sz="1400" b="1" dirty="0"/>
              <a:t>advantages</a:t>
            </a:r>
            <a:r>
              <a:rPr lang="en-US" sz="1400" dirty="0"/>
              <a:t>: </a:t>
            </a:r>
          </a:p>
          <a:p>
            <a:r>
              <a:rPr lang="en-US" sz="1400" dirty="0"/>
              <a:t>Fast and easy application </a:t>
            </a:r>
          </a:p>
          <a:p>
            <a:r>
              <a:rPr lang="en-US" sz="1400" dirty="0"/>
              <a:t>Consistent and not windowed estimation of the spectrum</a:t>
            </a:r>
          </a:p>
          <a:p>
            <a:pPr marL="0" indent="0">
              <a:buNone/>
            </a:pPr>
            <a:endParaRPr lang="en-US" sz="1400" dirty="0"/>
          </a:p>
          <a:p>
            <a:pPr marL="0" indent="0">
              <a:buNone/>
            </a:pPr>
            <a:r>
              <a:rPr lang="en-US" sz="1400" dirty="0"/>
              <a:t>And at the same time </a:t>
            </a:r>
            <a:r>
              <a:rPr lang="en-US" sz="1400" b="1" dirty="0"/>
              <a:t>some attentions</a:t>
            </a:r>
            <a:r>
              <a:rPr lang="en-US" sz="1400" dirty="0"/>
              <a:t>:</a:t>
            </a:r>
          </a:p>
          <a:p>
            <a:r>
              <a:rPr lang="en-US" sz="1400" dirty="0"/>
              <a:t>Require a zero-mean signal as input of the estimator of the model </a:t>
            </a:r>
          </a:p>
          <a:p>
            <a:r>
              <a:rPr lang="en-US" sz="1400" dirty="0"/>
              <a:t>Order choice is crucial: the model should represent well the signal</a:t>
            </a:r>
          </a:p>
          <a:p>
            <a:pPr lvl="1"/>
            <a:r>
              <a:rPr lang="en-US" sz="1100" dirty="0"/>
              <a:t>Optimal order was found between 8 and 20 in previous studies </a:t>
            </a:r>
            <a:r>
              <a:rPr lang="en-US" sz="1100" dirty="0">
                <a:solidFill>
                  <a:schemeClr val="bg2">
                    <a:lumMod val="75000"/>
                  </a:schemeClr>
                </a:solidFill>
              </a:rPr>
              <a:t>[4,5]</a:t>
            </a:r>
            <a:endParaRPr lang="en-US" sz="1100" dirty="0"/>
          </a:p>
          <a:p>
            <a:r>
              <a:rPr lang="en-US" sz="1400" dirty="0"/>
              <a:t>Spectrum estimation results depends on the AR coefficients estimator </a:t>
            </a:r>
            <a:r>
              <a:rPr lang="en-US" sz="1200" dirty="0">
                <a:solidFill>
                  <a:schemeClr val="bg2">
                    <a:lumMod val="75000"/>
                  </a:schemeClr>
                </a:solidFill>
              </a:rPr>
              <a:t>[4,5]</a:t>
            </a:r>
          </a:p>
          <a:p>
            <a:pPr lvl="1"/>
            <a:r>
              <a:rPr lang="en-US" sz="1100" dirty="0"/>
              <a:t>LS estimator has the best performance, together with Burg estimation, while Yule-Walker require high order models</a:t>
            </a:r>
            <a:endParaRPr lang="en-US" sz="1400" dirty="0"/>
          </a:p>
          <a:p>
            <a:pPr marL="0" indent="0">
              <a:buNone/>
            </a:pPr>
            <a:endParaRPr lang="en-US" sz="1400" dirty="0"/>
          </a:p>
          <a:p>
            <a:pPr marL="0" indent="0">
              <a:buNone/>
            </a:pPr>
            <a:endParaRPr lang="en-US" sz="14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7</a:t>
            </a:fld>
            <a:endParaRPr lang="en-US" dirty="0"/>
          </a:p>
        </p:txBody>
      </p:sp>
      <mc:AlternateContent xmlns:mc="http://schemas.openxmlformats.org/markup-compatibility/2006">
        <mc:Choice xmlns:a14="http://schemas.microsoft.com/office/drawing/2010/main" Requires="a14">
          <p:sp>
            <p:nvSpPr>
              <p:cNvPr id="5" name="Rettangolo con angoli arrotondati 4">
                <a:extLst>
                  <a:ext uri="{FF2B5EF4-FFF2-40B4-BE49-F238E27FC236}">
                    <a16:creationId xmlns:a16="http://schemas.microsoft.com/office/drawing/2014/main" id="{FFC060BC-855F-9D6A-2F09-48BC992AF336}"/>
                  </a:ext>
                </a:extLst>
              </p:cNvPr>
              <p:cNvSpPr/>
              <p:nvPr/>
            </p:nvSpPr>
            <p:spPr>
              <a:xfrm>
                <a:off x="6612310" y="2873656"/>
                <a:ext cx="4934711" cy="1158604"/>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i="1" dirty="0">
                    <a:solidFill>
                      <a:schemeClr val="tx1"/>
                    </a:solidFill>
                    <a:latin typeface="Cambria Math" panose="02040503050406030204" pitchFamily="18" charset="0"/>
                  </a:rPr>
                  <a:t>Spectrogram </a:t>
                </a:r>
              </a:p>
              <a:p>
                <a:pPr/>
                <a14:m>
                  <m:oMathPara xmlns:m="http://schemas.openxmlformats.org/officeDocument/2006/math">
                    <m:oMathParaPr>
                      <m:jc m:val="centerGroup"/>
                    </m:oMathParaPr>
                    <m:oMath xmlns:m="http://schemas.openxmlformats.org/officeDocument/2006/math">
                      <m:sSub>
                        <m:sSubPr>
                          <m:ctrlPr>
                            <a:rPr lang="it-IT" sz="1200" b="0" i="1" dirty="0" smtClean="0">
                              <a:solidFill>
                                <a:schemeClr val="tx1"/>
                              </a:solidFill>
                              <a:latin typeface="Cambria Math" panose="02040503050406030204" pitchFamily="18" charset="0"/>
                            </a:rPr>
                          </m:ctrlPr>
                        </m:sSubPr>
                        <m:e>
                          <m:acc>
                            <m:accPr>
                              <m:chr m:val="̂"/>
                              <m:ctrlPr>
                                <a:rPr lang="it-IT" sz="1200" i="1" smtClean="0">
                                  <a:solidFill>
                                    <a:schemeClr val="tx1"/>
                                  </a:solidFill>
                                  <a:latin typeface="Cambria Math" panose="02040503050406030204" pitchFamily="18" charset="0"/>
                                </a:rPr>
                              </m:ctrlPr>
                            </m:accPr>
                            <m:e>
                              <m:r>
                                <a:rPr lang="it-IT" sz="1200" b="0" i="1" smtClean="0">
                                  <a:solidFill>
                                    <a:schemeClr val="tx1"/>
                                  </a:solidFill>
                                  <a:latin typeface="Cambria Math" panose="02040503050406030204" pitchFamily="18" charset="0"/>
                                </a:rPr>
                                <m:t>𝑃</m:t>
                              </m:r>
                            </m:e>
                          </m:acc>
                        </m:e>
                        <m:sub>
                          <m:r>
                            <a:rPr lang="it-IT" sz="1400" b="0" i="1" dirty="0" smtClean="0">
                              <a:solidFill>
                                <a:schemeClr val="tx1"/>
                              </a:solidFill>
                              <a:latin typeface="Cambria Math" panose="02040503050406030204" pitchFamily="18" charset="0"/>
                            </a:rPr>
                            <m:t>𝑆</m:t>
                          </m:r>
                        </m:sub>
                      </m:sSub>
                      <m:d>
                        <m:dPr>
                          <m:ctrlPr>
                            <a:rPr lang="it-IT" sz="1400" i="1" dirty="0" smtClean="0">
                              <a:solidFill>
                                <a:schemeClr val="tx1"/>
                              </a:solidFill>
                              <a:latin typeface="Cambria Math" panose="02040503050406030204" pitchFamily="18" charset="0"/>
                            </a:rPr>
                          </m:ctrlPr>
                        </m:dPr>
                        <m:e>
                          <m:r>
                            <a:rPr lang="it-IT" sz="1400" b="0" i="1" dirty="0" smtClean="0">
                              <a:solidFill>
                                <a:schemeClr val="tx1"/>
                              </a:solidFill>
                              <a:latin typeface="Cambria Math" panose="02040503050406030204" pitchFamily="18" charset="0"/>
                            </a:rPr>
                            <m:t>𝑓</m:t>
                          </m:r>
                        </m:e>
                      </m:d>
                      <m:r>
                        <a:rPr lang="it-IT" sz="1400" b="0" i="1" dirty="0" smtClean="0">
                          <a:solidFill>
                            <a:schemeClr val="tx1"/>
                          </a:solidFill>
                          <a:latin typeface="Cambria Math" panose="02040503050406030204" pitchFamily="18" charset="0"/>
                        </a:rPr>
                        <m:t>=</m:t>
                      </m:r>
                      <m:f>
                        <m:fPr>
                          <m:ctrlPr>
                            <a:rPr lang="it-IT" sz="1400" b="0" i="1" dirty="0" smtClean="0">
                              <a:solidFill>
                                <a:schemeClr val="tx1"/>
                              </a:solidFill>
                              <a:latin typeface="Cambria Math" panose="02040503050406030204" pitchFamily="18" charset="0"/>
                            </a:rPr>
                          </m:ctrlPr>
                        </m:fPr>
                        <m:num>
                          <m:r>
                            <a:rPr lang="it-IT" sz="1400" b="0" i="1" dirty="0" smtClean="0">
                              <a:solidFill>
                                <a:schemeClr val="tx1"/>
                              </a:solidFill>
                              <a:latin typeface="Cambria Math" panose="02040503050406030204" pitchFamily="18" charset="0"/>
                            </a:rPr>
                            <m:t>1</m:t>
                          </m:r>
                        </m:num>
                        <m:den>
                          <m:r>
                            <a:rPr lang="it-IT" sz="1400" b="0" i="1" dirty="0" smtClean="0">
                              <a:solidFill>
                                <a:schemeClr val="tx1"/>
                              </a:solidFill>
                              <a:latin typeface="Cambria Math" panose="02040503050406030204" pitchFamily="18" charset="0"/>
                            </a:rPr>
                            <m:t>𝑁</m:t>
                          </m:r>
                        </m:den>
                      </m:f>
                      <m:sSup>
                        <m:sSupPr>
                          <m:ctrlPr>
                            <a:rPr lang="it-IT" sz="1400" b="0" i="1" dirty="0" smtClean="0">
                              <a:solidFill>
                                <a:schemeClr val="tx1"/>
                              </a:solidFill>
                              <a:latin typeface="Cambria Math" panose="02040503050406030204" pitchFamily="18" charset="0"/>
                            </a:rPr>
                          </m:ctrlPr>
                        </m:sSupPr>
                        <m:e>
                          <m:d>
                            <m:dPr>
                              <m:begChr m:val="|"/>
                              <m:endChr m:val="|"/>
                              <m:ctrlPr>
                                <a:rPr lang="it-IT" sz="1400" b="0" i="1" dirty="0" smtClean="0">
                                  <a:solidFill>
                                    <a:schemeClr val="tx1"/>
                                  </a:solidFill>
                                  <a:latin typeface="Cambria Math" panose="02040503050406030204" pitchFamily="18" charset="0"/>
                                </a:rPr>
                              </m:ctrlPr>
                            </m:dPr>
                            <m:e>
                              <m:nary>
                                <m:naryPr>
                                  <m:chr m:val="∑"/>
                                  <m:ctrlPr>
                                    <a:rPr lang="it-IT" sz="1400" b="0" i="1" dirty="0" smtClean="0">
                                      <a:solidFill>
                                        <a:schemeClr val="tx1"/>
                                      </a:solidFill>
                                      <a:latin typeface="Cambria Math" panose="02040503050406030204" pitchFamily="18" charset="0"/>
                                    </a:rPr>
                                  </m:ctrlPr>
                                </m:naryPr>
                                <m:sub>
                                  <m:r>
                                    <a:rPr lang="it-IT" sz="1400" b="0" i="1" dirty="0" smtClean="0">
                                      <a:solidFill>
                                        <a:schemeClr val="tx1"/>
                                      </a:solidFill>
                                      <a:latin typeface="Cambria Math" panose="02040503050406030204" pitchFamily="18" charset="0"/>
                                    </a:rPr>
                                    <m:t>𝑛</m:t>
                                  </m:r>
                                  <m:r>
                                    <a:rPr lang="it-IT" sz="1400" b="0" i="1" dirty="0" smtClean="0">
                                      <a:solidFill>
                                        <a:schemeClr val="tx1"/>
                                      </a:solidFill>
                                      <a:latin typeface="Cambria Math" panose="02040503050406030204" pitchFamily="18" charset="0"/>
                                    </a:rPr>
                                    <m:t>=1</m:t>
                                  </m:r>
                                </m:sub>
                                <m:sup>
                                  <m:r>
                                    <a:rPr lang="it-IT" sz="1400" b="0" i="1" dirty="0" smtClean="0">
                                      <a:solidFill>
                                        <a:schemeClr val="tx1"/>
                                      </a:solidFill>
                                      <a:latin typeface="Cambria Math" panose="02040503050406030204" pitchFamily="18" charset="0"/>
                                    </a:rPr>
                                    <m:t>𝑁</m:t>
                                  </m:r>
                                </m:sup>
                                <m:e>
                                  <m:r>
                                    <a:rPr lang="it-IT" sz="1400" b="0" i="1" dirty="0" smtClean="0">
                                      <a:solidFill>
                                        <a:schemeClr val="tx1"/>
                                      </a:solidFill>
                                      <a:latin typeface="Cambria Math" panose="02040503050406030204" pitchFamily="18" charset="0"/>
                                    </a:rPr>
                                    <m:t>𝑥</m:t>
                                  </m:r>
                                  <m:d>
                                    <m:dPr>
                                      <m:ctrlPr>
                                        <a:rPr lang="it-IT" sz="1400" b="0" i="1" dirty="0" smtClean="0">
                                          <a:solidFill>
                                            <a:schemeClr val="tx1"/>
                                          </a:solidFill>
                                          <a:latin typeface="Cambria Math" panose="02040503050406030204" pitchFamily="18" charset="0"/>
                                        </a:rPr>
                                      </m:ctrlPr>
                                    </m:dPr>
                                    <m:e>
                                      <m:r>
                                        <a:rPr lang="it-IT" sz="1400" b="0" i="1" dirty="0" smtClean="0">
                                          <a:solidFill>
                                            <a:schemeClr val="tx1"/>
                                          </a:solidFill>
                                          <a:latin typeface="Cambria Math" panose="02040503050406030204" pitchFamily="18" charset="0"/>
                                        </a:rPr>
                                        <m:t>𝑛</m:t>
                                      </m:r>
                                    </m:e>
                                  </m:d>
                                  <m:sSup>
                                    <m:sSupPr>
                                      <m:ctrlPr>
                                        <a:rPr lang="it-IT" sz="1400" b="0" i="1" dirty="0" smtClean="0">
                                          <a:solidFill>
                                            <a:schemeClr val="tx1"/>
                                          </a:solidFill>
                                          <a:latin typeface="Cambria Math" panose="02040503050406030204" pitchFamily="18" charset="0"/>
                                        </a:rPr>
                                      </m:ctrlPr>
                                    </m:sSupPr>
                                    <m:e>
                                      <m:r>
                                        <a:rPr lang="it-IT" sz="1400" b="0" i="1" dirty="0" smtClean="0">
                                          <a:solidFill>
                                            <a:schemeClr val="tx1"/>
                                          </a:solidFill>
                                          <a:latin typeface="Cambria Math" panose="02040503050406030204" pitchFamily="18" charset="0"/>
                                        </a:rPr>
                                        <m:t>𝑒</m:t>
                                      </m:r>
                                    </m:e>
                                    <m:sup>
                                      <m:r>
                                        <a:rPr lang="it-IT" sz="1400" b="0" i="1" dirty="0" smtClean="0">
                                          <a:solidFill>
                                            <a:schemeClr val="tx1"/>
                                          </a:solidFill>
                                          <a:latin typeface="Cambria Math" panose="02040503050406030204" pitchFamily="18" charset="0"/>
                                        </a:rPr>
                                        <m:t>−</m:t>
                                      </m:r>
                                      <m:r>
                                        <a:rPr lang="it-IT" sz="1400" b="0" i="1" dirty="0" smtClean="0">
                                          <a:solidFill>
                                            <a:schemeClr val="tx1"/>
                                          </a:solidFill>
                                          <a:latin typeface="Cambria Math" panose="02040503050406030204" pitchFamily="18" charset="0"/>
                                        </a:rPr>
                                        <m:t>𝑗</m:t>
                                      </m:r>
                                      <m:r>
                                        <a:rPr lang="it-IT" sz="1400" b="0" i="1" dirty="0" smtClean="0">
                                          <a:solidFill>
                                            <a:schemeClr val="tx1"/>
                                          </a:solidFill>
                                          <a:latin typeface="Cambria Math" panose="02040503050406030204" pitchFamily="18" charset="0"/>
                                        </a:rPr>
                                        <m:t>2</m:t>
                                      </m:r>
                                      <m:r>
                                        <a:rPr lang="it-IT" sz="1400" b="0" i="1" dirty="0" smtClean="0">
                                          <a:solidFill>
                                            <a:schemeClr val="tx1"/>
                                          </a:solidFill>
                                          <a:latin typeface="Cambria Math" panose="02040503050406030204" pitchFamily="18" charset="0"/>
                                        </a:rPr>
                                        <m:t>𝜋</m:t>
                                      </m:r>
                                      <m:r>
                                        <a:rPr lang="it-IT" sz="1400" b="0" i="1" dirty="0" smtClean="0">
                                          <a:solidFill>
                                            <a:schemeClr val="tx1"/>
                                          </a:solidFill>
                                          <a:latin typeface="Cambria Math" panose="02040503050406030204" pitchFamily="18" charset="0"/>
                                        </a:rPr>
                                        <m:t>𝑓𝑛</m:t>
                                      </m:r>
                                    </m:sup>
                                  </m:sSup>
                                </m:e>
                              </m:nary>
                            </m:e>
                          </m:d>
                        </m:e>
                        <m:sup>
                          <m:r>
                            <a:rPr lang="it-IT" sz="1400" b="0" i="1" dirty="0" smtClean="0">
                              <a:solidFill>
                                <a:schemeClr val="tx1"/>
                              </a:solidFill>
                              <a:latin typeface="Cambria Math" panose="02040503050406030204" pitchFamily="18" charset="0"/>
                            </a:rPr>
                            <m:t>2</m:t>
                          </m:r>
                        </m:sup>
                      </m:sSup>
                      <m:r>
                        <a:rPr lang="it-IT" sz="1400" b="0" i="1" dirty="0" smtClean="0">
                          <a:solidFill>
                            <a:schemeClr val="tx1"/>
                          </a:solidFill>
                          <a:latin typeface="Cambria Math" panose="02040503050406030204" pitchFamily="18" charset="0"/>
                        </a:rPr>
                        <m:t> </m:t>
                      </m:r>
                    </m:oMath>
                  </m:oMathPara>
                </a14:m>
                <a:endParaRPr lang="en-GB" sz="1100" dirty="0">
                  <a:solidFill>
                    <a:schemeClr val="tx1"/>
                  </a:solidFill>
                </a:endParaRPr>
              </a:p>
              <a:p>
                <a:endParaRPr lang="en-GB" sz="1100" dirty="0">
                  <a:solidFill>
                    <a:schemeClr val="tx1"/>
                  </a:solidFill>
                </a:endParaRPr>
              </a:p>
            </p:txBody>
          </p:sp>
        </mc:Choice>
        <mc:Fallback>
          <p:sp>
            <p:nvSpPr>
              <p:cNvPr id="5" name="Rettangolo con angoli arrotondati 4">
                <a:extLst>
                  <a:ext uri="{FF2B5EF4-FFF2-40B4-BE49-F238E27FC236}">
                    <a16:creationId xmlns:a16="http://schemas.microsoft.com/office/drawing/2014/main" id="{FFC060BC-855F-9D6A-2F09-48BC992AF336}"/>
                  </a:ext>
                </a:extLst>
              </p:cNvPr>
              <p:cNvSpPr>
                <a:spLocks noRot="1" noChangeAspect="1" noMove="1" noResize="1" noEditPoints="1" noAdjustHandles="1" noChangeArrowheads="1" noChangeShapeType="1" noTextEdit="1"/>
              </p:cNvSpPr>
              <p:nvPr/>
            </p:nvSpPr>
            <p:spPr>
              <a:xfrm>
                <a:off x="6612310" y="2873656"/>
                <a:ext cx="4934711" cy="1158604"/>
              </a:xfrm>
              <a:prstGeom prst="roundRect">
                <a:avLst/>
              </a:prstGeom>
              <a:blipFill>
                <a:blip r:embed="rId3"/>
                <a:stretch>
                  <a:fillRect/>
                </a:stretch>
              </a:blipFill>
              <a:ln>
                <a:solidFill>
                  <a:schemeClr val="tx1"/>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7" name="Rettangolo con angoli arrotondati 6">
                <a:extLst>
                  <a:ext uri="{FF2B5EF4-FFF2-40B4-BE49-F238E27FC236}">
                    <a16:creationId xmlns:a16="http://schemas.microsoft.com/office/drawing/2014/main" id="{BF3A10C5-9691-B507-B52B-F70021D6E866}"/>
                  </a:ext>
                </a:extLst>
              </p:cNvPr>
              <p:cNvSpPr/>
              <p:nvPr/>
            </p:nvSpPr>
            <p:spPr>
              <a:xfrm>
                <a:off x="6635173" y="4249799"/>
                <a:ext cx="4934711" cy="1931544"/>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i="1" dirty="0">
                    <a:solidFill>
                      <a:schemeClr val="tx1"/>
                    </a:solidFill>
                    <a:latin typeface="Cambria Math" panose="02040503050406030204" pitchFamily="18" charset="0"/>
                  </a:rPr>
                  <a:t>Welch Spectrogram</a:t>
                </a:r>
              </a:p>
              <a:p>
                <a:pPr/>
                <a14:m>
                  <m:oMathPara xmlns:m="http://schemas.openxmlformats.org/officeDocument/2006/math">
                    <m:oMathParaPr>
                      <m:jc m:val="centerGroup"/>
                    </m:oMathParaPr>
                    <m:oMath xmlns:m="http://schemas.openxmlformats.org/officeDocument/2006/math">
                      <m:sSub>
                        <m:sSubPr>
                          <m:ctrlPr>
                            <a:rPr lang="it-IT" sz="1100" b="0" i="1" dirty="0" smtClean="0">
                              <a:solidFill>
                                <a:schemeClr val="tx1"/>
                              </a:solidFill>
                              <a:latin typeface="Cambria Math" panose="02040503050406030204" pitchFamily="18" charset="0"/>
                            </a:rPr>
                          </m:ctrlPr>
                        </m:sSubPr>
                        <m:e>
                          <m:acc>
                            <m:accPr>
                              <m:chr m:val="̂"/>
                              <m:ctrlPr>
                                <a:rPr lang="it-IT" sz="1100" i="1" smtClean="0">
                                  <a:solidFill>
                                    <a:schemeClr val="tx1"/>
                                  </a:solidFill>
                                  <a:latin typeface="Cambria Math" panose="02040503050406030204" pitchFamily="18" charset="0"/>
                                </a:rPr>
                              </m:ctrlPr>
                            </m:accPr>
                            <m:e>
                              <m:r>
                                <a:rPr lang="it-IT" sz="1100" b="0" i="1" smtClean="0">
                                  <a:solidFill>
                                    <a:schemeClr val="tx1"/>
                                  </a:solidFill>
                                  <a:latin typeface="Cambria Math" panose="02040503050406030204" pitchFamily="18" charset="0"/>
                                </a:rPr>
                                <m:t>𝑃</m:t>
                              </m:r>
                            </m:e>
                          </m:acc>
                        </m:e>
                        <m:sub>
                          <m:r>
                            <a:rPr lang="it-IT" sz="1200" b="0" i="1" dirty="0" smtClean="0">
                              <a:solidFill>
                                <a:schemeClr val="tx1"/>
                              </a:solidFill>
                              <a:latin typeface="Cambria Math" panose="02040503050406030204" pitchFamily="18" charset="0"/>
                            </a:rPr>
                            <m:t>𝑊</m:t>
                          </m:r>
                        </m:sub>
                      </m:sSub>
                      <m:d>
                        <m:dPr>
                          <m:ctrlPr>
                            <a:rPr lang="it-IT" sz="1200" i="1" dirty="0" smtClean="0">
                              <a:solidFill>
                                <a:schemeClr val="tx1"/>
                              </a:solidFill>
                              <a:latin typeface="Cambria Math" panose="02040503050406030204" pitchFamily="18" charset="0"/>
                            </a:rPr>
                          </m:ctrlPr>
                        </m:dPr>
                        <m:e>
                          <m:r>
                            <a:rPr lang="it-IT" sz="1200" b="0" i="1" dirty="0" smtClean="0">
                              <a:solidFill>
                                <a:schemeClr val="tx1"/>
                              </a:solidFill>
                              <a:latin typeface="Cambria Math" panose="02040503050406030204" pitchFamily="18" charset="0"/>
                            </a:rPr>
                            <m:t>𝑓</m:t>
                          </m:r>
                        </m:e>
                      </m:d>
                      <m:r>
                        <a:rPr lang="it-IT" sz="1200" b="0" i="1" dirty="0" smtClean="0">
                          <a:solidFill>
                            <a:schemeClr val="tx1"/>
                          </a:solidFill>
                          <a:latin typeface="Cambria Math" panose="02040503050406030204" pitchFamily="18" charset="0"/>
                        </a:rPr>
                        <m:t>=</m:t>
                      </m:r>
                      <m:f>
                        <m:fPr>
                          <m:ctrlPr>
                            <a:rPr lang="it-IT" sz="1200" b="0" i="1" dirty="0" smtClean="0">
                              <a:solidFill>
                                <a:schemeClr val="tx1"/>
                              </a:solidFill>
                              <a:latin typeface="Cambria Math" panose="02040503050406030204" pitchFamily="18" charset="0"/>
                            </a:rPr>
                          </m:ctrlPr>
                        </m:fPr>
                        <m:num>
                          <m:r>
                            <a:rPr lang="it-IT" sz="1200" b="0" i="1" dirty="0" smtClean="0">
                              <a:solidFill>
                                <a:schemeClr val="tx1"/>
                              </a:solidFill>
                              <a:latin typeface="Cambria Math" panose="02040503050406030204" pitchFamily="18" charset="0"/>
                            </a:rPr>
                            <m:t>1</m:t>
                          </m:r>
                        </m:num>
                        <m:den>
                          <m:r>
                            <a:rPr lang="it-IT" sz="1200" b="0" i="1" dirty="0" smtClean="0">
                              <a:solidFill>
                                <a:schemeClr val="tx1"/>
                              </a:solidFill>
                              <a:latin typeface="Cambria Math" panose="02040503050406030204" pitchFamily="18" charset="0"/>
                            </a:rPr>
                            <m:t>𝑆</m:t>
                          </m:r>
                        </m:den>
                      </m:f>
                      <m:nary>
                        <m:naryPr>
                          <m:chr m:val="∑"/>
                          <m:ctrlPr>
                            <a:rPr lang="it-IT" sz="1200" i="1" dirty="0">
                              <a:solidFill>
                                <a:schemeClr val="tx1"/>
                              </a:solidFill>
                              <a:latin typeface="Cambria Math" panose="02040503050406030204" pitchFamily="18" charset="0"/>
                            </a:rPr>
                          </m:ctrlPr>
                        </m:naryPr>
                        <m:sub>
                          <m:r>
                            <m:rPr>
                              <m:brk m:alnAt="23"/>
                            </m:rPr>
                            <a:rPr lang="it-IT" sz="1200" i="1" dirty="0">
                              <a:solidFill>
                                <a:schemeClr val="tx1"/>
                              </a:solidFill>
                              <a:latin typeface="Cambria Math" panose="02040503050406030204" pitchFamily="18" charset="0"/>
                            </a:rPr>
                            <m:t>𝑙</m:t>
                          </m:r>
                          <m:r>
                            <a:rPr lang="it-IT" sz="1200" i="1" dirty="0">
                              <a:solidFill>
                                <a:schemeClr val="tx1"/>
                              </a:solidFill>
                              <a:latin typeface="Cambria Math" panose="02040503050406030204" pitchFamily="18" charset="0"/>
                            </a:rPr>
                            <m:t>=1</m:t>
                          </m:r>
                        </m:sub>
                        <m:sup>
                          <m:r>
                            <a:rPr lang="it-IT" sz="1200" i="1" dirty="0">
                              <a:solidFill>
                                <a:schemeClr val="tx1"/>
                              </a:solidFill>
                              <a:latin typeface="Cambria Math" panose="02040503050406030204" pitchFamily="18" charset="0"/>
                            </a:rPr>
                            <m:t>𝑆</m:t>
                          </m:r>
                        </m:sup>
                        <m:e>
                          <m:sSub>
                            <m:sSubPr>
                              <m:ctrlPr>
                                <a:rPr lang="it-IT" sz="1100" b="1" i="1" dirty="0">
                                  <a:solidFill>
                                    <a:schemeClr val="tx1"/>
                                  </a:solidFill>
                                  <a:latin typeface="Cambria Math" panose="02040503050406030204" pitchFamily="18" charset="0"/>
                                </a:rPr>
                              </m:ctrlPr>
                            </m:sSubPr>
                            <m:e>
                              <m:acc>
                                <m:accPr>
                                  <m:chr m:val="̂"/>
                                  <m:ctrlPr>
                                    <a:rPr lang="it-IT" sz="1200" i="1" dirty="0">
                                      <a:solidFill>
                                        <a:schemeClr val="tx1"/>
                                      </a:solidFill>
                                      <a:latin typeface="Cambria Math" panose="02040503050406030204" pitchFamily="18" charset="0"/>
                                    </a:rPr>
                                  </m:ctrlPr>
                                </m:accPr>
                                <m:e>
                                  <m:r>
                                    <a:rPr lang="it-IT" sz="1200" i="1" dirty="0">
                                      <a:solidFill>
                                        <a:schemeClr val="tx1"/>
                                      </a:solidFill>
                                      <a:latin typeface="Cambria Math" panose="02040503050406030204" pitchFamily="18" charset="0"/>
                                    </a:rPr>
                                    <m:t>𝑃</m:t>
                                  </m:r>
                                </m:e>
                              </m:acc>
                            </m:e>
                            <m:sub>
                              <m:r>
                                <a:rPr lang="it-IT" sz="1100" b="1" i="1" dirty="0">
                                  <a:solidFill>
                                    <a:schemeClr val="tx1"/>
                                  </a:solidFill>
                                  <a:latin typeface="Cambria Math" panose="02040503050406030204" pitchFamily="18" charset="0"/>
                                </a:rPr>
                                <m:t>𝒍</m:t>
                              </m:r>
                            </m:sub>
                          </m:sSub>
                          <m:r>
                            <a:rPr lang="it-IT" sz="1100" b="1" i="1" dirty="0">
                              <a:solidFill>
                                <a:schemeClr val="tx1"/>
                              </a:solidFill>
                              <a:latin typeface="Cambria Math" panose="02040503050406030204" pitchFamily="18" charset="0"/>
                            </a:rPr>
                            <m:t>(</m:t>
                          </m:r>
                          <m:r>
                            <a:rPr lang="it-IT" sz="1100" i="1" dirty="0">
                              <a:solidFill>
                                <a:schemeClr val="tx1"/>
                              </a:solidFill>
                              <a:latin typeface="Cambria Math" panose="02040503050406030204" pitchFamily="18" charset="0"/>
                            </a:rPr>
                            <m:t>𝑓</m:t>
                          </m:r>
                          <m:r>
                            <a:rPr lang="it-IT" sz="1100" b="1" i="1" dirty="0">
                              <a:solidFill>
                                <a:schemeClr val="tx1"/>
                              </a:solidFill>
                              <a:latin typeface="Cambria Math" panose="02040503050406030204" pitchFamily="18" charset="0"/>
                            </a:rPr>
                            <m:t>)</m:t>
                          </m:r>
                        </m:e>
                      </m:nary>
                      <m:r>
                        <a:rPr lang="it-IT" sz="1100" b="0" i="1" dirty="0" smtClean="0">
                          <a:solidFill>
                            <a:schemeClr val="tx1"/>
                          </a:solidFill>
                          <a:latin typeface="Cambria Math" panose="02040503050406030204" pitchFamily="18" charset="0"/>
                        </a:rPr>
                        <m:t> </m:t>
                      </m:r>
                      <m:r>
                        <a:rPr lang="it-IT" sz="1100" b="0" i="1" dirty="0" smtClean="0">
                          <a:solidFill>
                            <a:schemeClr val="tx1"/>
                          </a:solidFill>
                          <a:latin typeface="Cambria Math" panose="02040503050406030204" pitchFamily="18" charset="0"/>
                        </a:rPr>
                        <m:t>𝑎𝑛𝑑</m:t>
                      </m:r>
                      <m:r>
                        <a:rPr lang="it-IT" sz="1100" b="0" i="1" dirty="0" smtClean="0">
                          <a:solidFill>
                            <a:schemeClr val="tx1"/>
                          </a:solidFill>
                          <a:latin typeface="Cambria Math" panose="02040503050406030204" pitchFamily="18" charset="0"/>
                        </a:rPr>
                        <m:t>  </m:t>
                      </m:r>
                      <m:sSub>
                        <m:sSubPr>
                          <m:ctrlPr>
                            <a:rPr lang="it-IT" sz="1100" b="0" i="1" dirty="0" smtClean="0">
                              <a:solidFill>
                                <a:schemeClr val="tx1"/>
                              </a:solidFill>
                              <a:latin typeface="Cambria Math" panose="02040503050406030204" pitchFamily="18" charset="0"/>
                            </a:rPr>
                          </m:ctrlPr>
                        </m:sSubPr>
                        <m:e>
                          <m:acc>
                            <m:accPr>
                              <m:chr m:val="̂"/>
                              <m:ctrlPr>
                                <a:rPr lang="it-IT" sz="1100" b="0" i="1" dirty="0" smtClean="0">
                                  <a:solidFill>
                                    <a:schemeClr val="tx1"/>
                                  </a:solidFill>
                                  <a:latin typeface="Cambria Math" panose="02040503050406030204" pitchFamily="18" charset="0"/>
                                </a:rPr>
                              </m:ctrlPr>
                            </m:accPr>
                            <m:e>
                              <m:r>
                                <a:rPr lang="it-IT" sz="1100" b="0" i="1" dirty="0" smtClean="0">
                                  <a:solidFill>
                                    <a:schemeClr val="tx1"/>
                                  </a:solidFill>
                                  <a:latin typeface="Cambria Math" panose="02040503050406030204" pitchFamily="18" charset="0"/>
                                </a:rPr>
                                <m:t>𝑃</m:t>
                              </m:r>
                            </m:e>
                          </m:acc>
                        </m:e>
                        <m:sub>
                          <m:r>
                            <a:rPr lang="it-IT" sz="1100" b="0" i="1" dirty="0" smtClean="0">
                              <a:solidFill>
                                <a:schemeClr val="tx1"/>
                              </a:solidFill>
                              <a:latin typeface="Cambria Math" panose="02040503050406030204" pitchFamily="18" charset="0"/>
                            </a:rPr>
                            <m:t>𝑙</m:t>
                          </m:r>
                        </m:sub>
                      </m:sSub>
                      <m:d>
                        <m:dPr>
                          <m:ctrlPr>
                            <a:rPr lang="it-IT" sz="1100" b="0" i="1" dirty="0" smtClean="0">
                              <a:solidFill>
                                <a:schemeClr val="tx1"/>
                              </a:solidFill>
                              <a:latin typeface="Cambria Math" panose="02040503050406030204" pitchFamily="18" charset="0"/>
                            </a:rPr>
                          </m:ctrlPr>
                        </m:dPr>
                        <m:e>
                          <m:r>
                            <a:rPr lang="it-IT" sz="1100" b="0" i="1" dirty="0" smtClean="0">
                              <a:solidFill>
                                <a:schemeClr val="tx1"/>
                              </a:solidFill>
                              <a:latin typeface="Cambria Math" panose="02040503050406030204" pitchFamily="18" charset="0"/>
                            </a:rPr>
                            <m:t>𝑓</m:t>
                          </m:r>
                        </m:e>
                      </m:d>
                      <m:r>
                        <a:rPr lang="it-IT" sz="1100" b="0" i="1" dirty="0" smtClean="0">
                          <a:solidFill>
                            <a:schemeClr val="tx1"/>
                          </a:solidFill>
                          <a:latin typeface="Cambria Math" panose="02040503050406030204" pitchFamily="18" charset="0"/>
                        </a:rPr>
                        <m:t>=</m:t>
                      </m:r>
                      <m:f>
                        <m:fPr>
                          <m:ctrlPr>
                            <a:rPr lang="it-IT" sz="1100" b="0" i="1" dirty="0" smtClean="0">
                              <a:solidFill>
                                <a:schemeClr val="tx1"/>
                              </a:solidFill>
                              <a:latin typeface="Cambria Math" panose="02040503050406030204" pitchFamily="18" charset="0"/>
                            </a:rPr>
                          </m:ctrlPr>
                        </m:fPr>
                        <m:num>
                          <m:r>
                            <a:rPr lang="it-IT" sz="1100" b="0" i="1" dirty="0" smtClean="0">
                              <a:solidFill>
                                <a:schemeClr val="tx1"/>
                              </a:solidFill>
                              <a:latin typeface="Cambria Math" panose="02040503050406030204" pitchFamily="18" charset="0"/>
                            </a:rPr>
                            <m:t>1</m:t>
                          </m:r>
                        </m:num>
                        <m:den>
                          <m:r>
                            <a:rPr lang="it-IT" sz="1100" b="0" i="1" dirty="0" smtClean="0">
                              <a:solidFill>
                                <a:schemeClr val="tx1"/>
                              </a:solidFill>
                              <a:latin typeface="Cambria Math" panose="02040503050406030204" pitchFamily="18" charset="0"/>
                            </a:rPr>
                            <m:t>𝑃</m:t>
                          </m:r>
                        </m:den>
                      </m:f>
                      <m:f>
                        <m:fPr>
                          <m:ctrlPr>
                            <a:rPr lang="it-IT" sz="1100" i="1" dirty="0">
                              <a:solidFill>
                                <a:schemeClr val="tx1"/>
                              </a:solidFill>
                              <a:latin typeface="Cambria Math" panose="02040503050406030204" pitchFamily="18" charset="0"/>
                            </a:rPr>
                          </m:ctrlPr>
                        </m:fPr>
                        <m:num>
                          <m:r>
                            <a:rPr lang="it-IT" sz="1100" i="1" dirty="0">
                              <a:solidFill>
                                <a:schemeClr val="tx1"/>
                              </a:solidFill>
                              <a:latin typeface="Cambria Math" panose="02040503050406030204" pitchFamily="18" charset="0"/>
                            </a:rPr>
                            <m:t>1</m:t>
                          </m:r>
                        </m:num>
                        <m:den>
                          <m:r>
                            <a:rPr lang="it-IT" sz="1100" b="0" i="1" dirty="0" smtClean="0">
                              <a:solidFill>
                                <a:schemeClr val="tx1"/>
                              </a:solidFill>
                              <a:latin typeface="Cambria Math" panose="02040503050406030204" pitchFamily="18" charset="0"/>
                            </a:rPr>
                            <m:t>𝑀</m:t>
                          </m:r>
                        </m:den>
                      </m:f>
                      <m:sSup>
                        <m:sSupPr>
                          <m:ctrlPr>
                            <a:rPr lang="it-IT" sz="1100" i="1" dirty="0">
                              <a:solidFill>
                                <a:schemeClr val="tx1"/>
                              </a:solidFill>
                              <a:latin typeface="Cambria Math" panose="02040503050406030204" pitchFamily="18" charset="0"/>
                            </a:rPr>
                          </m:ctrlPr>
                        </m:sSupPr>
                        <m:e>
                          <m:d>
                            <m:dPr>
                              <m:begChr m:val="|"/>
                              <m:endChr m:val="|"/>
                              <m:ctrlPr>
                                <a:rPr lang="it-IT" sz="1100" i="1" dirty="0">
                                  <a:solidFill>
                                    <a:schemeClr val="tx1"/>
                                  </a:solidFill>
                                  <a:latin typeface="Cambria Math" panose="02040503050406030204" pitchFamily="18" charset="0"/>
                                </a:rPr>
                              </m:ctrlPr>
                            </m:dPr>
                            <m:e>
                              <m:nary>
                                <m:naryPr>
                                  <m:chr m:val="∑"/>
                                  <m:ctrlPr>
                                    <a:rPr lang="it-IT" sz="1100" i="1" dirty="0">
                                      <a:solidFill>
                                        <a:schemeClr val="tx1"/>
                                      </a:solidFill>
                                      <a:latin typeface="Cambria Math" panose="02040503050406030204" pitchFamily="18" charset="0"/>
                                    </a:rPr>
                                  </m:ctrlPr>
                                </m:naryPr>
                                <m:sub>
                                  <m:r>
                                    <a:rPr lang="it-IT" sz="1100" i="1" dirty="0">
                                      <a:solidFill>
                                        <a:schemeClr val="tx1"/>
                                      </a:solidFill>
                                      <a:latin typeface="Cambria Math" panose="02040503050406030204" pitchFamily="18" charset="0"/>
                                    </a:rPr>
                                    <m:t>𝑛</m:t>
                                  </m:r>
                                  <m:r>
                                    <a:rPr lang="it-IT" sz="1100" i="1" dirty="0">
                                      <a:solidFill>
                                        <a:schemeClr val="tx1"/>
                                      </a:solidFill>
                                      <a:latin typeface="Cambria Math" panose="02040503050406030204" pitchFamily="18" charset="0"/>
                                    </a:rPr>
                                    <m:t>=1</m:t>
                                  </m:r>
                                </m:sub>
                                <m:sup>
                                  <m:r>
                                    <a:rPr lang="it-IT" sz="1100" b="0" i="1" dirty="0" smtClean="0">
                                      <a:solidFill>
                                        <a:schemeClr val="tx1"/>
                                      </a:solidFill>
                                      <a:latin typeface="Cambria Math" panose="02040503050406030204" pitchFamily="18" charset="0"/>
                                    </a:rPr>
                                    <m:t>𝑀</m:t>
                                  </m:r>
                                </m:sup>
                                <m:e>
                                  <m:r>
                                    <a:rPr lang="it-IT" sz="1100" b="0" i="1" dirty="0" smtClean="0">
                                      <a:solidFill>
                                        <a:schemeClr val="tx1"/>
                                      </a:solidFill>
                                      <a:latin typeface="Cambria Math" panose="02040503050406030204" pitchFamily="18" charset="0"/>
                                    </a:rPr>
                                    <m:t>𝑣</m:t>
                                  </m:r>
                                  <m:d>
                                    <m:dPr>
                                      <m:ctrlPr>
                                        <a:rPr lang="it-IT" sz="1100" b="0" i="1" dirty="0" smtClean="0">
                                          <a:solidFill>
                                            <a:schemeClr val="tx1"/>
                                          </a:solidFill>
                                          <a:latin typeface="Cambria Math" panose="02040503050406030204" pitchFamily="18" charset="0"/>
                                        </a:rPr>
                                      </m:ctrlPr>
                                    </m:dPr>
                                    <m:e>
                                      <m:r>
                                        <a:rPr lang="it-IT" sz="1100" b="0" i="1" dirty="0" smtClean="0">
                                          <a:solidFill>
                                            <a:schemeClr val="tx1"/>
                                          </a:solidFill>
                                          <a:latin typeface="Cambria Math" panose="02040503050406030204" pitchFamily="18" charset="0"/>
                                        </a:rPr>
                                        <m:t>𝑛</m:t>
                                      </m:r>
                                    </m:e>
                                  </m:d>
                                  <m:sSub>
                                    <m:sSubPr>
                                      <m:ctrlPr>
                                        <a:rPr lang="it-IT" sz="1100" b="0" i="1" dirty="0" smtClean="0">
                                          <a:solidFill>
                                            <a:schemeClr val="tx1"/>
                                          </a:solidFill>
                                          <a:latin typeface="Cambria Math" panose="02040503050406030204" pitchFamily="18" charset="0"/>
                                        </a:rPr>
                                      </m:ctrlPr>
                                    </m:sSubPr>
                                    <m:e>
                                      <m:r>
                                        <a:rPr lang="it-IT" sz="1100" i="1" dirty="0">
                                          <a:solidFill>
                                            <a:schemeClr val="tx1"/>
                                          </a:solidFill>
                                          <a:latin typeface="Cambria Math" panose="02040503050406030204" pitchFamily="18" charset="0"/>
                                        </a:rPr>
                                        <m:t>𝑥</m:t>
                                      </m:r>
                                    </m:e>
                                    <m:sub>
                                      <m:r>
                                        <a:rPr lang="it-IT" sz="1100" b="0" i="1" dirty="0" smtClean="0">
                                          <a:solidFill>
                                            <a:schemeClr val="tx1"/>
                                          </a:solidFill>
                                          <a:latin typeface="Cambria Math" panose="02040503050406030204" pitchFamily="18" charset="0"/>
                                        </a:rPr>
                                        <m:t>𝑙</m:t>
                                      </m:r>
                                    </m:sub>
                                  </m:sSub>
                                  <m:d>
                                    <m:dPr>
                                      <m:ctrlPr>
                                        <a:rPr lang="it-IT" sz="1100" i="1" dirty="0">
                                          <a:solidFill>
                                            <a:schemeClr val="tx1"/>
                                          </a:solidFill>
                                          <a:latin typeface="Cambria Math" panose="02040503050406030204" pitchFamily="18" charset="0"/>
                                        </a:rPr>
                                      </m:ctrlPr>
                                    </m:dPr>
                                    <m:e>
                                      <m:r>
                                        <a:rPr lang="it-IT" sz="1100" i="1" dirty="0">
                                          <a:solidFill>
                                            <a:schemeClr val="tx1"/>
                                          </a:solidFill>
                                          <a:latin typeface="Cambria Math" panose="02040503050406030204" pitchFamily="18" charset="0"/>
                                        </a:rPr>
                                        <m:t>𝑛</m:t>
                                      </m:r>
                                    </m:e>
                                  </m:d>
                                  <m:sSup>
                                    <m:sSupPr>
                                      <m:ctrlPr>
                                        <a:rPr lang="it-IT" sz="1100" i="1" dirty="0">
                                          <a:solidFill>
                                            <a:schemeClr val="tx1"/>
                                          </a:solidFill>
                                          <a:latin typeface="Cambria Math" panose="02040503050406030204" pitchFamily="18" charset="0"/>
                                        </a:rPr>
                                      </m:ctrlPr>
                                    </m:sSupPr>
                                    <m:e>
                                      <m:r>
                                        <a:rPr lang="it-IT" sz="1100" i="1" dirty="0">
                                          <a:solidFill>
                                            <a:schemeClr val="tx1"/>
                                          </a:solidFill>
                                          <a:latin typeface="Cambria Math" panose="02040503050406030204" pitchFamily="18" charset="0"/>
                                        </a:rPr>
                                        <m:t>𝑒</m:t>
                                      </m:r>
                                    </m:e>
                                    <m:sup>
                                      <m:r>
                                        <a:rPr lang="it-IT" sz="1100" i="1" dirty="0">
                                          <a:solidFill>
                                            <a:schemeClr val="tx1"/>
                                          </a:solidFill>
                                          <a:latin typeface="Cambria Math" panose="02040503050406030204" pitchFamily="18" charset="0"/>
                                        </a:rPr>
                                        <m:t>−</m:t>
                                      </m:r>
                                      <m:r>
                                        <a:rPr lang="it-IT" sz="1100" i="1" dirty="0">
                                          <a:solidFill>
                                            <a:schemeClr val="tx1"/>
                                          </a:solidFill>
                                          <a:latin typeface="Cambria Math" panose="02040503050406030204" pitchFamily="18" charset="0"/>
                                        </a:rPr>
                                        <m:t>𝑗</m:t>
                                      </m:r>
                                      <m:r>
                                        <a:rPr lang="it-IT" sz="1100" i="1" dirty="0">
                                          <a:solidFill>
                                            <a:schemeClr val="tx1"/>
                                          </a:solidFill>
                                          <a:latin typeface="Cambria Math" panose="02040503050406030204" pitchFamily="18" charset="0"/>
                                        </a:rPr>
                                        <m:t>2</m:t>
                                      </m:r>
                                      <m:r>
                                        <a:rPr lang="it-IT" sz="1100" i="1" dirty="0">
                                          <a:solidFill>
                                            <a:schemeClr val="tx1"/>
                                          </a:solidFill>
                                          <a:latin typeface="Cambria Math" panose="02040503050406030204" pitchFamily="18" charset="0"/>
                                        </a:rPr>
                                        <m:t>𝜋</m:t>
                                      </m:r>
                                      <m:r>
                                        <a:rPr lang="it-IT" sz="1100" i="1" dirty="0">
                                          <a:solidFill>
                                            <a:schemeClr val="tx1"/>
                                          </a:solidFill>
                                          <a:latin typeface="Cambria Math" panose="02040503050406030204" pitchFamily="18" charset="0"/>
                                        </a:rPr>
                                        <m:t>𝑓𝑛</m:t>
                                      </m:r>
                                    </m:sup>
                                  </m:sSup>
                                </m:e>
                              </m:nary>
                            </m:e>
                          </m:d>
                        </m:e>
                        <m:sup>
                          <m:r>
                            <a:rPr lang="it-IT" sz="1100" i="1" dirty="0">
                              <a:solidFill>
                                <a:schemeClr val="tx1"/>
                              </a:solidFill>
                              <a:latin typeface="Cambria Math" panose="02040503050406030204" pitchFamily="18" charset="0"/>
                            </a:rPr>
                            <m:t>2</m:t>
                          </m:r>
                        </m:sup>
                      </m:sSup>
                    </m:oMath>
                  </m:oMathPara>
                </a14:m>
                <a:endParaRPr lang="en-GB" sz="1100" dirty="0">
                  <a:solidFill>
                    <a:schemeClr val="tx1"/>
                  </a:solidFill>
                </a:endParaRPr>
              </a:p>
              <a:p>
                <a:r>
                  <a:rPr lang="en-GB" sz="1100" dirty="0">
                    <a:solidFill>
                      <a:schemeClr val="tx1"/>
                    </a:solidFill>
                  </a:rPr>
                  <a:t>Where:</a:t>
                </a:r>
              </a:p>
              <a:p>
                <a:pPr marL="285750" indent="-285750">
                  <a:buFont typeface="Arial" panose="020B0604020202020204" pitchFamily="34" charset="0"/>
                  <a:buChar char="•"/>
                </a:pPr>
                <a14:m>
                  <m:oMath xmlns:m="http://schemas.openxmlformats.org/officeDocument/2006/math">
                    <m:r>
                      <a:rPr lang="it-IT" sz="1100" b="0" i="1" dirty="0" smtClean="0">
                        <a:solidFill>
                          <a:schemeClr val="tx1"/>
                        </a:solidFill>
                        <a:latin typeface="Cambria Math" panose="02040503050406030204" pitchFamily="18" charset="0"/>
                      </a:rPr>
                      <m:t>𝑣</m:t>
                    </m:r>
                    <m:d>
                      <m:dPr>
                        <m:ctrlPr>
                          <a:rPr lang="it-IT" sz="1100" b="0" i="1" dirty="0" smtClean="0">
                            <a:solidFill>
                              <a:schemeClr val="tx1"/>
                            </a:solidFill>
                            <a:latin typeface="Cambria Math" panose="02040503050406030204" pitchFamily="18" charset="0"/>
                          </a:rPr>
                        </m:ctrlPr>
                      </m:dPr>
                      <m:e>
                        <m:r>
                          <a:rPr lang="it-IT" sz="1100" b="0" i="1" dirty="0" smtClean="0">
                            <a:solidFill>
                              <a:schemeClr val="tx1"/>
                            </a:solidFill>
                            <a:latin typeface="Cambria Math" panose="02040503050406030204" pitchFamily="18" charset="0"/>
                          </a:rPr>
                          <m:t>𝑛</m:t>
                        </m:r>
                      </m:e>
                    </m:d>
                  </m:oMath>
                </a14:m>
                <a:r>
                  <a:rPr lang="en-GB" sz="1100" dirty="0">
                    <a:solidFill>
                      <a:schemeClr val="tx1"/>
                    </a:solidFill>
                  </a:rPr>
                  <a:t> is a window of size M</a:t>
                </a:r>
              </a:p>
              <a:p>
                <a:pPr marL="285750" indent="-285750">
                  <a:buFont typeface="Arial" panose="020B0604020202020204" pitchFamily="34" charset="0"/>
                  <a:buChar char="•"/>
                </a:pPr>
                <a:r>
                  <a:rPr lang="en-GB" sz="1100" dirty="0">
                    <a:solidFill>
                      <a:schemeClr val="tx1"/>
                    </a:solidFill>
                  </a:rPr>
                  <a:t>P is the average of the window </a:t>
                </a:r>
                <a14:m>
                  <m:oMath xmlns:m="http://schemas.openxmlformats.org/officeDocument/2006/math">
                    <m:r>
                      <a:rPr lang="it-IT" sz="1100" b="0" i="1" dirty="0" smtClean="0">
                        <a:solidFill>
                          <a:schemeClr val="tx1"/>
                        </a:solidFill>
                        <a:latin typeface="Cambria Math" panose="02040503050406030204" pitchFamily="18" charset="0"/>
                      </a:rPr>
                      <m:t>𝑣</m:t>
                    </m:r>
                    <m:d>
                      <m:dPr>
                        <m:ctrlPr>
                          <a:rPr lang="it-IT" sz="1100" b="0" i="1" dirty="0" smtClean="0">
                            <a:solidFill>
                              <a:schemeClr val="tx1"/>
                            </a:solidFill>
                            <a:latin typeface="Cambria Math" panose="02040503050406030204" pitchFamily="18" charset="0"/>
                          </a:rPr>
                        </m:ctrlPr>
                      </m:dPr>
                      <m:e>
                        <m:r>
                          <a:rPr lang="it-IT" sz="1100" b="0" i="1" dirty="0" smtClean="0">
                            <a:solidFill>
                              <a:schemeClr val="tx1"/>
                            </a:solidFill>
                            <a:latin typeface="Cambria Math" panose="02040503050406030204" pitchFamily="18" charset="0"/>
                          </a:rPr>
                          <m:t>𝑛</m:t>
                        </m:r>
                      </m:e>
                    </m:d>
                  </m:oMath>
                </a14:m>
                <a:r>
                  <a:rPr lang="en-GB" sz="1100" dirty="0">
                    <a:solidFill>
                      <a:schemeClr val="tx1"/>
                    </a:solidFill>
                  </a:rPr>
                  <a:t>, defined as </a:t>
                </a:r>
                <a14:m>
                  <m:oMath xmlns:m="http://schemas.openxmlformats.org/officeDocument/2006/math">
                    <m:r>
                      <m:rPr>
                        <m:sty m:val="p"/>
                      </m:rPr>
                      <a:rPr lang="it-IT" sz="1100" b="0" i="0" dirty="0" smtClean="0">
                        <a:solidFill>
                          <a:schemeClr val="tx1"/>
                        </a:solidFill>
                        <a:latin typeface="Cambria Math" panose="02040503050406030204" pitchFamily="18" charset="0"/>
                      </a:rPr>
                      <m:t>P</m:t>
                    </m:r>
                    <m:r>
                      <a:rPr lang="it-IT" sz="1100" b="0" i="0" dirty="0" smtClean="0">
                        <a:solidFill>
                          <a:schemeClr val="tx1"/>
                        </a:solidFill>
                        <a:latin typeface="Cambria Math" panose="02040503050406030204" pitchFamily="18" charset="0"/>
                      </a:rPr>
                      <m:t>=</m:t>
                    </m:r>
                    <m:f>
                      <m:fPr>
                        <m:ctrlPr>
                          <a:rPr lang="it-IT" sz="1100" b="0" i="1" dirty="0" smtClean="0">
                            <a:solidFill>
                              <a:schemeClr val="tx1"/>
                            </a:solidFill>
                            <a:latin typeface="Cambria Math" panose="02040503050406030204" pitchFamily="18" charset="0"/>
                          </a:rPr>
                        </m:ctrlPr>
                      </m:fPr>
                      <m:num>
                        <m:r>
                          <a:rPr lang="it-IT" sz="1100" b="0" i="1" dirty="0" smtClean="0">
                            <a:solidFill>
                              <a:schemeClr val="tx1"/>
                            </a:solidFill>
                            <a:latin typeface="Cambria Math" panose="02040503050406030204" pitchFamily="18" charset="0"/>
                          </a:rPr>
                          <m:t>1</m:t>
                        </m:r>
                      </m:num>
                      <m:den>
                        <m:r>
                          <a:rPr lang="it-IT" sz="1100" b="0" i="1" dirty="0" smtClean="0">
                            <a:solidFill>
                              <a:schemeClr val="tx1"/>
                            </a:solidFill>
                            <a:latin typeface="Cambria Math" panose="02040503050406030204" pitchFamily="18" charset="0"/>
                          </a:rPr>
                          <m:t>𝑀</m:t>
                        </m:r>
                      </m:den>
                    </m:f>
                    <m:sSup>
                      <m:sSupPr>
                        <m:ctrlPr>
                          <a:rPr lang="it-IT" sz="1100" b="0" i="1" dirty="0" smtClean="0">
                            <a:solidFill>
                              <a:schemeClr val="tx1"/>
                            </a:solidFill>
                            <a:latin typeface="Cambria Math" panose="02040503050406030204" pitchFamily="18" charset="0"/>
                          </a:rPr>
                        </m:ctrlPr>
                      </m:sSupPr>
                      <m:e>
                        <m:nary>
                          <m:naryPr>
                            <m:chr m:val="∑"/>
                            <m:ctrlPr>
                              <a:rPr lang="it-IT" sz="1100" b="0" i="1" dirty="0" smtClean="0">
                                <a:solidFill>
                                  <a:schemeClr val="tx1"/>
                                </a:solidFill>
                                <a:latin typeface="Cambria Math" panose="02040503050406030204" pitchFamily="18" charset="0"/>
                              </a:rPr>
                            </m:ctrlPr>
                          </m:naryPr>
                          <m:sub>
                            <m:r>
                              <a:rPr lang="it-IT" sz="1100" b="0" i="1" dirty="0" smtClean="0">
                                <a:solidFill>
                                  <a:schemeClr val="tx1"/>
                                </a:solidFill>
                                <a:latin typeface="Cambria Math" panose="02040503050406030204" pitchFamily="18" charset="0"/>
                              </a:rPr>
                              <m:t>𝑖</m:t>
                            </m:r>
                          </m:sub>
                          <m:sup>
                            <m:r>
                              <a:rPr lang="it-IT" sz="1100" b="0" i="1" dirty="0" smtClean="0">
                                <a:solidFill>
                                  <a:schemeClr val="tx1"/>
                                </a:solidFill>
                                <a:latin typeface="Cambria Math" panose="02040503050406030204" pitchFamily="18" charset="0"/>
                              </a:rPr>
                              <m:t>𝑀</m:t>
                            </m:r>
                          </m:sup>
                          <m:e>
                            <m:d>
                              <m:dPr>
                                <m:begChr m:val="|"/>
                                <m:endChr m:val="|"/>
                                <m:ctrlPr>
                                  <a:rPr lang="it-IT" sz="1100" i="1" dirty="0">
                                    <a:solidFill>
                                      <a:schemeClr val="tx1"/>
                                    </a:solidFill>
                                    <a:latin typeface="Cambria Math" panose="02040503050406030204" pitchFamily="18" charset="0"/>
                                  </a:rPr>
                                </m:ctrlPr>
                              </m:dPr>
                              <m:e>
                                <m:r>
                                  <a:rPr lang="it-IT" sz="1100" i="1" dirty="0">
                                    <a:solidFill>
                                      <a:schemeClr val="tx1"/>
                                    </a:solidFill>
                                    <a:latin typeface="Cambria Math" panose="02040503050406030204" pitchFamily="18" charset="0"/>
                                  </a:rPr>
                                  <m:t>𝑣</m:t>
                                </m:r>
                                <m:d>
                                  <m:dPr>
                                    <m:ctrlPr>
                                      <a:rPr lang="it-IT" sz="1100" i="1" dirty="0">
                                        <a:solidFill>
                                          <a:schemeClr val="tx1"/>
                                        </a:solidFill>
                                        <a:latin typeface="Cambria Math" panose="02040503050406030204" pitchFamily="18" charset="0"/>
                                      </a:rPr>
                                    </m:ctrlPr>
                                  </m:dPr>
                                  <m:e>
                                    <m:r>
                                      <a:rPr lang="it-IT" sz="1100" i="1" dirty="0">
                                        <a:solidFill>
                                          <a:schemeClr val="tx1"/>
                                        </a:solidFill>
                                        <a:latin typeface="Cambria Math" panose="02040503050406030204" pitchFamily="18" charset="0"/>
                                      </a:rPr>
                                      <m:t>𝑛</m:t>
                                    </m:r>
                                  </m:e>
                                </m:d>
                              </m:e>
                            </m:d>
                          </m:e>
                        </m:nary>
                      </m:e>
                      <m:sup>
                        <m:r>
                          <a:rPr lang="it-IT" sz="1100" b="0" i="1" dirty="0" smtClean="0">
                            <a:solidFill>
                              <a:schemeClr val="tx1"/>
                            </a:solidFill>
                            <a:latin typeface="Cambria Math" panose="02040503050406030204" pitchFamily="18" charset="0"/>
                          </a:rPr>
                          <m:t>2</m:t>
                        </m:r>
                      </m:sup>
                    </m:sSup>
                  </m:oMath>
                </a14:m>
                <a:endParaRPr lang="en-GB" sz="1100" dirty="0">
                  <a:solidFill>
                    <a:schemeClr val="tx1"/>
                  </a:solidFill>
                </a:endParaRPr>
              </a:p>
              <a:p>
                <a:endParaRPr lang="en-GB" sz="1100" dirty="0">
                  <a:solidFill>
                    <a:schemeClr val="tx1"/>
                  </a:solidFill>
                </a:endParaRPr>
              </a:p>
              <a:p>
                <a:r>
                  <a:rPr lang="en-GB" sz="1100" dirty="0">
                    <a:solidFill>
                      <a:schemeClr val="tx1"/>
                    </a:solidFill>
                  </a:rPr>
                  <a:t>Windows divide the signals in S, partially overlapping, segments</a:t>
                </a:r>
              </a:p>
            </p:txBody>
          </p:sp>
        </mc:Choice>
        <mc:Fallback>
          <p:sp>
            <p:nvSpPr>
              <p:cNvPr id="7" name="Rettangolo con angoli arrotondati 6">
                <a:extLst>
                  <a:ext uri="{FF2B5EF4-FFF2-40B4-BE49-F238E27FC236}">
                    <a16:creationId xmlns:a16="http://schemas.microsoft.com/office/drawing/2014/main" id="{BF3A10C5-9691-B507-B52B-F70021D6E866}"/>
                  </a:ext>
                </a:extLst>
              </p:cNvPr>
              <p:cNvSpPr>
                <a:spLocks noRot="1" noChangeAspect="1" noMove="1" noResize="1" noEditPoints="1" noAdjustHandles="1" noChangeArrowheads="1" noChangeShapeType="1" noTextEdit="1"/>
              </p:cNvSpPr>
              <p:nvPr/>
            </p:nvSpPr>
            <p:spPr>
              <a:xfrm>
                <a:off x="6635173" y="4249799"/>
                <a:ext cx="4934711" cy="1931544"/>
              </a:xfrm>
              <a:prstGeom prst="roundRect">
                <a:avLst/>
              </a:prstGeom>
              <a:blipFill>
                <a:blip r:embed="rId4"/>
                <a:stretch>
                  <a:fillRect/>
                </a:stretch>
              </a:blipFill>
              <a:ln>
                <a:solidFill>
                  <a:schemeClr val="tx1"/>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 name="Rettangolo con angoli arrotondati 8">
                <a:extLst>
                  <a:ext uri="{FF2B5EF4-FFF2-40B4-BE49-F238E27FC236}">
                    <a16:creationId xmlns:a16="http://schemas.microsoft.com/office/drawing/2014/main" id="{A7668B60-BB0B-67FD-1A90-2696A144454D}"/>
                  </a:ext>
                </a:extLst>
              </p:cNvPr>
              <p:cNvSpPr/>
              <p:nvPr/>
            </p:nvSpPr>
            <p:spPr>
              <a:xfrm>
                <a:off x="6612311" y="1508452"/>
                <a:ext cx="4934711" cy="1158604"/>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i="1" dirty="0">
                    <a:solidFill>
                      <a:schemeClr val="tx1"/>
                    </a:solidFill>
                    <a:latin typeface="Cambria Math" panose="02040503050406030204" pitchFamily="18" charset="0"/>
                  </a:rPr>
                  <a:t>AR estimation</a:t>
                </a:r>
              </a:p>
              <a:p>
                <a:pPr/>
                <a14:m>
                  <m:oMathPara xmlns:m="http://schemas.openxmlformats.org/officeDocument/2006/math">
                    <m:oMathParaPr>
                      <m:jc m:val="centerGroup"/>
                    </m:oMathParaPr>
                    <m:oMath xmlns:m="http://schemas.openxmlformats.org/officeDocument/2006/math">
                      <m:sSub>
                        <m:sSubPr>
                          <m:ctrlPr>
                            <a:rPr lang="it-IT" sz="1200" b="0" i="1" dirty="0" smtClean="0">
                              <a:solidFill>
                                <a:schemeClr val="tx1"/>
                              </a:solidFill>
                              <a:latin typeface="Cambria Math" panose="02040503050406030204" pitchFamily="18" charset="0"/>
                            </a:rPr>
                          </m:ctrlPr>
                        </m:sSubPr>
                        <m:e>
                          <m:r>
                            <a:rPr lang="it-IT" sz="1200" i="1" dirty="0">
                              <a:solidFill>
                                <a:schemeClr val="tx1"/>
                              </a:solidFill>
                              <a:latin typeface="Cambria Math" panose="02040503050406030204" pitchFamily="18" charset="0"/>
                            </a:rPr>
                            <m:t>𝑃</m:t>
                          </m:r>
                        </m:e>
                        <m:sub>
                          <m:r>
                            <a:rPr lang="it-IT" sz="1200" i="1" dirty="0">
                              <a:solidFill>
                                <a:schemeClr val="tx1"/>
                              </a:solidFill>
                              <a:latin typeface="Cambria Math" panose="02040503050406030204" pitchFamily="18" charset="0"/>
                            </a:rPr>
                            <m:t>𝑦</m:t>
                          </m:r>
                        </m:sub>
                      </m:sSub>
                      <m:r>
                        <a:rPr lang="it-IT" sz="1200" i="1" dirty="0">
                          <a:solidFill>
                            <a:schemeClr val="tx1"/>
                          </a:solidFill>
                          <a:latin typeface="Cambria Math" panose="02040503050406030204" pitchFamily="18" charset="0"/>
                        </a:rPr>
                        <m:t> (</m:t>
                      </m:r>
                      <m:r>
                        <a:rPr lang="it-IT" sz="1200" i="1" dirty="0">
                          <a:solidFill>
                            <a:schemeClr val="tx1"/>
                          </a:solidFill>
                          <a:latin typeface="Cambria Math" panose="02040503050406030204" pitchFamily="18" charset="0"/>
                        </a:rPr>
                        <m:t>𝜔</m:t>
                      </m:r>
                      <m:r>
                        <a:rPr lang="it-IT" sz="1200" i="1" dirty="0">
                          <a:solidFill>
                            <a:schemeClr val="tx1"/>
                          </a:solidFill>
                          <a:latin typeface="Cambria Math" panose="02040503050406030204" pitchFamily="18" charset="0"/>
                        </a:rPr>
                        <m:t>)</m:t>
                      </m:r>
                      <m:r>
                        <a:rPr lang="it-IT" sz="1400" b="0" i="1" dirty="0" smtClean="0">
                          <a:solidFill>
                            <a:schemeClr val="tx1"/>
                          </a:solidFill>
                          <a:latin typeface="Cambria Math" panose="02040503050406030204" pitchFamily="18" charset="0"/>
                        </a:rPr>
                        <m:t>=</m:t>
                      </m:r>
                      <m:sSup>
                        <m:sSupPr>
                          <m:ctrlPr>
                            <a:rPr lang="it-IT" sz="1400" i="1" dirty="0" smtClean="0">
                              <a:solidFill>
                                <a:schemeClr val="tx1"/>
                              </a:solidFill>
                              <a:latin typeface="Cambria Math" panose="02040503050406030204" pitchFamily="18" charset="0"/>
                              <a:ea typeface="Cambria Math" panose="02040503050406030204" pitchFamily="18" charset="0"/>
                            </a:rPr>
                          </m:ctrlPr>
                        </m:sSupPr>
                        <m:e>
                          <m:d>
                            <m:dPr>
                              <m:begChr m:val="|"/>
                              <m:endChr m:val="|"/>
                              <m:ctrlPr>
                                <a:rPr lang="it-IT" sz="1400" i="1" dirty="0">
                                  <a:solidFill>
                                    <a:schemeClr val="tx1"/>
                                  </a:solidFill>
                                  <a:latin typeface="Cambria Math" panose="02040503050406030204" pitchFamily="18" charset="0"/>
                                  <a:ea typeface="Cambria Math" panose="02040503050406030204" pitchFamily="18" charset="0"/>
                                </a:rPr>
                              </m:ctrlPr>
                            </m:dPr>
                            <m:e>
                              <m:f>
                                <m:fPr>
                                  <m:ctrlPr>
                                    <a:rPr lang="it-IT" sz="1400" i="1" dirty="0">
                                      <a:solidFill>
                                        <a:schemeClr val="tx1"/>
                                      </a:solidFill>
                                      <a:latin typeface="Cambria Math" panose="02040503050406030204" pitchFamily="18" charset="0"/>
                                      <a:ea typeface="Cambria Math" panose="02040503050406030204" pitchFamily="18" charset="0"/>
                                    </a:rPr>
                                  </m:ctrlPr>
                                </m:fPr>
                                <m:num>
                                  <m:r>
                                    <a:rPr lang="it-IT" sz="1400" dirty="0">
                                      <a:solidFill>
                                        <a:schemeClr val="tx1"/>
                                      </a:solidFill>
                                      <a:latin typeface="Cambria Math" panose="02040503050406030204" pitchFamily="18" charset="0"/>
                                      <a:ea typeface="Cambria Math" panose="02040503050406030204" pitchFamily="18" charset="0"/>
                                    </a:rPr>
                                    <m:t>1</m:t>
                                  </m:r>
                                </m:num>
                                <m:den>
                                  <m:r>
                                    <a:rPr lang="it-IT" sz="1400" i="1" dirty="0">
                                      <a:solidFill>
                                        <a:schemeClr val="tx1"/>
                                      </a:solidFill>
                                      <a:latin typeface="Cambria Math" panose="02040503050406030204" pitchFamily="18" charset="0"/>
                                      <a:ea typeface="Cambria Math" panose="02040503050406030204" pitchFamily="18" charset="0"/>
                                    </a:rPr>
                                    <m:t>1+</m:t>
                                  </m:r>
                                  <m:r>
                                    <m:rPr>
                                      <m:lit/>
                                    </m:rPr>
                                    <a:rPr lang="it-IT" sz="1400" i="1" dirty="0">
                                      <a:solidFill>
                                        <a:schemeClr val="tx1"/>
                                      </a:solidFill>
                                      <a:latin typeface="Cambria Math" panose="02040503050406030204" pitchFamily="18" charset="0"/>
                                      <a:ea typeface="Cambria Math" panose="02040503050406030204" pitchFamily="18" charset="0"/>
                                    </a:rPr>
                                    <m:t> </m:t>
                                  </m:r>
                                  <m:nary>
                                    <m:naryPr>
                                      <m:chr m:val="∑"/>
                                      <m:ctrlPr>
                                        <a:rPr lang="it-IT" sz="1400" i="1" dirty="0">
                                          <a:solidFill>
                                            <a:schemeClr val="tx1"/>
                                          </a:solidFill>
                                          <a:latin typeface="Cambria Math" panose="02040503050406030204" pitchFamily="18" charset="0"/>
                                          <a:ea typeface="Cambria Math" panose="02040503050406030204" pitchFamily="18" charset="0"/>
                                        </a:rPr>
                                      </m:ctrlPr>
                                    </m:naryPr>
                                    <m:sub>
                                      <m:r>
                                        <a:rPr lang="it-IT" sz="1400" i="1" dirty="0">
                                          <a:solidFill>
                                            <a:schemeClr val="tx1"/>
                                          </a:solidFill>
                                          <a:latin typeface="Cambria Math" panose="02040503050406030204" pitchFamily="18" charset="0"/>
                                          <a:ea typeface="Cambria Math" panose="02040503050406030204" pitchFamily="18" charset="0"/>
                                        </a:rPr>
                                        <m:t>𝑘</m:t>
                                      </m:r>
                                    </m:sub>
                                    <m:sup>
                                      <m:r>
                                        <a:rPr lang="it-IT" sz="1400" i="1" dirty="0">
                                          <a:solidFill>
                                            <a:schemeClr val="tx1"/>
                                          </a:solidFill>
                                          <a:latin typeface="Cambria Math" panose="02040503050406030204" pitchFamily="18" charset="0"/>
                                          <a:ea typeface="Cambria Math" panose="02040503050406030204" pitchFamily="18" charset="0"/>
                                        </a:rPr>
                                        <m:t>𝑝</m:t>
                                      </m:r>
                                    </m:sup>
                                    <m:e>
                                      <m:sSub>
                                        <m:sSubPr>
                                          <m:ctrlPr>
                                            <a:rPr lang="it-IT" sz="1400" i="1" dirty="0">
                                              <a:solidFill>
                                                <a:schemeClr val="tx1"/>
                                              </a:solidFill>
                                              <a:latin typeface="Cambria Math" panose="02040503050406030204" pitchFamily="18" charset="0"/>
                                              <a:ea typeface="Cambria Math" panose="02040503050406030204" pitchFamily="18" charset="0"/>
                                            </a:rPr>
                                          </m:ctrlPr>
                                        </m:sSubPr>
                                        <m:e>
                                          <m:r>
                                            <a:rPr lang="it-IT" sz="1400" i="1" dirty="0">
                                              <a:solidFill>
                                                <a:schemeClr val="tx1"/>
                                              </a:solidFill>
                                              <a:latin typeface="Cambria Math" panose="02040503050406030204" pitchFamily="18" charset="0"/>
                                              <a:ea typeface="Cambria Math" panose="02040503050406030204" pitchFamily="18" charset="0"/>
                                            </a:rPr>
                                            <m:t>𝑎</m:t>
                                          </m:r>
                                        </m:e>
                                        <m:sub>
                                          <m:r>
                                            <a:rPr lang="it-IT" sz="1400" i="1" dirty="0">
                                              <a:solidFill>
                                                <a:schemeClr val="tx1"/>
                                              </a:solidFill>
                                              <a:latin typeface="Cambria Math" panose="02040503050406030204" pitchFamily="18" charset="0"/>
                                              <a:ea typeface="Cambria Math" panose="02040503050406030204" pitchFamily="18" charset="0"/>
                                            </a:rPr>
                                            <m:t>𝑘</m:t>
                                          </m:r>
                                        </m:sub>
                                      </m:sSub>
                                      <m:sSup>
                                        <m:sSupPr>
                                          <m:ctrlPr>
                                            <a:rPr lang="it-IT" sz="1400" i="1" dirty="0">
                                              <a:solidFill>
                                                <a:schemeClr val="tx1"/>
                                              </a:solidFill>
                                              <a:latin typeface="Cambria Math" panose="02040503050406030204" pitchFamily="18" charset="0"/>
                                              <a:ea typeface="Cambria Math" panose="02040503050406030204" pitchFamily="18" charset="0"/>
                                            </a:rPr>
                                          </m:ctrlPr>
                                        </m:sSupPr>
                                        <m:e>
                                          <m:r>
                                            <a:rPr lang="it-IT" sz="1400" i="1" dirty="0">
                                              <a:solidFill>
                                                <a:schemeClr val="tx1"/>
                                              </a:solidFill>
                                              <a:latin typeface="Cambria Math" panose="02040503050406030204" pitchFamily="18" charset="0"/>
                                              <a:ea typeface="Cambria Math" panose="02040503050406030204" pitchFamily="18" charset="0"/>
                                            </a:rPr>
                                            <m:t>𝑒</m:t>
                                          </m:r>
                                        </m:e>
                                        <m:sup>
                                          <m:r>
                                            <a:rPr lang="it-IT" sz="1400" i="1" dirty="0">
                                              <a:solidFill>
                                                <a:schemeClr val="tx1"/>
                                              </a:solidFill>
                                              <a:latin typeface="Cambria Math" panose="02040503050406030204" pitchFamily="18" charset="0"/>
                                              <a:ea typeface="Cambria Math" panose="02040503050406030204" pitchFamily="18" charset="0"/>
                                            </a:rPr>
                                            <m:t>−</m:t>
                                          </m:r>
                                          <m:r>
                                            <a:rPr lang="it-IT" sz="1400" i="1" dirty="0">
                                              <a:solidFill>
                                                <a:schemeClr val="tx1"/>
                                              </a:solidFill>
                                              <a:latin typeface="Cambria Math" panose="02040503050406030204" pitchFamily="18" charset="0"/>
                                              <a:ea typeface="Cambria Math" panose="02040503050406030204" pitchFamily="18" charset="0"/>
                                            </a:rPr>
                                            <m:t>𝑗</m:t>
                                          </m:r>
                                          <m:r>
                                            <a:rPr lang="it-IT" sz="1400" i="1" dirty="0">
                                              <a:solidFill>
                                                <a:schemeClr val="tx1"/>
                                              </a:solidFill>
                                              <a:latin typeface="Cambria Math" panose="02040503050406030204" pitchFamily="18" charset="0"/>
                                              <a:ea typeface="Cambria Math" panose="02040503050406030204" pitchFamily="18" charset="0"/>
                                            </a:rPr>
                                            <m:t>𝜔</m:t>
                                          </m:r>
                                          <m:r>
                                            <a:rPr lang="it-IT" sz="1400" i="1" dirty="0">
                                              <a:solidFill>
                                                <a:schemeClr val="tx1"/>
                                              </a:solidFill>
                                              <a:latin typeface="Cambria Math" panose="02040503050406030204" pitchFamily="18" charset="0"/>
                                              <a:ea typeface="Cambria Math" panose="02040503050406030204" pitchFamily="18" charset="0"/>
                                            </a:rPr>
                                            <m:t>𝑘</m:t>
                                          </m:r>
                                        </m:sup>
                                      </m:sSup>
                                    </m:e>
                                  </m:nary>
                                </m:den>
                              </m:f>
                            </m:e>
                          </m:d>
                        </m:e>
                        <m:sup>
                          <m:r>
                            <a:rPr lang="it-IT" sz="1400" i="1" dirty="0">
                              <a:solidFill>
                                <a:schemeClr val="tx1"/>
                              </a:solidFill>
                              <a:latin typeface="Cambria Math" panose="02040503050406030204" pitchFamily="18" charset="0"/>
                              <a:ea typeface="Cambria Math" panose="02040503050406030204" pitchFamily="18" charset="0"/>
                            </a:rPr>
                            <m:t>2</m:t>
                          </m:r>
                        </m:sup>
                      </m:sSup>
                      <m:sSubSup>
                        <m:sSubSupPr>
                          <m:ctrlPr>
                            <a:rPr lang="it-IT" sz="1400" i="1" dirty="0">
                              <a:solidFill>
                                <a:schemeClr val="tx1"/>
                              </a:solidFill>
                              <a:latin typeface="Cambria Math" panose="02040503050406030204" pitchFamily="18" charset="0"/>
                            </a:rPr>
                          </m:ctrlPr>
                        </m:sSubSupPr>
                        <m:e>
                          <m:r>
                            <a:rPr lang="it-IT" sz="1400" i="1" dirty="0">
                              <a:solidFill>
                                <a:schemeClr val="tx1"/>
                              </a:solidFill>
                              <a:latin typeface="Cambria Math" panose="02040503050406030204" pitchFamily="18" charset="0"/>
                            </a:rPr>
                            <m:t>𝜎</m:t>
                          </m:r>
                        </m:e>
                        <m:sub>
                          <m:r>
                            <a:rPr lang="it-IT" sz="1400" i="1" dirty="0">
                              <a:solidFill>
                                <a:schemeClr val="tx1"/>
                              </a:solidFill>
                              <a:latin typeface="Cambria Math" panose="02040503050406030204" pitchFamily="18" charset="0"/>
                            </a:rPr>
                            <m:t>𝑢</m:t>
                          </m:r>
                        </m:sub>
                        <m:sup>
                          <m:r>
                            <a:rPr lang="it-IT" sz="1400" i="1" dirty="0">
                              <a:solidFill>
                                <a:schemeClr val="tx1"/>
                              </a:solidFill>
                              <a:latin typeface="Cambria Math" panose="02040503050406030204" pitchFamily="18" charset="0"/>
                            </a:rPr>
                            <m:t>2</m:t>
                          </m:r>
                        </m:sup>
                      </m:sSubSup>
                    </m:oMath>
                  </m:oMathPara>
                </a14:m>
                <a:endParaRPr lang="en-GB" sz="1100" dirty="0">
                  <a:solidFill>
                    <a:schemeClr val="tx1"/>
                  </a:solidFill>
                </a:endParaRPr>
              </a:p>
              <a:p>
                <a:endParaRPr lang="en-GB" sz="1100" dirty="0">
                  <a:solidFill>
                    <a:schemeClr val="tx1"/>
                  </a:solidFill>
                </a:endParaRPr>
              </a:p>
            </p:txBody>
          </p:sp>
        </mc:Choice>
        <mc:Fallback>
          <p:sp>
            <p:nvSpPr>
              <p:cNvPr id="9" name="Rettangolo con angoli arrotondati 8">
                <a:extLst>
                  <a:ext uri="{FF2B5EF4-FFF2-40B4-BE49-F238E27FC236}">
                    <a16:creationId xmlns:a16="http://schemas.microsoft.com/office/drawing/2014/main" id="{A7668B60-BB0B-67FD-1A90-2696A144454D}"/>
                  </a:ext>
                </a:extLst>
              </p:cNvPr>
              <p:cNvSpPr>
                <a:spLocks noRot="1" noChangeAspect="1" noMove="1" noResize="1" noEditPoints="1" noAdjustHandles="1" noChangeArrowheads="1" noChangeShapeType="1" noTextEdit="1"/>
              </p:cNvSpPr>
              <p:nvPr/>
            </p:nvSpPr>
            <p:spPr>
              <a:xfrm>
                <a:off x="6612311" y="1508452"/>
                <a:ext cx="4934711" cy="1158604"/>
              </a:xfrm>
              <a:prstGeom prst="roundRect">
                <a:avLst/>
              </a:prstGeom>
              <a:blipFill>
                <a:blip r:embed="rId5"/>
                <a:stretch>
                  <a:fillRect/>
                </a:stretch>
              </a:blipFill>
              <a:ln>
                <a:solidFill>
                  <a:schemeClr val="tx1"/>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5" name="Rettangolo con angoli arrotondati 14">
                <a:extLst>
                  <a:ext uri="{FF2B5EF4-FFF2-40B4-BE49-F238E27FC236}">
                    <a16:creationId xmlns:a16="http://schemas.microsoft.com/office/drawing/2014/main" id="{BD8B78A9-C511-7E63-A88F-E2F45A08C1B9}"/>
                  </a:ext>
                </a:extLst>
              </p:cNvPr>
              <p:cNvSpPr/>
              <p:nvPr/>
            </p:nvSpPr>
            <p:spPr>
              <a:xfrm>
                <a:off x="6612310" y="1508452"/>
                <a:ext cx="4934711" cy="1158604"/>
              </a:xfrm>
              <a:prstGeom prst="roundRect">
                <a:avLst/>
              </a:prstGeom>
              <a:solidFill>
                <a:schemeClr val="accent6">
                  <a:lumMod val="20000"/>
                  <a:lumOff val="8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i="1" dirty="0">
                    <a:solidFill>
                      <a:schemeClr val="tx1"/>
                    </a:solidFill>
                    <a:latin typeface="Cambria Math" panose="02040503050406030204" pitchFamily="18" charset="0"/>
                  </a:rPr>
                  <a:t>AR estimation</a:t>
                </a:r>
              </a:p>
              <a:p>
                <a:pPr/>
                <a14:m>
                  <m:oMathPara xmlns:m="http://schemas.openxmlformats.org/officeDocument/2006/math">
                    <m:oMathParaPr>
                      <m:jc m:val="centerGroup"/>
                    </m:oMathParaPr>
                    <m:oMath xmlns:m="http://schemas.openxmlformats.org/officeDocument/2006/math">
                      <m:sSub>
                        <m:sSubPr>
                          <m:ctrlPr>
                            <a:rPr lang="it-IT" sz="1200" b="0" i="1" dirty="0" smtClean="0">
                              <a:solidFill>
                                <a:schemeClr val="tx1"/>
                              </a:solidFill>
                              <a:latin typeface="Cambria Math" panose="02040503050406030204" pitchFamily="18" charset="0"/>
                            </a:rPr>
                          </m:ctrlPr>
                        </m:sSubPr>
                        <m:e>
                          <m:r>
                            <a:rPr lang="it-IT" sz="1200" i="1" dirty="0">
                              <a:solidFill>
                                <a:schemeClr val="tx1"/>
                              </a:solidFill>
                              <a:latin typeface="Cambria Math" panose="02040503050406030204" pitchFamily="18" charset="0"/>
                            </a:rPr>
                            <m:t>𝑃</m:t>
                          </m:r>
                        </m:e>
                        <m:sub>
                          <m:r>
                            <a:rPr lang="it-IT" sz="1200" i="1" dirty="0">
                              <a:solidFill>
                                <a:schemeClr val="tx1"/>
                              </a:solidFill>
                              <a:latin typeface="Cambria Math" panose="02040503050406030204" pitchFamily="18" charset="0"/>
                            </a:rPr>
                            <m:t>𝑦</m:t>
                          </m:r>
                        </m:sub>
                      </m:sSub>
                      <m:r>
                        <a:rPr lang="it-IT" sz="1200" i="1" dirty="0">
                          <a:solidFill>
                            <a:schemeClr val="tx1"/>
                          </a:solidFill>
                          <a:latin typeface="Cambria Math" panose="02040503050406030204" pitchFamily="18" charset="0"/>
                        </a:rPr>
                        <m:t> (</m:t>
                      </m:r>
                      <m:r>
                        <a:rPr lang="it-IT" sz="1200" i="1" dirty="0">
                          <a:solidFill>
                            <a:schemeClr val="tx1"/>
                          </a:solidFill>
                          <a:latin typeface="Cambria Math" panose="02040503050406030204" pitchFamily="18" charset="0"/>
                        </a:rPr>
                        <m:t>𝜔</m:t>
                      </m:r>
                      <m:r>
                        <a:rPr lang="it-IT" sz="1200" i="1" dirty="0">
                          <a:solidFill>
                            <a:schemeClr val="tx1"/>
                          </a:solidFill>
                          <a:latin typeface="Cambria Math" panose="02040503050406030204" pitchFamily="18" charset="0"/>
                        </a:rPr>
                        <m:t>)</m:t>
                      </m:r>
                      <m:r>
                        <a:rPr lang="it-IT" sz="1400" b="0" i="1" dirty="0" smtClean="0">
                          <a:solidFill>
                            <a:schemeClr val="tx1"/>
                          </a:solidFill>
                          <a:latin typeface="Cambria Math" panose="02040503050406030204" pitchFamily="18" charset="0"/>
                        </a:rPr>
                        <m:t>=</m:t>
                      </m:r>
                      <m:sSup>
                        <m:sSupPr>
                          <m:ctrlPr>
                            <a:rPr lang="it-IT" sz="1400" i="1" dirty="0" smtClean="0">
                              <a:solidFill>
                                <a:schemeClr val="tx1"/>
                              </a:solidFill>
                              <a:latin typeface="Cambria Math" panose="02040503050406030204" pitchFamily="18" charset="0"/>
                              <a:ea typeface="Cambria Math" panose="02040503050406030204" pitchFamily="18" charset="0"/>
                            </a:rPr>
                          </m:ctrlPr>
                        </m:sSupPr>
                        <m:e>
                          <m:d>
                            <m:dPr>
                              <m:begChr m:val="|"/>
                              <m:endChr m:val="|"/>
                              <m:ctrlPr>
                                <a:rPr lang="it-IT" sz="1400" i="1" dirty="0">
                                  <a:solidFill>
                                    <a:schemeClr val="tx1"/>
                                  </a:solidFill>
                                  <a:latin typeface="Cambria Math" panose="02040503050406030204" pitchFamily="18" charset="0"/>
                                  <a:ea typeface="Cambria Math" panose="02040503050406030204" pitchFamily="18" charset="0"/>
                                </a:rPr>
                              </m:ctrlPr>
                            </m:dPr>
                            <m:e>
                              <m:f>
                                <m:fPr>
                                  <m:ctrlPr>
                                    <a:rPr lang="it-IT" sz="1400" i="1" dirty="0">
                                      <a:solidFill>
                                        <a:schemeClr val="tx1"/>
                                      </a:solidFill>
                                      <a:latin typeface="Cambria Math" panose="02040503050406030204" pitchFamily="18" charset="0"/>
                                      <a:ea typeface="Cambria Math" panose="02040503050406030204" pitchFamily="18" charset="0"/>
                                    </a:rPr>
                                  </m:ctrlPr>
                                </m:fPr>
                                <m:num>
                                  <m:r>
                                    <a:rPr lang="it-IT" sz="1400" dirty="0">
                                      <a:solidFill>
                                        <a:schemeClr val="tx1"/>
                                      </a:solidFill>
                                      <a:latin typeface="Cambria Math" panose="02040503050406030204" pitchFamily="18" charset="0"/>
                                      <a:ea typeface="Cambria Math" panose="02040503050406030204" pitchFamily="18" charset="0"/>
                                    </a:rPr>
                                    <m:t>1</m:t>
                                  </m:r>
                                </m:num>
                                <m:den>
                                  <m:r>
                                    <a:rPr lang="it-IT" sz="1400" i="1" dirty="0">
                                      <a:solidFill>
                                        <a:schemeClr val="tx1"/>
                                      </a:solidFill>
                                      <a:latin typeface="Cambria Math" panose="02040503050406030204" pitchFamily="18" charset="0"/>
                                      <a:ea typeface="Cambria Math" panose="02040503050406030204" pitchFamily="18" charset="0"/>
                                    </a:rPr>
                                    <m:t>1+</m:t>
                                  </m:r>
                                  <m:r>
                                    <m:rPr>
                                      <m:lit/>
                                    </m:rPr>
                                    <a:rPr lang="it-IT" sz="1400" i="1" dirty="0">
                                      <a:solidFill>
                                        <a:schemeClr val="tx1"/>
                                      </a:solidFill>
                                      <a:latin typeface="Cambria Math" panose="02040503050406030204" pitchFamily="18" charset="0"/>
                                      <a:ea typeface="Cambria Math" panose="02040503050406030204" pitchFamily="18" charset="0"/>
                                    </a:rPr>
                                    <m:t> </m:t>
                                  </m:r>
                                  <m:nary>
                                    <m:naryPr>
                                      <m:chr m:val="∑"/>
                                      <m:ctrlPr>
                                        <a:rPr lang="it-IT" sz="1400" i="1" dirty="0">
                                          <a:solidFill>
                                            <a:schemeClr val="tx1"/>
                                          </a:solidFill>
                                          <a:latin typeface="Cambria Math" panose="02040503050406030204" pitchFamily="18" charset="0"/>
                                          <a:ea typeface="Cambria Math" panose="02040503050406030204" pitchFamily="18" charset="0"/>
                                        </a:rPr>
                                      </m:ctrlPr>
                                    </m:naryPr>
                                    <m:sub>
                                      <m:r>
                                        <a:rPr lang="it-IT" sz="1400" i="1" dirty="0">
                                          <a:solidFill>
                                            <a:schemeClr val="tx1"/>
                                          </a:solidFill>
                                          <a:latin typeface="Cambria Math" panose="02040503050406030204" pitchFamily="18" charset="0"/>
                                          <a:ea typeface="Cambria Math" panose="02040503050406030204" pitchFamily="18" charset="0"/>
                                        </a:rPr>
                                        <m:t>𝑘</m:t>
                                      </m:r>
                                    </m:sub>
                                    <m:sup>
                                      <m:r>
                                        <a:rPr lang="it-IT" sz="1400" i="1" dirty="0">
                                          <a:solidFill>
                                            <a:schemeClr val="tx1"/>
                                          </a:solidFill>
                                          <a:latin typeface="Cambria Math" panose="02040503050406030204" pitchFamily="18" charset="0"/>
                                          <a:ea typeface="Cambria Math" panose="02040503050406030204" pitchFamily="18" charset="0"/>
                                        </a:rPr>
                                        <m:t>𝑝</m:t>
                                      </m:r>
                                    </m:sup>
                                    <m:e>
                                      <m:sSub>
                                        <m:sSubPr>
                                          <m:ctrlPr>
                                            <a:rPr lang="it-IT" sz="1400" i="1" dirty="0">
                                              <a:solidFill>
                                                <a:schemeClr val="tx1"/>
                                              </a:solidFill>
                                              <a:latin typeface="Cambria Math" panose="02040503050406030204" pitchFamily="18" charset="0"/>
                                              <a:ea typeface="Cambria Math" panose="02040503050406030204" pitchFamily="18" charset="0"/>
                                            </a:rPr>
                                          </m:ctrlPr>
                                        </m:sSubPr>
                                        <m:e>
                                          <m:r>
                                            <a:rPr lang="it-IT" sz="1400" i="1" dirty="0">
                                              <a:solidFill>
                                                <a:schemeClr val="tx1"/>
                                              </a:solidFill>
                                              <a:latin typeface="Cambria Math" panose="02040503050406030204" pitchFamily="18" charset="0"/>
                                              <a:ea typeface="Cambria Math" panose="02040503050406030204" pitchFamily="18" charset="0"/>
                                            </a:rPr>
                                            <m:t>𝑎</m:t>
                                          </m:r>
                                        </m:e>
                                        <m:sub>
                                          <m:r>
                                            <a:rPr lang="it-IT" sz="1400" i="1" dirty="0">
                                              <a:solidFill>
                                                <a:schemeClr val="tx1"/>
                                              </a:solidFill>
                                              <a:latin typeface="Cambria Math" panose="02040503050406030204" pitchFamily="18" charset="0"/>
                                              <a:ea typeface="Cambria Math" panose="02040503050406030204" pitchFamily="18" charset="0"/>
                                            </a:rPr>
                                            <m:t>𝑘</m:t>
                                          </m:r>
                                        </m:sub>
                                      </m:sSub>
                                      <m:sSup>
                                        <m:sSupPr>
                                          <m:ctrlPr>
                                            <a:rPr lang="it-IT" sz="1400" i="1" dirty="0">
                                              <a:solidFill>
                                                <a:schemeClr val="tx1"/>
                                              </a:solidFill>
                                              <a:latin typeface="Cambria Math" panose="02040503050406030204" pitchFamily="18" charset="0"/>
                                              <a:ea typeface="Cambria Math" panose="02040503050406030204" pitchFamily="18" charset="0"/>
                                            </a:rPr>
                                          </m:ctrlPr>
                                        </m:sSupPr>
                                        <m:e>
                                          <m:r>
                                            <a:rPr lang="it-IT" sz="1400" i="1" dirty="0">
                                              <a:solidFill>
                                                <a:schemeClr val="tx1"/>
                                              </a:solidFill>
                                              <a:latin typeface="Cambria Math" panose="02040503050406030204" pitchFamily="18" charset="0"/>
                                              <a:ea typeface="Cambria Math" panose="02040503050406030204" pitchFamily="18" charset="0"/>
                                            </a:rPr>
                                            <m:t>𝑒</m:t>
                                          </m:r>
                                        </m:e>
                                        <m:sup>
                                          <m:r>
                                            <a:rPr lang="it-IT" sz="1400" i="1" dirty="0">
                                              <a:solidFill>
                                                <a:schemeClr val="tx1"/>
                                              </a:solidFill>
                                              <a:latin typeface="Cambria Math" panose="02040503050406030204" pitchFamily="18" charset="0"/>
                                              <a:ea typeface="Cambria Math" panose="02040503050406030204" pitchFamily="18" charset="0"/>
                                            </a:rPr>
                                            <m:t>−</m:t>
                                          </m:r>
                                          <m:r>
                                            <a:rPr lang="it-IT" sz="1400" i="1" dirty="0">
                                              <a:solidFill>
                                                <a:schemeClr val="tx1"/>
                                              </a:solidFill>
                                              <a:latin typeface="Cambria Math" panose="02040503050406030204" pitchFamily="18" charset="0"/>
                                              <a:ea typeface="Cambria Math" panose="02040503050406030204" pitchFamily="18" charset="0"/>
                                            </a:rPr>
                                            <m:t>𝑗</m:t>
                                          </m:r>
                                          <m:r>
                                            <a:rPr lang="it-IT" sz="1400" i="1" dirty="0">
                                              <a:solidFill>
                                                <a:schemeClr val="tx1"/>
                                              </a:solidFill>
                                              <a:latin typeface="Cambria Math" panose="02040503050406030204" pitchFamily="18" charset="0"/>
                                              <a:ea typeface="Cambria Math" panose="02040503050406030204" pitchFamily="18" charset="0"/>
                                            </a:rPr>
                                            <m:t>𝜔</m:t>
                                          </m:r>
                                          <m:r>
                                            <a:rPr lang="it-IT" sz="1400" i="1" dirty="0">
                                              <a:solidFill>
                                                <a:schemeClr val="tx1"/>
                                              </a:solidFill>
                                              <a:latin typeface="Cambria Math" panose="02040503050406030204" pitchFamily="18" charset="0"/>
                                              <a:ea typeface="Cambria Math" panose="02040503050406030204" pitchFamily="18" charset="0"/>
                                            </a:rPr>
                                            <m:t>𝑘</m:t>
                                          </m:r>
                                        </m:sup>
                                      </m:sSup>
                                    </m:e>
                                  </m:nary>
                                </m:den>
                              </m:f>
                            </m:e>
                          </m:d>
                        </m:e>
                        <m:sup>
                          <m:r>
                            <a:rPr lang="it-IT" sz="1400" i="1" dirty="0">
                              <a:solidFill>
                                <a:schemeClr val="tx1"/>
                              </a:solidFill>
                              <a:latin typeface="Cambria Math" panose="02040503050406030204" pitchFamily="18" charset="0"/>
                              <a:ea typeface="Cambria Math" panose="02040503050406030204" pitchFamily="18" charset="0"/>
                            </a:rPr>
                            <m:t>2</m:t>
                          </m:r>
                        </m:sup>
                      </m:sSup>
                      <m:sSubSup>
                        <m:sSubSupPr>
                          <m:ctrlPr>
                            <a:rPr lang="it-IT" sz="1400" i="1" dirty="0">
                              <a:solidFill>
                                <a:schemeClr val="tx1"/>
                              </a:solidFill>
                              <a:latin typeface="Cambria Math" panose="02040503050406030204" pitchFamily="18" charset="0"/>
                            </a:rPr>
                          </m:ctrlPr>
                        </m:sSubSupPr>
                        <m:e>
                          <m:r>
                            <a:rPr lang="it-IT" sz="1400" i="1" dirty="0">
                              <a:solidFill>
                                <a:schemeClr val="tx1"/>
                              </a:solidFill>
                              <a:latin typeface="Cambria Math" panose="02040503050406030204" pitchFamily="18" charset="0"/>
                            </a:rPr>
                            <m:t>𝜎</m:t>
                          </m:r>
                        </m:e>
                        <m:sub>
                          <m:r>
                            <a:rPr lang="it-IT" sz="1400" i="1" dirty="0">
                              <a:solidFill>
                                <a:schemeClr val="tx1"/>
                              </a:solidFill>
                              <a:latin typeface="Cambria Math" panose="02040503050406030204" pitchFamily="18" charset="0"/>
                            </a:rPr>
                            <m:t>𝑢</m:t>
                          </m:r>
                        </m:sub>
                        <m:sup>
                          <m:r>
                            <a:rPr lang="it-IT" sz="1400" i="1" dirty="0">
                              <a:solidFill>
                                <a:schemeClr val="tx1"/>
                              </a:solidFill>
                              <a:latin typeface="Cambria Math" panose="02040503050406030204" pitchFamily="18" charset="0"/>
                            </a:rPr>
                            <m:t>2</m:t>
                          </m:r>
                        </m:sup>
                      </m:sSubSup>
                    </m:oMath>
                  </m:oMathPara>
                </a14:m>
                <a:endParaRPr lang="en-GB" sz="1100" dirty="0">
                  <a:solidFill>
                    <a:schemeClr val="tx1"/>
                  </a:solidFill>
                </a:endParaRPr>
              </a:p>
              <a:p>
                <a:endParaRPr lang="en-GB" sz="1100" dirty="0">
                  <a:solidFill>
                    <a:schemeClr val="tx1"/>
                  </a:solidFill>
                </a:endParaRPr>
              </a:p>
            </p:txBody>
          </p:sp>
        </mc:Choice>
        <mc:Fallback>
          <p:sp>
            <p:nvSpPr>
              <p:cNvPr id="15" name="Rettangolo con angoli arrotondati 14">
                <a:extLst>
                  <a:ext uri="{FF2B5EF4-FFF2-40B4-BE49-F238E27FC236}">
                    <a16:creationId xmlns:a16="http://schemas.microsoft.com/office/drawing/2014/main" id="{BD8B78A9-C511-7E63-A88F-E2F45A08C1B9}"/>
                  </a:ext>
                </a:extLst>
              </p:cNvPr>
              <p:cNvSpPr>
                <a:spLocks noRot="1" noChangeAspect="1" noMove="1" noResize="1" noEditPoints="1" noAdjustHandles="1" noChangeArrowheads="1" noChangeShapeType="1" noTextEdit="1"/>
              </p:cNvSpPr>
              <p:nvPr/>
            </p:nvSpPr>
            <p:spPr>
              <a:xfrm>
                <a:off x="6612310" y="1508452"/>
                <a:ext cx="4934711" cy="1158604"/>
              </a:xfrm>
              <a:prstGeom prst="roundRect">
                <a:avLst/>
              </a:prstGeom>
              <a:blipFill>
                <a:blip r:embed="rId6"/>
                <a:stretch>
                  <a:fillRect/>
                </a:stretch>
              </a:blipFill>
              <a:ln>
                <a:solidFill>
                  <a:schemeClr val="accent6">
                    <a:lumMod val="50000"/>
                  </a:schemeClr>
                </a:solidFill>
              </a:ln>
            </p:spPr>
            <p:txBody>
              <a:bodyPr/>
              <a:lstStyle/>
              <a:p>
                <a:r>
                  <a:rPr lang="it-IT">
                    <a:noFill/>
                  </a:rPr>
                  <a:t> </a:t>
                </a:r>
              </a:p>
            </p:txBody>
          </p:sp>
        </mc:Fallback>
      </mc:AlternateContent>
      <p:sp>
        <p:nvSpPr>
          <p:cNvPr id="17" name="CasellaDiTesto 16">
            <a:extLst>
              <a:ext uri="{FF2B5EF4-FFF2-40B4-BE49-F238E27FC236}">
                <a16:creationId xmlns:a16="http://schemas.microsoft.com/office/drawing/2014/main" id="{C01FDBE4-8AE9-B483-FBE5-AAE8A5EE16F4}"/>
              </a:ext>
            </a:extLst>
          </p:cNvPr>
          <p:cNvSpPr txBox="1"/>
          <p:nvPr/>
        </p:nvSpPr>
        <p:spPr>
          <a:xfrm>
            <a:off x="509016" y="6398882"/>
            <a:ext cx="9970770" cy="430887"/>
          </a:xfrm>
          <a:prstGeom prst="rect">
            <a:avLst/>
          </a:prstGeom>
          <a:noFill/>
        </p:spPr>
        <p:txBody>
          <a:bodyPr wrap="square">
            <a:spAutoFit/>
          </a:bodyPr>
          <a:lstStyle/>
          <a:p>
            <a:pPr eaLnBrk="0" fontAlgn="base" hangingPunct="0">
              <a:lnSpc>
                <a:spcPct val="100000"/>
              </a:lnSpc>
              <a:spcBef>
                <a:spcPct val="0"/>
              </a:spcBef>
              <a:spcAft>
                <a:spcPct val="0"/>
              </a:spcAft>
            </a:pPr>
            <a:r>
              <a:rPr lang="en-GB" altLang="it-IT" sz="1100" dirty="0"/>
              <a:t>4</a:t>
            </a:r>
            <a:r>
              <a:rPr kumimoji="0" lang="en-GB" altLang="it-IT" sz="1100" b="0" i="0" u="none" strike="noStrike" cap="none" normalizeH="0" baseline="0" dirty="0">
                <a:ln>
                  <a:noFill/>
                </a:ln>
                <a:solidFill>
                  <a:schemeClr val="tx1"/>
                </a:solidFill>
                <a:effectLst/>
              </a:rPr>
              <a:t>. </a:t>
            </a:r>
            <a:r>
              <a:rPr kumimoji="0" lang="en-GB" altLang="it-IT" sz="1100" b="0" i="0" u="none" strike="noStrike" cap="none" normalizeH="0" baseline="0" dirty="0" err="1">
                <a:ln>
                  <a:noFill/>
                </a:ln>
                <a:solidFill>
                  <a:schemeClr val="tx1"/>
                </a:solidFill>
                <a:effectLst/>
              </a:rPr>
              <a:t>Übeyli</a:t>
            </a:r>
            <a:r>
              <a:rPr kumimoji="0" lang="en-GB" altLang="it-IT" sz="1100" b="0" i="0" u="none" strike="noStrike" cap="none" normalizeH="0" baseline="0" dirty="0">
                <a:ln>
                  <a:noFill/>
                </a:ln>
                <a:solidFill>
                  <a:schemeClr val="tx1"/>
                </a:solidFill>
                <a:effectLst/>
              </a:rPr>
              <a:t>, </a:t>
            </a:r>
            <a:r>
              <a:rPr kumimoji="0" lang="en-GB" altLang="it-IT" sz="1100" b="0" i="0" u="none" strike="noStrike" cap="none" normalizeH="0" baseline="0" dirty="0" err="1">
                <a:ln>
                  <a:noFill/>
                </a:ln>
                <a:solidFill>
                  <a:schemeClr val="tx1"/>
                </a:solidFill>
                <a:effectLst/>
              </a:rPr>
              <a:t>Elif</a:t>
            </a:r>
            <a:r>
              <a:rPr kumimoji="0" lang="en-GB" altLang="it-IT" sz="1100" b="0" i="0" u="none" strike="noStrike" cap="none" normalizeH="0" baseline="0" dirty="0">
                <a:ln>
                  <a:noFill/>
                </a:ln>
                <a:solidFill>
                  <a:schemeClr val="tx1"/>
                </a:solidFill>
                <a:effectLst/>
              </a:rPr>
              <a:t> </a:t>
            </a:r>
            <a:r>
              <a:rPr kumimoji="0" lang="en-GB" altLang="it-IT" sz="1100" b="0" i="0" u="none" strike="noStrike" cap="none" normalizeH="0" baseline="0" dirty="0" err="1">
                <a:ln>
                  <a:noFill/>
                </a:ln>
                <a:solidFill>
                  <a:schemeClr val="tx1"/>
                </a:solidFill>
                <a:effectLst/>
              </a:rPr>
              <a:t>Derya</a:t>
            </a:r>
            <a:r>
              <a:rPr kumimoji="0" lang="en-GB" altLang="it-IT" sz="1100" b="0" i="0" u="none" strike="noStrike" cap="none" normalizeH="0" baseline="0" dirty="0">
                <a:ln>
                  <a:noFill/>
                </a:ln>
                <a:solidFill>
                  <a:schemeClr val="tx1"/>
                </a:solidFill>
                <a:effectLst/>
              </a:rPr>
              <a:t>, Dean Cvetkovic, and Irena </a:t>
            </a:r>
            <a:r>
              <a:rPr kumimoji="0" lang="en-GB" altLang="it-IT" sz="1100" b="0" i="0" u="none" strike="noStrike" cap="none" normalizeH="0" baseline="0" dirty="0" err="1">
                <a:ln>
                  <a:noFill/>
                </a:ln>
                <a:solidFill>
                  <a:schemeClr val="tx1"/>
                </a:solidFill>
                <a:effectLst/>
              </a:rPr>
              <a:t>Cosic</a:t>
            </a:r>
            <a:r>
              <a:rPr kumimoji="0" lang="en-GB" altLang="it-IT" sz="1100" b="0" i="0" u="none" strike="noStrike" cap="none" normalizeH="0" baseline="0" dirty="0">
                <a:ln>
                  <a:noFill/>
                </a:ln>
                <a:solidFill>
                  <a:schemeClr val="tx1"/>
                </a:solidFill>
                <a:effectLst/>
              </a:rPr>
              <a:t>. "AR spectral analysis technique for human PPG, ECG and EEG signals." Journal of Medical Systems 32 (2008): 201-206.</a:t>
            </a:r>
          </a:p>
          <a:p>
            <a:pPr eaLnBrk="0" fontAlgn="base" hangingPunct="0">
              <a:lnSpc>
                <a:spcPct val="100000"/>
              </a:lnSpc>
              <a:spcBef>
                <a:spcPct val="0"/>
              </a:spcBef>
              <a:spcAft>
                <a:spcPct val="0"/>
              </a:spcAft>
            </a:pPr>
            <a:r>
              <a:rPr lang="en-US" altLang="it-IT" sz="1100" dirty="0"/>
              <a:t>5</a:t>
            </a:r>
            <a:r>
              <a:rPr kumimoji="0" lang="en-US" altLang="it-IT" sz="1100" b="0" i="0" u="none" strike="noStrike" cap="none" normalizeH="0" baseline="0" dirty="0">
                <a:ln>
                  <a:noFill/>
                </a:ln>
                <a:solidFill>
                  <a:schemeClr val="tx1"/>
                </a:solidFill>
                <a:effectLst/>
              </a:rPr>
              <a:t>. Nayak, Jagadish, et al. "AR modeling of heart rate signals." 2004 IEEE Region 10 Conference TENCON 2004.. IEEE, 2004.</a:t>
            </a:r>
          </a:p>
        </p:txBody>
      </p:sp>
      <p:grpSp>
        <p:nvGrpSpPr>
          <p:cNvPr id="22" name="Gruppo 21">
            <a:extLst>
              <a:ext uri="{FF2B5EF4-FFF2-40B4-BE49-F238E27FC236}">
                <a16:creationId xmlns:a16="http://schemas.microsoft.com/office/drawing/2014/main" id="{FE9DEFC9-5C99-6101-69B9-E97947F3DA12}"/>
              </a:ext>
            </a:extLst>
          </p:cNvPr>
          <p:cNvGrpSpPr/>
          <p:nvPr/>
        </p:nvGrpSpPr>
        <p:grpSpPr>
          <a:xfrm>
            <a:off x="5824728" y="3703331"/>
            <a:ext cx="6160772" cy="688848"/>
            <a:chOff x="4939284" y="1633728"/>
            <a:chExt cx="6160772" cy="688848"/>
          </a:xfrm>
        </p:grpSpPr>
        <p:sp>
          <p:nvSpPr>
            <p:cNvPr id="27" name="Rettangolo con angoli arrotondati 26">
              <a:extLst>
                <a:ext uri="{FF2B5EF4-FFF2-40B4-BE49-F238E27FC236}">
                  <a16:creationId xmlns:a16="http://schemas.microsoft.com/office/drawing/2014/main" id="{A18FE58B-D0CF-E853-9CB9-E863B5084232}"/>
                </a:ext>
              </a:extLst>
            </p:cNvPr>
            <p:cNvSpPr/>
            <p:nvPr/>
          </p:nvSpPr>
          <p:spPr>
            <a:xfrm>
              <a:off x="4939284" y="1862328"/>
              <a:ext cx="1024128" cy="2286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Signal</a:t>
              </a:r>
            </a:p>
          </p:txBody>
        </p:sp>
        <p:sp>
          <p:nvSpPr>
            <p:cNvPr id="29" name="Rettangolo con angoli arrotondati 28">
              <a:extLst>
                <a:ext uri="{FF2B5EF4-FFF2-40B4-BE49-F238E27FC236}">
                  <a16:creationId xmlns:a16="http://schemas.microsoft.com/office/drawing/2014/main" id="{00714ED9-1F3A-73ED-0BF1-2A1D16D68E9B}"/>
                </a:ext>
              </a:extLst>
            </p:cNvPr>
            <p:cNvSpPr/>
            <p:nvPr/>
          </p:nvSpPr>
          <p:spPr>
            <a:xfrm>
              <a:off x="6348984" y="1636776"/>
              <a:ext cx="1289306" cy="6858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DWT thresholding and BP filter </a:t>
              </a:r>
            </a:p>
          </p:txBody>
        </p:sp>
        <p:sp>
          <p:nvSpPr>
            <p:cNvPr id="35" name="Rettangolo con angoli arrotondati 34">
              <a:extLst>
                <a:ext uri="{FF2B5EF4-FFF2-40B4-BE49-F238E27FC236}">
                  <a16:creationId xmlns:a16="http://schemas.microsoft.com/office/drawing/2014/main" id="{4653CE92-AE3B-2F0B-C8D1-0D8AFFAF052E}"/>
                </a:ext>
              </a:extLst>
            </p:cNvPr>
            <p:cNvSpPr/>
            <p:nvPr/>
          </p:nvSpPr>
          <p:spPr>
            <a:xfrm>
              <a:off x="8079867" y="1633728"/>
              <a:ext cx="1289306" cy="6858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AR order estimation using </a:t>
              </a:r>
              <a:r>
                <a:rPr lang="en-GB" sz="1200" dirty="0" err="1">
                  <a:solidFill>
                    <a:schemeClr val="tx1"/>
                  </a:solidFill>
                </a:rPr>
                <a:t>nAIC</a:t>
              </a:r>
              <a:r>
                <a:rPr lang="en-GB" sz="1200" dirty="0">
                  <a:solidFill>
                    <a:schemeClr val="tx1"/>
                  </a:solidFill>
                </a:rPr>
                <a:t> criterion</a:t>
              </a:r>
            </a:p>
          </p:txBody>
        </p:sp>
        <p:sp>
          <p:nvSpPr>
            <p:cNvPr id="37" name="Rettangolo con angoli arrotondati 36">
              <a:extLst>
                <a:ext uri="{FF2B5EF4-FFF2-40B4-BE49-F238E27FC236}">
                  <a16:creationId xmlns:a16="http://schemas.microsoft.com/office/drawing/2014/main" id="{12D02225-D8EE-19C1-F367-3C40AA35BF7A}"/>
                </a:ext>
              </a:extLst>
            </p:cNvPr>
            <p:cNvSpPr/>
            <p:nvPr/>
          </p:nvSpPr>
          <p:spPr>
            <a:xfrm>
              <a:off x="9810750" y="1633728"/>
              <a:ext cx="1289306" cy="6858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AR spectrum estimation using LS estimator</a:t>
              </a:r>
            </a:p>
          </p:txBody>
        </p:sp>
        <p:cxnSp>
          <p:nvCxnSpPr>
            <p:cNvPr id="38" name="Connettore 2 37">
              <a:extLst>
                <a:ext uri="{FF2B5EF4-FFF2-40B4-BE49-F238E27FC236}">
                  <a16:creationId xmlns:a16="http://schemas.microsoft.com/office/drawing/2014/main" id="{4D1399FE-F402-28A1-A265-1C84A0A11675}"/>
                </a:ext>
              </a:extLst>
            </p:cNvPr>
            <p:cNvCxnSpPr>
              <a:stCxn id="27" idx="3"/>
              <a:endCxn id="29" idx="1"/>
            </p:cNvCxnSpPr>
            <p:nvPr/>
          </p:nvCxnSpPr>
          <p:spPr>
            <a:xfrm>
              <a:off x="5963412" y="1976628"/>
              <a:ext cx="385572" cy="304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Connettore 2 38">
              <a:extLst>
                <a:ext uri="{FF2B5EF4-FFF2-40B4-BE49-F238E27FC236}">
                  <a16:creationId xmlns:a16="http://schemas.microsoft.com/office/drawing/2014/main" id="{1BE42811-1C39-F333-F630-49AF17479A65}"/>
                </a:ext>
              </a:extLst>
            </p:cNvPr>
            <p:cNvCxnSpPr>
              <a:stCxn id="29" idx="3"/>
              <a:endCxn id="35" idx="1"/>
            </p:cNvCxnSpPr>
            <p:nvPr/>
          </p:nvCxnSpPr>
          <p:spPr>
            <a:xfrm flipV="1">
              <a:off x="7638290" y="1976628"/>
              <a:ext cx="441577" cy="304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Connettore 2 39">
              <a:extLst>
                <a:ext uri="{FF2B5EF4-FFF2-40B4-BE49-F238E27FC236}">
                  <a16:creationId xmlns:a16="http://schemas.microsoft.com/office/drawing/2014/main" id="{149503A1-29B4-908D-0BE1-2BFA85D188B6}"/>
                </a:ext>
              </a:extLst>
            </p:cNvPr>
            <p:cNvCxnSpPr>
              <a:stCxn id="35" idx="3"/>
              <a:endCxn id="37" idx="1"/>
            </p:cNvCxnSpPr>
            <p:nvPr/>
          </p:nvCxnSpPr>
          <p:spPr>
            <a:xfrm>
              <a:off x="9369173" y="1976628"/>
              <a:ext cx="441577"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05112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6" presetClass="entr" presetSubtype="32"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out)">
                                      <p:cBhvr>
                                        <p:cTn id="17" dur="500"/>
                                        <p:tgtEl>
                                          <p:spTgt spid="9"/>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500"/>
                                        <p:tgtEl>
                                          <p:spTgt spid="5"/>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8" presetID="6" presetClass="entr" presetSubtype="32"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circle(out)">
                                      <p:cBhvr>
                                        <p:cTn id="40" dur="500"/>
                                        <p:tgtEl>
                                          <p:spTgt spid="15"/>
                                        </p:tgtEl>
                                      </p:cBhvr>
                                    </p:animEffect>
                                  </p:childTnLst>
                                </p:cTn>
                              </p:par>
                              <p:par>
                                <p:cTn id="41" presetID="10" presetClass="exit" presetSubtype="0" fill="hold" grpId="1" nodeType="withEffect">
                                  <p:stCondLst>
                                    <p:cond delay="0"/>
                                  </p:stCondLst>
                                  <p:childTnLst>
                                    <p:animEffect transition="out" filter="fade">
                                      <p:cBhvr>
                                        <p:cTn id="42" dur="500"/>
                                        <p:tgtEl>
                                          <p:spTgt spid="5"/>
                                        </p:tgtEl>
                                      </p:cBhvr>
                                    </p:animEffect>
                                    <p:set>
                                      <p:cBhvr>
                                        <p:cTn id="43" dur="1" fill="hold">
                                          <p:stCondLst>
                                            <p:cond delay="499"/>
                                          </p:stCondLst>
                                        </p:cTn>
                                        <p:tgtEl>
                                          <p:spTgt spid="5"/>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par>
                                <p:cTn id="47" presetID="6" presetClass="entr" presetSubtype="32"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circle(out)">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 calcmode="lin" valueType="num">
                                      <p:cBhvr additive="base">
                                        <p:cTn id="5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 calcmode="lin" valueType="num">
                                      <p:cBhvr additive="base">
                                        <p:cTn id="6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3">
                                            <p:txEl>
                                              <p:pRg st="10" end="10"/>
                                            </p:txEl>
                                          </p:spTgt>
                                        </p:tgtEl>
                                        <p:attrNameLst>
                                          <p:attrName>style.visibility</p:attrName>
                                        </p:attrNameLst>
                                      </p:cBhvr>
                                      <p:to>
                                        <p:strVal val="visible"/>
                                      </p:to>
                                    </p:set>
                                    <p:anim calcmode="lin" valueType="num">
                                      <p:cBhvr additive="base">
                                        <p:cTn id="6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 calcmode="lin" valueType="num">
                                      <p:cBhvr additive="base">
                                        <p:cTn id="7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 calcmode="lin" valueType="num">
                                      <p:cBhvr additive="base">
                                        <p:cTn id="74"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9"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439656" cy="971551"/>
          </a:xfrm>
        </p:spPr>
        <p:txBody>
          <a:bodyPr>
            <a:normAutofit fontScale="90000"/>
          </a:bodyPr>
          <a:lstStyle/>
          <a:p>
            <a:r>
              <a:rPr lang="en-US" dirty="0"/>
              <a:t>Spectrum estimation results: External data</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pPr/>
              <a:t>8</a:t>
            </a:fld>
            <a:endParaRPr lang="en-US" dirty="0"/>
          </a:p>
        </p:txBody>
      </p:sp>
      <p:sp>
        <p:nvSpPr>
          <p:cNvPr id="6" name="Segnaposto contenuto 2">
            <a:extLst>
              <a:ext uri="{FF2B5EF4-FFF2-40B4-BE49-F238E27FC236}">
                <a16:creationId xmlns:a16="http://schemas.microsoft.com/office/drawing/2014/main" id="{D9704C79-DF15-E314-C934-557E33389704}"/>
              </a:ext>
            </a:extLst>
          </p:cNvPr>
          <p:cNvSpPr txBox="1">
            <a:spLocks/>
          </p:cNvSpPr>
          <p:nvPr/>
        </p:nvSpPr>
        <p:spPr>
          <a:xfrm>
            <a:off x="384396" y="1432423"/>
            <a:ext cx="5455194" cy="37888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1400" b="1" dirty="0">
              <a:latin typeface="+mj-lt"/>
            </a:endParaRPr>
          </a:p>
        </p:txBody>
      </p:sp>
      <p:sp>
        <p:nvSpPr>
          <p:cNvPr id="22" name="Segnaposto contenuto 2">
            <a:extLst>
              <a:ext uri="{FF2B5EF4-FFF2-40B4-BE49-F238E27FC236}">
                <a16:creationId xmlns:a16="http://schemas.microsoft.com/office/drawing/2014/main" id="{784951A3-1C61-E0C9-C357-D0318204DB8D}"/>
              </a:ext>
            </a:extLst>
          </p:cNvPr>
          <p:cNvSpPr txBox="1">
            <a:spLocks/>
          </p:cNvSpPr>
          <p:nvPr/>
        </p:nvSpPr>
        <p:spPr>
          <a:xfrm>
            <a:off x="387824" y="1483469"/>
            <a:ext cx="3810952" cy="46091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mj-lt"/>
              </a:rPr>
              <a:t>The proposed spectrum estimation pipeline has been tested on well-know external data (didactical) and compared with the more used  Spectrogram and Welch spectrogram. </a:t>
            </a:r>
          </a:p>
          <a:p>
            <a:pPr marL="0" indent="0">
              <a:buNone/>
            </a:pPr>
            <a:r>
              <a:rPr lang="en-US" sz="1400" dirty="0">
                <a:latin typeface="+mj-lt"/>
              </a:rPr>
              <a:t>Each </a:t>
            </a:r>
            <a:r>
              <a:rPr lang="en-US" sz="1400" b="1" dirty="0">
                <a:latin typeface="+mj-lt"/>
              </a:rPr>
              <a:t>subplot</a:t>
            </a:r>
            <a:r>
              <a:rPr lang="en-US" sz="1400" dirty="0">
                <a:latin typeface="+mj-lt"/>
              </a:rPr>
              <a:t> correspond to a </a:t>
            </a:r>
            <a:r>
              <a:rPr lang="en-US" sz="1400" b="1" dirty="0">
                <a:latin typeface="+mj-lt"/>
              </a:rPr>
              <a:t>spectrum</a:t>
            </a:r>
            <a:r>
              <a:rPr lang="en-US" sz="1400" dirty="0">
                <a:latin typeface="+mj-lt"/>
              </a:rPr>
              <a:t> </a:t>
            </a:r>
            <a:r>
              <a:rPr lang="en-US" sz="1400" b="1" dirty="0">
                <a:latin typeface="+mj-lt"/>
              </a:rPr>
              <a:t>evaluation</a:t>
            </a:r>
            <a:r>
              <a:rPr lang="en-US" sz="1400" dirty="0">
                <a:latin typeface="+mj-lt"/>
              </a:rPr>
              <a:t> of a </a:t>
            </a:r>
            <a:r>
              <a:rPr lang="en-US" sz="1400" b="1" dirty="0">
                <a:latin typeface="+mj-lt"/>
              </a:rPr>
              <a:t>HF noise corrupted signal</a:t>
            </a:r>
            <a:r>
              <a:rPr lang="en-US" sz="1400" dirty="0">
                <a:latin typeface="+mj-lt"/>
              </a:rPr>
              <a:t> with an </a:t>
            </a:r>
            <a:r>
              <a:rPr lang="en-US" sz="1400" b="1" dirty="0">
                <a:latin typeface="+mj-lt"/>
              </a:rPr>
              <a:t>increased</a:t>
            </a:r>
            <a:r>
              <a:rPr lang="en-US" sz="1400" dirty="0">
                <a:latin typeface="+mj-lt"/>
              </a:rPr>
              <a:t> </a:t>
            </a:r>
            <a:r>
              <a:rPr lang="en-US" sz="1400" b="1" dirty="0">
                <a:latin typeface="+mj-lt"/>
              </a:rPr>
              <a:t>number</a:t>
            </a:r>
            <a:r>
              <a:rPr lang="en-US" sz="1400" dirty="0">
                <a:latin typeface="+mj-lt"/>
              </a:rPr>
              <a:t> of </a:t>
            </a:r>
            <a:r>
              <a:rPr lang="en-US" sz="1400" b="1" dirty="0">
                <a:latin typeface="+mj-lt"/>
              </a:rPr>
              <a:t>points</a:t>
            </a:r>
            <a:r>
              <a:rPr lang="en-US" sz="1400" dirty="0">
                <a:latin typeface="+mj-lt"/>
              </a:rPr>
              <a:t> (i.e., beats) </a:t>
            </a:r>
            <a:r>
              <a:rPr lang="en-US" sz="1400" b="1" dirty="0">
                <a:latin typeface="+mj-lt"/>
              </a:rPr>
              <a:t>filtered</a:t>
            </a:r>
            <a:r>
              <a:rPr lang="en-US" sz="1400" dirty="0">
                <a:latin typeface="+mj-lt"/>
              </a:rPr>
              <a:t> with the proposed pipeline.</a:t>
            </a:r>
          </a:p>
          <a:p>
            <a:r>
              <a:rPr lang="en-US" sz="1400" dirty="0">
                <a:latin typeface="+mj-lt"/>
              </a:rPr>
              <a:t>Burg and LS estimators converge</a:t>
            </a:r>
          </a:p>
          <a:p>
            <a:r>
              <a:rPr lang="en-US" sz="1400" dirty="0">
                <a:latin typeface="+mj-lt"/>
              </a:rPr>
              <a:t>AR estimation seems to underestimate the signal, thus AR spectrum peaks are not aligned with the Welch ones.</a:t>
            </a:r>
          </a:p>
          <a:p>
            <a:pPr marL="0" indent="0">
              <a:buNone/>
            </a:pPr>
            <a:r>
              <a:rPr lang="en-US" sz="1400" dirty="0">
                <a:latin typeface="+mj-lt"/>
              </a:rPr>
              <a:t>Moreover, by changing the order, AR spectrum peaks moves, leading to the conclusion that AR </a:t>
            </a:r>
            <a:r>
              <a:rPr lang="en-US" sz="1400" b="1" dirty="0">
                <a:latin typeface="+mj-lt"/>
              </a:rPr>
              <a:t>spectral estimation does not provide satisfactory results</a:t>
            </a:r>
            <a:r>
              <a:rPr lang="en-US" sz="1400" dirty="0">
                <a:latin typeface="+mj-lt"/>
              </a:rPr>
              <a:t>. </a:t>
            </a:r>
          </a:p>
          <a:p>
            <a:pPr marL="0" indent="0">
              <a:buNone/>
            </a:pPr>
            <a:endParaRPr lang="en-US" sz="1400" dirty="0">
              <a:latin typeface="+mj-lt"/>
            </a:endParaRPr>
          </a:p>
          <a:p>
            <a:pPr marL="0" indent="0">
              <a:buNone/>
            </a:pPr>
            <a:endParaRPr lang="en-US" sz="1400" dirty="0">
              <a:latin typeface="+mj-lt"/>
            </a:endParaRPr>
          </a:p>
        </p:txBody>
      </p:sp>
      <p:sp>
        <p:nvSpPr>
          <p:cNvPr id="3" name="CasellaDiTesto 2">
            <a:extLst>
              <a:ext uri="{FF2B5EF4-FFF2-40B4-BE49-F238E27FC236}">
                <a16:creationId xmlns:a16="http://schemas.microsoft.com/office/drawing/2014/main" id="{B7AC7FC8-DA93-EB2C-108F-1BDD51145A9E}"/>
              </a:ext>
            </a:extLst>
          </p:cNvPr>
          <p:cNvSpPr txBox="1"/>
          <p:nvPr/>
        </p:nvSpPr>
        <p:spPr>
          <a:xfrm>
            <a:off x="358016" y="6356320"/>
            <a:ext cx="11117579" cy="461665"/>
          </a:xfrm>
          <a:prstGeom prst="rect">
            <a:avLst/>
          </a:prstGeom>
          <a:noFill/>
        </p:spPr>
        <p:txBody>
          <a:bodyPr wrap="square">
            <a:spAutoFit/>
          </a:bodyPr>
          <a:lstStyle/>
          <a:p>
            <a:pPr eaLnBrk="0" fontAlgn="base" hangingPunct="0">
              <a:lnSpc>
                <a:spcPct val="100000"/>
              </a:lnSpc>
              <a:spcBef>
                <a:spcPct val="0"/>
              </a:spcBef>
              <a:spcAft>
                <a:spcPct val="0"/>
              </a:spcAft>
            </a:pPr>
            <a:r>
              <a:rPr lang="en-GB" altLang="it-IT" sz="800" dirty="0"/>
              <a:t>1</a:t>
            </a:r>
            <a:r>
              <a:rPr kumimoji="0" lang="en-GB" altLang="it-IT" sz="800" b="0" i="0" u="none" strike="noStrike" cap="none" normalizeH="0" baseline="0" dirty="0">
                <a:ln>
                  <a:noFill/>
                </a:ln>
                <a:solidFill>
                  <a:schemeClr val="tx1"/>
                </a:solidFill>
                <a:effectLst/>
              </a:rPr>
              <a:t>. Saraiva, João &amp; Plácido da Silva, Hugo &amp; Fred, Ana. (2022). Denoising and Artifact Removal of the Electrocardiogram, Electrodermal Activity and Accelerometery for Continuous Ambulatory Monitoring of Epileptic Seizures with Wearable Devices. </a:t>
            </a:r>
          </a:p>
          <a:p>
            <a:pPr eaLnBrk="0" fontAlgn="base" hangingPunct="0">
              <a:lnSpc>
                <a:spcPct val="100000"/>
              </a:lnSpc>
              <a:spcBef>
                <a:spcPct val="0"/>
              </a:spcBef>
              <a:spcAft>
                <a:spcPct val="0"/>
              </a:spcAft>
            </a:pPr>
            <a:r>
              <a:rPr lang="en-US" altLang="it-IT" sz="800" dirty="0"/>
              <a:t>2</a:t>
            </a:r>
            <a:r>
              <a:rPr kumimoji="0" lang="en-US" altLang="it-IT" sz="800" b="0" i="0" u="none" strike="noStrike" cap="none" normalizeH="0" baseline="0" dirty="0">
                <a:ln>
                  <a:noFill/>
                </a:ln>
                <a:solidFill>
                  <a:schemeClr val="tx1"/>
                </a:solidFill>
                <a:effectLst/>
              </a:rPr>
              <a:t>. Singh, Brij N., and Arvind K. Tiwari. "Optimal selection of wavelet basis function applied to ECG signal denoising." Digital signal processing 16.3 (2006): 275-287.</a:t>
            </a:r>
            <a:endParaRPr lang="en-US" altLang="it-IT" sz="800" dirty="0"/>
          </a:p>
          <a:p>
            <a:pPr eaLnBrk="0" fontAlgn="base" hangingPunct="0">
              <a:lnSpc>
                <a:spcPct val="100000"/>
              </a:lnSpc>
              <a:spcBef>
                <a:spcPct val="0"/>
              </a:spcBef>
              <a:spcAft>
                <a:spcPct val="0"/>
              </a:spcAft>
            </a:pPr>
            <a:endParaRPr kumimoji="0" lang="en-GB" altLang="it-IT" sz="800" b="0" i="0" u="none" strike="noStrike" cap="none" normalizeH="0" baseline="0" dirty="0">
              <a:ln>
                <a:noFill/>
              </a:ln>
              <a:solidFill>
                <a:schemeClr val="tx1"/>
              </a:solidFill>
              <a:effectLst/>
            </a:endParaRPr>
          </a:p>
        </p:txBody>
      </p:sp>
      <p:pic>
        <p:nvPicPr>
          <p:cNvPr id="5" name="Immagine 4">
            <a:extLst>
              <a:ext uri="{FF2B5EF4-FFF2-40B4-BE49-F238E27FC236}">
                <a16:creationId xmlns:a16="http://schemas.microsoft.com/office/drawing/2014/main" id="{D4B12FDD-3F65-15BF-407F-077C60A887EA}"/>
              </a:ext>
            </a:extLst>
          </p:cNvPr>
          <p:cNvPicPr>
            <a:picLocks noChangeAspect="1"/>
          </p:cNvPicPr>
          <p:nvPr/>
        </p:nvPicPr>
        <p:blipFill>
          <a:blip r:embed="rId3">
            <a:alphaModFix amt="70000"/>
          </a:blip>
          <a:stretch>
            <a:fillRect/>
          </a:stretch>
        </p:blipFill>
        <p:spPr>
          <a:xfrm>
            <a:off x="358016" y="4799657"/>
            <a:ext cx="3720208" cy="1346294"/>
          </a:xfrm>
          <a:prstGeom prst="rect">
            <a:avLst/>
          </a:prstGeom>
        </p:spPr>
      </p:pic>
      <p:pic>
        <p:nvPicPr>
          <p:cNvPr id="7" name="Immagine 6">
            <a:extLst>
              <a:ext uri="{FF2B5EF4-FFF2-40B4-BE49-F238E27FC236}">
                <a16:creationId xmlns:a16="http://schemas.microsoft.com/office/drawing/2014/main" id="{4B826A9E-C5D4-B6A3-7447-200663D182EC}"/>
              </a:ext>
            </a:extLst>
          </p:cNvPr>
          <p:cNvPicPr>
            <a:picLocks noChangeAspect="1"/>
          </p:cNvPicPr>
          <p:nvPr/>
        </p:nvPicPr>
        <p:blipFill>
          <a:blip r:embed="rId4">
            <a:extLst>
              <a:ext uri="{28A0092B-C50C-407E-A947-70E740481C1C}">
                <a14:useLocalDpi xmlns:a14="http://schemas.microsoft.com/office/drawing/2010/main" val="0"/>
              </a:ext>
            </a:extLst>
          </a:blip>
          <a:srcRect l="9537" r="8416" b="4140"/>
          <a:stretch/>
        </p:blipFill>
        <p:spPr>
          <a:xfrm>
            <a:off x="4569525" y="1483469"/>
            <a:ext cx="7449256" cy="4469462"/>
          </a:xfrm>
          <a:prstGeom prst="rect">
            <a:avLst/>
          </a:prstGeom>
        </p:spPr>
      </p:pic>
      <p:grpSp>
        <p:nvGrpSpPr>
          <p:cNvPr id="12" name="Gruppo 11">
            <a:extLst>
              <a:ext uri="{FF2B5EF4-FFF2-40B4-BE49-F238E27FC236}">
                <a16:creationId xmlns:a16="http://schemas.microsoft.com/office/drawing/2014/main" id="{2CA9432A-9FE4-B09F-B378-E0FFC196DEEF}"/>
              </a:ext>
            </a:extLst>
          </p:cNvPr>
          <p:cNvGrpSpPr/>
          <p:nvPr/>
        </p:nvGrpSpPr>
        <p:grpSpPr>
          <a:xfrm>
            <a:off x="5202819" y="2006844"/>
            <a:ext cx="6589165" cy="3781928"/>
            <a:chOff x="4962918" y="2512202"/>
            <a:chExt cx="5788971" cy="3313891"/>
          </a:xfrm>
        </p:grpSpPr>
        <p:pic>
          <p:nvPicPr>
            <p:cNvPr id="8" name="Immagine 7" descr="Immagine che contiene diagramma&#10;&#10;Descrizione generata automaticamente">
              <a:extLst>
                <a:ext uri="{FF2B5EF4-FFF2-40B4-BE49-F238E27FC236}">
                  <a16:creationId xmlns:a16="http://schemas.microsoft.com/office/drawing/2014/main" id="{28624416-1B23-C1A0-A80A-76D1FE190004}"/>
                </a:ext>
              </a:extLst>
            </p:cNvPr>
            <p:cNvPicPr>
              <a:picLocks noChangeAspect="1"/>
            </p:cNvPicPr>
            <p:nvPr/>
          </p:nvPicPr>
          <p:blipFill>
            <a:blip r:embed="rId5">
              <a:extLst>
                <a:ext uri="{28A0092B-C50C-407E-A947-70E740481C1C}">
                  <a14:useLocalDpi xmlns:a14="http://schemas.microsoft.com/office/drawing/2010/main" val="0"/>
                </a:ext>
              </a:extLst>
            </a:blip>
            <a:srcRect l="9500" t="3509" r="8834" b="5455"/>
            <a:stretch/>
          </p:blipFill>
          <p:spPr>
            <a:xfrm>
              <a:off x="4962918" y="2512202"/>
              <a:ext cx="5788971" cy="3313891"/>
            </a:xfrm>
            <a:prstGeom prst="rect">
              <a:avLst/>
            </a:prstGeom>
          </p:spPr>
        </p:pic>
        <p:pic>
          <p:nvPicPr>
            <p:cNvPr id="9" name="Immagine 8" descr="Immagine che contiene diagramma&#10;&#10;Descrizione generata automaticamente">
              <a:extLst>
                <a:ext uri="{FF2B5EF4-FFF2-40B4-BE49-F238E27FC236}">
                  <a16:creationId xmlns:a16="http://schemas.microsoft.com/office/drawing/2014/main" id="{BE3E9444-6743-DBC0-EA91-66BFD2B531FB}"/>
                </a:ext>
              </a:extLst>
            </p:cNvPr>
            <p:cNvPicPr>
              <a:picLocks noChangeAspect="1"/>
            </p:cNvPicPr>
            <p:nvPr/>
          </p:nvPicPr>
          <p:blipFill>
            <a:blip r:embed="rId5">
              <a:extLst>
                <a:ext uri="{28A0092B-C50C-407E-A947-70E740481C1C}">
                  <a14:useLocalDpi xmlns:a14="http://schemas.microsoft.com/office/drawing/2010/main" val="0"/>
                </a:ext>
              </a:extLst>
            </a:blip>
            <a:srcRect l="80618" t="6395" r="8834" b="70720"/>
            <a:stretch/>
          </p:blipFill>
          <p:spPr>
            <a:xfrm>
              <a:off x="9405622" y="3538966"/>
              <a:ext cx="1346267" cy="1499871"/>
            </a:xfrm>
            <a:prstGeom prst="rect">
              <a:avLst/>
            </a:prstGeom>
          </p:spPr>
        </p:pic>
        <p:sp>
          <p:nvSpPr>
            <p:cNvPr id="10" name="Rettangolo 9">
              <a:extLst>
                <a:ext uri="{FF2B5EF4-FFF2-40B4-BE49-F238E27FC236}">
                  <a16:creationId xmlns:a16="http://schemas.microsoft.com/office/drawing/2014/main" id="{06358779-AE34-740A-83A8-5F0C3B72140C}"/>
                </a:ext>
              </a:extLst>
            </p:cNvPr>
            <p:cNvSpPr/>
            <p:nvPr/>
          </p:nvSpPr>
          <p:spPr>
            <a:xfrm>
              <a:off x="9915077" y="2555906"/>
              <a:ext cx="820393" cy="102950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it-IT"/>
            </a:p>
          </p:txBody>
        </p:sp>
        <p:sp>
          <p:nvSpPr>
            <p:cNvPr id="11" name="Rettangolo con angoli arrotondati 10">
              <a:extLst>
                <a:ext uri="{FF2B5EF4-FFF2-40B4-BE49-F238E27FC236}">
                  <a16:creationId xmlns:a16="http://schemas.microsoft.com/office/drawing/2014/main" id="{99249606-4E04-E41D-F100-4F91EC080380}"/>
                </a:ext>
              </a:extLst>
            </p:cNvPr>
            <p:cNvSpPr/>
            <p:nvPr/>
          </p:nvSpPr>
          <p:spPr>
            <a:xfrm>
              <a:off x="8625773" y="2780065"/>
              <a:ext cx="1289304" cy="246888"/>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LS estimation</a:t>
              </a:r>
            </a:p>
          </p:txBody>
        </p:sp>
      </p:grpSp>
    </p:spTree>
    <p:extLst>
      <p:ext uri="{BB962C8B-B14F-4D97-AF65-F5344CB8AC3E}">
        <p14:creationId xmlns:p14="http://schemas.microsoft.com/office/powerpoint/2010/main" val="2932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 calcmode="lin" valueType="num">
                                      <p:cBhvr additive="base">
                                        <p:cTn id="7" dur="500" fill="hold"/>
                                        <p:tgtEl>
                                          <p:spTgt spid="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anim calcmode="lin" valueType="num">
                                      <p:cBhvr additive="base">
                                        <p:cTn id="11" dur="500" fill="hold"/>
                                        <p:tgtEl>
                                          <p:spTgt spid="2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xEl>
                                              <p:pRg st="3" end="3"/>
                                            </p:txEl>
                                          </p:spTgt>
                                        </p:tgtEl>
                                        <p:attrNameLst>
                                          <p:attrName>style.visibility</p:attrName>
                                        </p:attrNameLst>
                                      </p:cBhvr>
                                      <p:to>
                                        <p:strVal val="visible"/>
                                      </p:to>
                                    </p:set>
                                    <p:anim calcmode="lin" valueType="num">
                                      <p:cBhvr additive="base">
                                        <p:cTn id="15" dur="500" fill="hold"/>
                                        <p:tgtEl>
                                          <p:spTgt spid="2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
                                            <p:txEl>
                                              <p:pRg st="3" end="3"/>
                                            </p:txEl>
                                          </p:spTgt>
                                        </p:tgtEl>
                                        <p:attrNameLst>
                                          <p:attrName>ppt_y</p:attrName>
                                        </p:attrNameLst>
                                      </p:cBhvr>
                                      <p:tavLst>
                                        <p:tav tm="0">
                                          <p:val>
                                            <p:strVal val="1+#ppt_h/2"/>
                                          </p:val>
                                        </p:tav>
                                        <p:tav tm="100000">
                                          <p:val>
                                            <p:strVal val="#ppt_y"/>
                                          </p:val>
                                        </p:tav>
                                      </p:tavLst>
                                    </p:anim>
                                  </p:childTnLst>
                                </p:cTn>
                              </p:par>
                              <p:par>
                                <p:cTn id="17" presetID="6" presetClass="entr" presetSubtype="32"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out)">
                                      <p:cBhvr>
                                        <p:cTn id="19" dur="500"/>
                                        <p:tgtEl>
                                          <p:spTgt spid="7"/>
                                        </p:tgtEl>
                                      </p:cBhvr>
                                    </p:animEffect>
                                  </p:childTnLst>
                                </p:cTn>
                              </p:par>
                              <p:par>
                                <p:cTn id="20" presetID="6" presetClass="entr" presetSubtype="32"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ou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2" presetClass="entr" presetSubtype="4" fill="hold" nodeType="withEffect">
                                  <p:stCondLst>
                                    <p:cond delay="0"/>
                                  </p:stCondLst>
                                  <p:childTnLst>
                                    <p:set>
                                      <p:cBhvr>
                                        <p:cTn id="29" dur="1" fill="hold">
                                          <p:stCondLst>
                                            <p:cond delay="0"/>
                                          </p:stCondLst>
                                        </p:cTn>
                                        <p:tgtEl>
                                          <p:spTgt spid="22">
                                            <p:txEl>
                                              <p:pRg st="4" end="4"/>
                                            </p:txEl>
                                          </p:spTgt>
                                        </p:tgtEl>
                                        <p:attrNameLst>
                                          <p:attrName>style.visibility</p:attrName>
                                        </p:attrNameLst>
                                      </p:cBhvr>
                                      <p:to>
                                        <p:strVal val="visible"/>
                                      </p:to>
                                    </p:set>
                                    <p:anim calcmode="lin" valueType="num">
                                      <p:cBhvr additive="base">
                                        <p:cTn id="30" dur="500" fill="hold"/>
                                        <p:tgtEl>
                                          <p:spTgt spid="22">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2">
                                            <p:txEl>
                                              <p:pRg st="4" end="4"/>
                                            </p:txEl>
                                          </p:spTgt>
                                        </p:tgtEl>
                                        <p:attrNameLst>
                                          <p:attrName>ppt_y</p:attrName>
                                        </p:attrNameLst>
                                      </p:cBhvr>
                                      <p:tavLst>
                                        <p:tav tm="0">
                                          <p:val>
                                            <p:strVal val="1+#ppt_h/2"/>
                                          </p:val>
                                        </p:tav>
                                        <p:tav tm="100000">
                                          <p:val>
                                            <p:strVal val="#ppt_y"/>
                                          </p:val>
                                        </p:tav>
                                      </p:tavLst>
                                    </p:anim>
                                  </p:childTnLst>
                                </p:cTn>
                              </p:par>
                              <p:par>
                                <p:cTn id="32" presetID="10" presetClass="exit" presetSubtype="0" fill="hold"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6" presetClass="entr" presetSubtype="32"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ircle(out)">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normAutofit fontScale="90000"/>
          </a:bodyPr>
          <a:lstStyle/>
          <a:p>
            <a:r>
              <a:rPr lang="en-US" dirty="0"/>
              <a:t>Spectrum estimation results: AVNRT data</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509016" y="1474327"/>
            <a:ext cx="4538472" cy="4722511"/>
          </a:xfrm>
        </p:spPr>
        <p:txBody>
          <a:bodyPr>
            <a:noAutofit/>
          </a:bodyPr>
          <a:lstStyle/>
          <a:p>
            <a:pPr marL="0" indent="0">
              <a:buNone/>
            </a:pPr>
            <a:r>
              <a:rPr lang="en-US" sz="1400" dirty="0"/>
              <a:t>Now a dilemma arises:</a:t>
            </a:r>
          </a:p>
          <a:p>
            <a:r>
              <a:rPr lang="en-US" sz="1400" dirty="0"/>
              <a:t>On one hand, is known that </a:t>
            </a:r>
            <a:r>
              <a:rPr lang="en-US" sz="1400" b="1" dirty="0"/>
              <a:t>spectral</a:t>
            </a:r>
            <a:r>
              <a:rPr lang="en-US" sz="1400" dirty="0"/>
              <a:t> </a:t>
            </a:r>
            <a:r>
              <a:rPr lang="en-US" sz="1400" b="1" dirty="0"/>
              <a:t>estimation</a:t>
            </a:r>
            <a:r>
              <a:rPr lang="en-US" sz="1400" dirty="0"/>
              <a:t> could </a:t>
            </a:r>
            <a:r>
              <a:rPr lang="en-US" sz="1400" b="1" dirty="0"/>
              <a:t>leave</a:t>
            </a:r>
            <a:r>
              <a:rPr lang="en-US" sz="1400" dirty="0"/>
              <a:t> </a:t>
            </a:r>
            <a:r>
              <a:rPr lang="en-US" sz="1400" b="1" dirty="0"/>
              <a:t>important</a:t>
            </a:r>
            <a:r>
              <a:rPr lang="en-US" sz="1400" dirty="0"/>
              <a:t> </a:t>
            </a:r>
            <a:r>
              <a:rPr lang="en-US" sz="1400" b="1" dirty="0"/>
              <a:t>insights</a:t>
            </a:r>
            <a:r>
              <a:rPr lang="en-US" sz="1400" dirty="0"/>
              <a:t> on the data characteristics</a:t>
            </a:r>
          </a:p>
          <a:p>
            <a:r>
              <a:rPr lang="en-US" sz="1400" dirty="0"/>
              <a:t>On the other hand, </a:t>
            </a:r>
            <a:r>
              <a:rPr lang="en-US" sz="1400" b="1" dirty="0"/>
              <a:t>AR</a:t>
            </a:r>
            <a:r>
              <a:rPr lang="en-US" sz="1400" dirty="0"/>
              <a:t> </a:t>
            </a:r>
            <a:r>
              <a:rPr lang="en-US" sz="1400" b="1" dirty="0"/>
              <a:t>spectrum</a:t>
            </a:r>
            <a:r>
              <a:rPr lang="en-US" sz="1400" dirty="0"/>
              <a:t> estimation </a:t>
            </a:r>
            <a:r>
              <a:rPr lang="en-US" sz="1400" b="1" dirty="0"/>
              <a:t>doesn’t</a:t>
            </a:r>
            <a:r>
              <a:rPr lang="en-US" sz="1400" dirty="0"/>
              <a:t> </a:t>
            </a:r>
            <a:r>
              <a:rPr lang="en-US" sz="1400" b="1" dirty="0"/>
              <a:t>improve</a:t>
            </a:r>
            <a:r>
              <a:rPr lang="en-US" sz="1400" dirty="0"/>
              <a:t> </a:t>
            </a:r>
            <a:r>
              <a:rPr lang="en-US" sz="1400" b="1" dirty="0"/>
              <a:t>results</a:t>
            </a:r>
            <a:r>
              <a:rPr lang="en-US" sz="1400" dirty="0"/>
              <a:t> of Spectrogram and Welch Spectrogram</a:t>
            </a:r>
          </a:p>
          <a:p>
            <a:r>
              <a:rPr lang="en-US" sz="1400" b="1" dirty="0"/>
              <a:t>Moreover</a:t>
            </a:r>
            <a:r>
              <a:rPr lang="en-US" sz="1400" dirty="0"/>
              <a:t>, </a:t>
            </a:r>
            <a:r>
              <a:rPr lang="en-US" sz="1400" b="1" dirty="0"/>
              <a:t>Welch</a:t>
            </a:r>
            <a:r>
              <a:rPr lang="en-US" sz="1400" dirty="0"/>
              <a:t> spectrogram </a:t>
            </a:r>
            <a:r>
              <a:rPr lang="en-US" sz="1400" b="1" dirty="0"/>
              <a:t>still</a:t>
            </a:r>
            <a:r>
              <a:rPr lang="en-US" sz="1400" dirty="0"/>
              <a:t> </a:t>
            </a:r>
            <a:r>
              <a:rPr lang="en-US" sz="1400" b="1" dirty="0"/>
              <a:t>has</a:t>
            </a:r>
            <a:r>
              <a:rPr lang="en-US" sz="1400" dirty="0"/>
              <a:t> the </a:t>
            </a:r>
            <a:r>
              <a:rPr lang="en-US" sz="1400" b="1" dirty="0"/>
              <a:t>problems</a:t>
            </a:r>
            <a:r>
              <a:rPr lang="en-US" sz="1400" dirty="0"/>
              <a:t> of non-parametric spectrum estimation</a:t>
            </a:r>
          </a:p>
          <a:p>
            <a:pPr marL="0" indent="0">
              <a:buNone/>
            </a:pPr>
            <a:endParaRPr lang="en-US" sz="1400" dirty="0"/>
          </a:p>
          <a:p>
            <a:pPr marL="0" indent="0">
              <a:buNone/>
            </a:pPr>
            <a:r>
              <a:rPr lang="en-US" sz="1400" dirty="0"/>
              <a:t>So, are there </a:t>
            </a:r>
            <a:r>
              <a:rPr lang="en-US" sz="1400" b="1" dirty="0"/>
              <a:t>other methods </a:t>
            </a:r>
            <a:r>
              <a:rPr lang="en-US" sz="1400" dirty="0"/>
              <a:t>that can be used?</a:t>
            </a:r>
          </a:p>
          <a:p>
            <a:r>
              <a:rPr lang="en-US" sz="1400" dirty="0"/>
              <a:t>Many studies use </a:t>
            </a:r>
            <a:r>
              <a:rPr lang="en-US" sz="1400" b="1" dirty="0"/>
              <a:t>DWT</a:t>
            </a:r>
            <a:r>
              <a:rPr lang="en-US" sz="1400" dirty="0"/>
              <a:t> </a:t>
            </a:r>
            <a:r>
              <a:rPr lang="en-US" sz="1400" b="1" dirty="0"/>
              <a:t>features</a:t>
            </a:r>
            <a:r>
              <a:rPr lang="en-US" sz="1400" dirty="0"/>
              <a:t> as descriptors of the frequency behavior of ECG signals REFERENCE</a:t>
            </a:r>
          </a:p>
          <a:p>
            <a:r>
              <a:rPr lang="en-US" sz="1400" dirty="0"/>
              <a:t>Other uses even 2-D representations of DWT, i.e., </a:t>
            </a:r>
            <a:r>
              <a:rPr lang="en-US" sz="1400" b="1" dirty="0"/>
              <a:t>scalograms</a:t>
            </a:r>
            <a:r>
              <a:rPr lang="en-US" sz="1400" dirty="0"/>
              <a:t> </a:t>
            </a:r>
          </a:p>
          <a:p>
            <a:pPr marL="0" indent="0">
              <a:buNone/>
            </a:pPr>
            <a:endParaRPr lang="en-US" sz="1400" dirty="0"/>
          </a:p>
          <a:p>
            <a:pPr marL="0" indent="0">
              <a:buNone/>
            </a:pPr>
            <a:endParaRPr lang="en-US" sz="1100" dirty="0"/>
          </a:p>
          <a:p>
            <a:endParaRPr lang="en-US" sz="1000" dirty="0"/>
          </a:p>
          <a:p>
            <a:pPr marL="0" indent="0">
              <a:buNone/>
            </a:pPr>
            <a:endParaRPr lang="en-US" sz="10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9</a:t>
            </a:fld>
            <a:endParaRPr lang="en-US" dirty="0"/>
          </a:p>
        </p:txBody>
      </p:sp>
      <p:grpSp>
        <p:nvGrpSpPr>
          <p:cNvPr id="20" name="Gruppo 19">
            <a:extLst>
              <a:ext uri="{FF2B5EF4-FFF2-40B4-BE49-F238E27FC236}">
                <a16:creationId xmlns:a16="http://schemas.microsoft.com/office/drawing/2014/main" id="{1A439329-70BE-482F-06EE-5A1D2C07A1F5}"/>
              </a:ext>
            </a:extLst>
          </p:cNvPr>
          <p:cNvGrpSpPr/>
          <p:nvPr/>
        </p:nvGrpSpPr>
        <p:grpSpPr>
          <a:xfrm>
            <a:off x="5904899" y="1787642"/>
            <a:ext cx="5909707" cy="4197987"/>
            <a:chOff x="5904899" y="1787642"/>
            <a:chExt cx="5909707" cy="4197987"/>
          </a:xfrm>
        </p:grpSpPr>
        <p:pic>
          <p:nvPicPr>
            <p:cNvPr id="5" name="Immagine 4" descr="Immagine che contiene testo, schermata, Policromia, Sistema operativo&#10;&#10;Descrizione generata automaticamente">
              <a:extLst>
                <a:ext uri="{FF2B5EF4-FFF2-40B4-BE49-F238E27FC236}">
                  <a16:creationId xmlns:a16="http://schemas.microsoft.com/office/drawing/2014/main" id="{D277D1FC-E5EE-DDE0-5E5B-9B274018EB18}"/>
                </a:ext>
              </a:extLst>
            </p:cNvPr>
            <p:cNvPicPr>
              <a:picLocks noChangeAspect="1"/>
            </p:cNvPicPr>
            <p:nvPr/>
          </p:nvPicPr>
          <p:blipFill>
            <a:blip r:embed="rId3">
              <a:extLst>
                <a:ext uri="{28A0092B-C50C-407E-A947-70E740481C1C}">
                  <a14:useLocalDpi xmlns:a14="http://schemas.microsoft.com/office/drawing/2010/main" val="0"/>
                </a:ext>
              </a:extLst>
            </a:blip>
            <a:srcRect l="9375" t="3412" r="9101" b="10860"/>
            <a:stretch/>
          </p:blipFill>
          <p:spPr>
            <a:xfrm>
              <a:off x="5904899" y="1787642"/>
              <a:ext cx="5909707" cy="3202889"/>
            </a:xfrm>
            <a:prstGeom prst="rect">
              <a:avLst/>
            </a:prstGeom>
          </p:spPr>
        </p:pic>
        <p:sp>
          <p:nvSpPr>
            <p:cNvPr id="9" name="Rettangolo con angoli arrotondati 8">
              <a:extLst>
                <a:ext uri="{FF2B5EF4-FFF2-40B4-BE49-F238E27FC236}">
                  <a16:creationId xmlns:a16="http://schemas.microsoft.com/office/drawing/2014/main" id="{1D0329BB-BE69-A1A3-C68E-A3CE3E522FE4}"/>
                </a:ext>
              </a:extLst>
            </p:cNvPr>
            <p:cNvSpPr/>
            <p:nvPr/>
          </p:nvSpPr>
          <p:spPr>
            <a:xfrm>
              <a:off x="8394346" y="3550558"/>
              <a:ext cx="603019" cy="640080"/>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2" name="Rettangolo con angoli arrotondati 11">
              <a:extLst>
                <a:ext uri="{FF2B5EF4-FFF2-40B4-BE49-F238E27FC236}">
                  <a16:creationId xmlns:a16="http://schemas.microsoft.com/office/drawing/2014/main" id="{140A8A89-8B22-F8C8-E008-7CD7985FD808}"/>
                </a:ext>
              </a:extLst>
            </p:cNvPr>
            <p:cNvSpPr/>
            <p:nvPr/>
          </p:nvSpPr>
          <p:spPr>
            <a:xfrm>
              <a:off x="10104475" y="3568766"/>
              <a:ext cx="676300" cy="738058"/>
            </a:xfrm>
            <a:prstGeom prst="roundRect">
              <a:avLst/>
            </a:prstGeom>
            <a:noFill/>
            <a:ln w="38100">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C029D486-FF02-C5F1-5AC4-F631D59F4C2F}"/>
                </a:ext>
              </a:extLst>
            </p:cNvPr>
            <p:cNvSpPr/>
            <p:nvPr/>
          </p:nvSpPr>
          <p:spPr>
            <a:xfrm>
              <a:off x="9363455" y="3661355"/>
              <a:ext cx="603019" cy="418485"/>
            </a:xfrm>
            <a:prstGeom prst="roundRect">
              <a:avLst/>
            </a:prstGeom>
            <a:no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it-IT">
                <a:solidFill>
                  <a:srgbClr val="7030A0"/>
                </a:solidFill>
              </a:endParaRPr>
            </a:p>
          </p:txBody>
        </p:sp>
        <p:sp>
          <p:nvSpPr>
            <p:cNvPr id="14" name="Rettangolo con angoli arrotondati 13">
              <a:extLst>
                <a:ext uri="{FF2B5EF4-FFF2-40B4-BE49-F238E27FC236}">
                  <a16:creationId xmlns:a16="http://schemas.microsoft.com/office/drawing/2014/main" id="{99F04744-E967-2940-F98B-5D5DB8131280}"/>
                </a:ext>
              </a:extLst>
            </p:cNvPr>
            <p:cNvSpPr/>
            <p:nvPr/>
          </p:nvSpPr>
          <p:spPr>
            <a:xfrm>
              <a:off x="6096000" y="5129540"/>
              <a:ext cx="839356" cy="228764"/>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a:t>Atrial</a:t>
              </a:r>
            </a:p>
          </p:txBody>
        </p:sp>
        <p:sp>
          <p:nvSpPr>
            <p:cNvPr id="16" name="Rettangolo con angoli arrotondati 15">
              <a:extLst>
                <a:ext uri="{FF2B5EF4-FFF2-40B4-BE49-F238E27FC236}">
                  <a16:creationId xmlns:a16="http://schemas.microsoft.com/office/drawing/2014/main" id="{B271205A-A052-9A91-ECAB-13FD931282C1}"/>
                </a:ext>
              </a:extLst>
            </p:cNvPr>
            <p:cNvSpPr/>
            <p:nvPr/>
          </p:nvSpPr>
          <p:spPr>
            <a:xfrm>
              <a:off x="6102080" y="5443286"/>
              <a:ext cx="1134257" cy="228600"/>
            </a:xfrm>
            <a:prstGeom prst="roundRect">
              <a:avLst/>
            </a:prstGeom>
            <a:noFill/>
            <a:ln w="38100">
              <a:solidFill>
                <a:schemeClr val="accent5">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Ventricular</a:t>
              </a:r>
            </a:p>
          </p:txBody>
        </p:sp>
        <p:sp>
          <p:nvSpPr>
            <p:cNvPr id="18" name="Rettangolo con angoli arrotondati 17">
              <a:extLst>
                <a:ext uri="{FF2B5EF4-FFF2-40B4-BE49-F238E27FC236}">
                  <a16:creationId xmlns:a16="http://schemas.microsoft.com/office/drawing/2014/main" id="{E3AFA064-A026-1F6F-D9A5-C5A8C5B0C04C}"/>
                </a:ext>
              </a:extLst>
            </p:cNvPr>
            <p:cNvSpPr/>
            <p:nvPr/>
          </p:nvSpPr>
          <p:spPr>
            <a:xfrm>
              <a:off x="6096000" y="5757029"/>
              <a:ext cx="1134257" cy="228600"/>
            </a:xfrm>
            <a:prstGeom prst="roundRect">
              <a:avLst/>
            </a:prstGeom>
            <a:noFill/>
            <a:ln w="38100">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solidFill>
                    <a:schemeClr val="tx1"/>
                  </a:solidFill>
                </a:rPr>
                <a:t>His’ bundle</a:t>
              </a:r>
            </a:p>
          </p:txBody>
        </p:sp>
      </p:grpSp>
    </p:spTree>
    <p:extLst>
      <p:ext uri="{BB962C8B-B14F-4D97-AF65-F5344CB8AC3E}">
        <p14:creationId xmlns:p14="http://schemas.microsoft.com/office/powerpoint/2010/main" val="195697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6" presetClass="entr" presetSubtype="32"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circle(out)">
                                      <p:cBhvr>
                                        <p:cTn id="3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2236</TotalTime>
  <Words>1494</Words>
  <Application>Microsoft Office PowerPoint</Application>
  <PresentationFormat>Widescreen</PresentationFormat>
  <Paragraphs>176</Paragraphs>
  <Slides>13</Slides>
  <Notes>12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Aptos</vt:lpstr>
      <vt:lpstr>Arial</vt:lpstr>
      <vt:lpstr>Calibri</vt:lpstr>
      <vt:lpstr>Cambria Math</vt:lpstr>
      <vt:lpstr>1_Tema di Office</vt:lpstr>
      <vt:lpstr>Presentazione standard di PowerPoint</vt:lpstr>
      <vt:lpstr>Outline </vt:lpstr>
      <vt:lpstr>Recap of problems found  </vt:lpstr>
      <vt:lpstr>Signal preprocessing</vt:lpstr>
      <vt:lpstr>Preprocessing results: External data</vt:lpstr>
      <vt:lpstr>Preprocessing results: AVNRT data</vt:lpstr>
      <vt:lpstr>Spectrum estimation </vt:lpstr>
      <vt:lpstr>Spectrum estimation results: External data</vt:lpstr>
      <vt:lpstr>Spectrum estimation results: AVNRT data</vt:lpstr>
      <vt:lpstr>Alignment necessity</vt:lpstr>
      <vt:lpstr>Alignment results</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46</cp:revision>
  <dcterms:created xsi:type="dcterms:W3CDTF">2024-05-22T12:11:36Z</dcterms:created>
  <dcterms:modified xsi:type="dcterms:W3CDTF">2024-09-26T14:31:53Z</dcterms:modified>
</cp:coreProperties>
</file>