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60" r:id="rId5"/>
  </p:sldMasterIdLst>
  <p:handoutMasterIdLst>
    <p:handoutMasterId r:id="rId20"/>
  </p:handoutMasterIdLst>
  <p:sldIdLst>
    <p:sldId id="257" r:id="rId6"/>
    <p:sldId id="265" r:id="rId7"/>
    <p:sldId id="267" r:id="rId8"/>
    <p:sldId id="260" r:id="rId9"/>
    <p:sldId id="262" r:id="rId10"/>
    <p:sldId id="263" r:id="rId11"/>
    <p:sldId id="268" r:id="rId12"/>
    <p:sldId id="264" r:id="rId13"/>
    <p:sldId id="266" r:id="rId14"/>
    <p:sldId id="269" r:id="rId15"/>
    <p:sldId id="270" r:id="rId16"/>
    <p:sldId id="271" r:id="rId17"/>
    <p:sldId id="272" r:id="rId18"/>
    <p:sldId id="259" r:id="rId19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58595B"/>
    <a:srgbClr val="8915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BC11E08-8C5A-4CB4-89CC-3E9AE0D7ADD2}" v="8" dt="2022-12-16T10:54:40.3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087" autoAdjust="0"/>
    <p:restoredTop sz="94660"/>
  </p:normalViewPr>
  <p:slideViewPr>
    <p:cSldViewPr snapToGrid="0" showGuides="1">
      <p:cViewPr varScale="1">
        <p:scale>
          <a:sx n="82" d="100"/>
          <a:sy n="82" d="100"/>
        </p:scale>
        <p:origin x="854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84" d="100"/>
          <a:sy n="84" d="100"/>
        </p:scale>
        <p:origin x="2436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milla Ferraro" userId="49ab112f-b347-4814-9bb1-f82a354b7d0b" providerId="ADAL" clId="{EBC11E08-8C5A-4CB4-89CC-3E9AE0D7ADD2}"/>
    <pc:docChg chg="undo custSel modSld modHandout">
      <pc:chgData name="Camilla Ferraro" userId="49ab112f-b347-4814-9bb1-f82a354b7d0b" providerId="ADAL" clId="{EBC11E08-8C5A-4CB4-89CC-3E9AE0D7ADD2}" dt="2022-12-16T10:54:42.245" v="7"/>
      <pc:docMkLst>
        <pc:docMk/>
      </pc:docMkLst>
      <pc:sldChg chg="addSp delSp modSp mod">
        <pc:chgData name="Camilla Ferraro" userId="49ab112f-b347-4814-9bb1-f82a354b7d0b" providerId="ADAL" clId="{EBC11E08-8C5A-4CB4-89CC-3E9AE0D7ADD2}" dt="2022-12-16T10:54:42.245" v="7"/>
        <pc:sldMkLst>
          <pc:docMk/>
          <pc:sldMk cId="2706215062" sldId="258"/>
        </pc:sldMkLst>
        <pc:spChg chg="add del mod">
          <ac:chgData name="Camilla Ferraro" userId="49ab112f-b347-4814-9bb1-f82a354b7d0b" providerId="ADAL" clId="{EBC11E08-8C5A-4CB4-89CC-3E9AE0D7ADD2}" dt="2022-12-16T10:53:46.150" v="4" actId="478"/>
          <ac:spMkLst>
            <pc:docMk/>
            <pc:sldMk cId="2706215062" sldId="258"/>
            <ac:spMk id="2" creationId="{0D44854F-2D30-FA80-801A-BA45E86EE13F}"/>
          </ac:spMkLst>
        </pc:spChg>
        <pc:spChg chg="add del mod">
          <ac:chgData name="Camilla Ferraro" userId="49ab112f-b347-4814-9bb1-f82a354b7d0b" providerId="ADAL" clId="{EBC11E08-8C5A-4CB4-89CC-3E9AE0D7ADD2}" dt="2022-12-16T10:54:42.245" v="7"/>
          <ac:spMkLst>
            <pc:docMk/>
            <pc:sldMk cId="2706215062" sldId="258"/>
            <ac:spMk id="3" creationId="{7A63DEEA-CAD2-2FBB-8257-7F5A24B5E1CD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E20D6645-5278-6CCA-6690-3F9DC37A1AD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FF745A6D-A636-1206-EF24-EF19507B230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69FFCA-9520-4AE8-9003-3CDBD32AD1F7}" type="datetimeFigureOut">
              <a:rPr lang="it-IT" smtClean="0"/>
              <a:t>17/05/2024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1E56C97-25AF-7D09-0034-2BD9AC15E0A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5E86A227-0930-4D9F-CB94-28D812FF86A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3F87A0-7828-4269-8341-9454712A2AC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55148024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magine 11" descr="Immagine che contiene testo&#10;&#10;Descrizione generata automaticamente">
            <a:extLst>
              <a:ext uri="{FF2B5EF4-FFF2-40B4-BE49-F238E27FC236}">
                <a16:creationId xmlns:a16="http://schemas.microsoft.com/office/drawing/2014/main" id="{578AA91A-73FD-EB7E-72E2-50689112A90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4718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4156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DC0B3E8-2F74-B124-36E2-5AFEEC835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1CD03CF7-E8EC-A6D9-E7F2-0D87B4B7C7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03DD205-D8AA-3939-8E0E-F85933315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E0B5E-EF14-49BC-9938-66AC511EF316}" type="datetimeFigureOut">
              <a:rPr lang="it-IT" smtClean="0"/>
              <a:t>17/05/2024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62FD6A0-935B-CDFF-26B0-F1B04B894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19602DB-69F4-97F0-D07E-EA370A442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0310D-E12C-4092-8ED5-4238E75D6F2D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16196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89300F2B-70E7-9150-FD03-5A4615AFD4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178EB15F-ACBC-61D5-338E-E8695846D8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3694C23-11E8-894A-76B1-6DB61F5AA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E0B5E-EF14-49BC-9938-66AC511EF316}" type="datetimeFigureOut">
              <a:rPr lang="it-IT" smtClean="0"/>
              <a:t>17/05/2024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16D2EF5-4859-BBA1-4B0A-2A509C4EA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419638D-7810-F1EE-87DD-A8529C7AD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0310D-E12C-4092-8ED5-4238E75D6F2D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057239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4887172-F901-2B03-7658-8CD5046979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1E62786E-4962-473A-7F20-810FB32B27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4351459-77DD-967B-622B-612228125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65446-026D-43F1-889C-C97CB3FD3B36}" type="datetimeFigureOut">
              <a:rPr lang="it-IT" smtClean="0"/>
              <a:t>17/05/2024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5F07B1A-47B5-F77E-BAD1-7EAE1C8FF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BFD1F39-A1A0-45CE-6168-420459E39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6A13C-DC10-40F0-ABD5-5D0D21960D3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213491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2CD6F3E-942F-3DB4-0C66-7BE0BE6C5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4CC0FDF-96FC-A7D1-5442-9D8BBEEB1F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CF2FAAC-CD56-4D38-1B97-1B52FAE08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65446-026D-43F1-889C-C97CB3FD3B36}" type="datetimeFigureOut">
              <a:rPr lang="it-IT" smtClean="0"/>
              <a:t>17/05/2024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0E89904-4FCF-C1A0-BD17-A2CB314F6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2DF2EC6-717D-11B0-B56A-D44B3B9FC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6A13C-DC10-40F0-ABD5-5D0D21960D3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899001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2CC5AEC-DD7B-DED3-F44D-49F6ACAE7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C6498FA-B45E-6F70-19A5-D8BFBA0199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24EB9E9-FB2D-C8C1-6D4D-213638AD5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65446-026D-43F1-889C-C97CB3FD3B36}" type="datetimeFigureOut">
              <a:rPr lang="it-IT" smtClean="0"/>
              <a:t>17/05/2024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C63C8DA-C917-B909-B85C-19859D381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AE2DCF4-6492-E9C4-EACA-22D454D4C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6A13C-DC10-40F0-ABD5-5D0D21960D3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626683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527AAAA-3375-3386-F0A7-AFBB7658B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16C8E28-13CB-D761-0093-6921570F4D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235D987-4945-2B8E-4C89-6C0D133939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5A3B09B-AE27-86DB-3E0E-0B27B3881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65446-026D-43F1-889C-C97CB3FD3B36}" type="datetimeFigureOut">
              <a:rPr lang="it-IT" smtClean="0"/>
              <a:t>17/05/2024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324CE0D-3631-C445-0B9F-F1D5BA489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2D53B01-51F1-A097-8619-6DC99A63E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6A13C-DC10-40F0-ABD5-5D0D21960D3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429547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4F3696A-8A5D-EA2D-C247-D8D3DF396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05348E3-2EEE-74AB-9497-A8AC04E190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097068D7-427A-E453-2097-7226DACAF8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3A630F2C-E9A7-3352-E071-D0BDB82852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2B79293D-D7E4-3706-8CD6-A4E9E1892B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7346C68E-1316-8F7C-981C-478739912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65446-026D-43F1-889C-C97CB3FD3B36}" type="datetimeFigureOut">
              <a:rPr lang="it-IT" smtClean="0"/>
              <a:t>17/05/2024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EF1F11E6-59F3-61EA-5FEE-6BCA915ED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051713AD-ED88-C23E-FC45-FBEA42394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6A13C-DC10-40F0-ABD5-5D0D21960D3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147177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0635385-F2BC-41E6-3D56-D4B2373C4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868C088C-68A7-838D-DFAF-DF5A47CDB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65446-026D-43F1-889C-C97CB3FD3B36}" type="datetimeFigureOut">
              <a:rPr lang="it-IT" smtClean="0"/>
              <a:t>17/05/2024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F63E6244-775D-0AC0-B323-F7C15FB64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D3BA853-1EE9-B5FA-E3A6-651D39E0A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6A13C-DC10-40F0-ABD5-5D0D21960D3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28903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70012071-BC36-E9E8-F215-7ACE26DEA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65446-026D-43F1-889C-C97CB3FD3B36}" type="datetimeFigureOut">
              <a:rPr lang="it-IT" smtClean="0"/>
              <a:t>17/05/2024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E21853A3-68BB-34BA-4E1F-2CC483385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08705B8-E8DC-82F2-CC57-6883D5421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6A13C-DC10-40F0-ABD5-5D0D21960D3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7232167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2B7344F-9D5E-2704-BFDB-B60716BEE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500142E-4A2D-2EB0-1121-22F1E6AE34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B0226A41-9563-EA1E-BB04-E217D5208F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E4B283F-B340-AB16-F9F5-4BF98AD46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65446-026D-43F1-889C-C97CB3FD3B36}" type="datetimeFigureOut">
              <a:rPr lang="it-IT" smtClean="0"/>
              <a:t>17/05/2024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020A046-EE2E-2037-2246-D123D743D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7EF1CAC-FC82-592D-492B-4494DD0AD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6A13C-DC10-40F0-ABD5-5D0D21960D3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41352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magine 7">
            <a:extLst>
              <a:ext uri="{FF2B5EF4-FFF2-40B4-BE49-F238E27FC236}">
                <a16:creationId xmlns:a16="http://schemas.microsoft.com/office/drawing/2014/main" id="{7CACEA95-C9ED-FF5A-FD6D-F622E228A88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85" r="539" b="13613"/>
          <a:stretch/>
        </p:blipFill>
        <p:spPr>
          <a:xfrm flipH="1">
            <a:off x="0" y="-1"/>
            <a:ext cx="12192000" cy="6858001"/>
          </a:xfrm>
          <a:prstGeom prst="rect">
            <a:avLst/>
          </a:prstGeom>
        </p:spPr>
      </p:pic>
      <p:sp>
        <p:nvSpPr>
          <p:cNvPr id="9" name="Rettangolo 8">
            <a:extLst>
              <a:ext uri="{FF2B5EF4-FFF2-40B4-BE49-F238E27FC236}">
                <a16:creationId xmlns:a16="http://schemas.microsoft.com/office/drawing/2014/main" id="{763254F8-7CB6-731E-7C35-AE742138A1FF}"/>
              </a:ext>
            </a:extLst>
          </p:cNvPr>
          <p:cNvSpPr/>
          <p:nvPr userDrawn="1"/>
        </p:nvSpPr>
        <p:spPr>
          <a:xfrm>
            <a:off x="1009651" y="1643062"/>
            <a:ext cx="6772274" cy="38766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EF273085-2B7A-8BE3-4BA0-FD5B42835D9C}"/>
              </a:ext>
            </a:extLst>
          </p:cNvPr>
          <p:cNvSpPr/>
          <p:nvPr userDrawn="1"/>
        </p:nvSpPr>
        <p:spPr>
          <a:xfrm>
            <a:off x="1181101" y="1490662"/>
            <a:ext cx="6772274" cy="3876675"/>
          </a:xfrm>
          <a:prstGeom prst="rect">
            <a:avLst/>
          </a:prstGeom>
          <a:solidFill>
            <a:schemeClr val="bg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609EBEF7-0E8A-5937-A3C1-4B8DFD3E390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-542925"/>
            <a:ext cx="2734769" cy="273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9420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2084EB5-5898-ECDA-2862-06BDFB294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9D4A729C-F7FE-10E5-8587-54F27408EB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E6DFFBC-1E3C-4978-BE7B-9ECC51D3E1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9806538-72E8-0804-A967-A59F25843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65446-026D-43F1-889C-C97CB3FD3B36}" type="datetimeFigureOut">
              <a:rPr lang="it-IT" smtClean="0"/>
              <a:t>17/05/2024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3FE2C93-1517-3A5E-B042-1DE7AB5DE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DF86E4D-0DC1-13D4-0B4A-DD7C0DE69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6A13C-DC10-40F0-ABD5-5D0D21960D3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463250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BA7C874-1ADF-8C08-37F9-4A5F593A0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C674C34-D5F1-9A07-F0C1-71FE56B3E6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908EB8C-0871-018A-BB88-338A37FAC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65446-026D-43F1-889C-C97CB3FD3B36}" type="datetimeFigureOut">
              <a:rPr lang="it-IT" smtClean="0"/>
              <a:t>17/05/2024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1C6549F-6B59-B047-735B-99E7FF440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E408E06-CB22-2110-32AF-EDCF6C283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6A13C-DC10-40F0-ABD5-5D0D21960D3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6191338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3F372DEC-AD10-E044-EC1C-5FCFFDE8A3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DCE3BBD9-6C53-C013-C801-EE0DF0487A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876223E-DFC6-AE2D-C40E-C7873FBBB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65446-026D-43F1-889C-C97CB3FD3B36}" type="datetimeFigureOut">
              <a:rPr lang="it-IT" smtClean="0"/>
              <a:t>17/05/2024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E1D9353-EB8C-5D26-7AB2-196D57510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3BA5D8D-CB2D-E4AB-81E3-21546F0A0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6A13C-DC10-40F0-ABD5-5D0D21960D3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75873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:a16="http://schemas.microsoft.com/office/drawing/2014/main" id="{072EB754-DA8F-066B-7509-4FB00638568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85" r="539" b="13613"/>
          <a:stretch/>
        </p:blipFill>
        <p:spPr>
          <a:xfrm flipH="1">
            <a:off x="-1" y="-1"/>
            <a:ext cx="12192000" cy="6858001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B57F5EFD-4F86-A020-66EB-FB05367E0EA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8579" y="-94890"/>
            <a:ext cx="4470117" cy="4468329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AC606087-189D-BA23-9783-4CFDADE290CE}"/>
              </a:ext>
            </a:extLst>
          </p:cNvPr>
          <p:cNvSpPr txBox="1"/>
          <p:nvPr userDrawn="1"/>
        </p:nvSpPr>
        <p:spPr>
          <a:xfrm>
            <a:off x="5033513" y="3264837"/>
            <a:ext cx="21249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000" i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Grazie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23B2DC7D-FFE9-582B-3C4A-382FBEB95FC2}"/>
              </a:ext>
            </a:extLst>
          </p:cNvPr>
          <p:cNvSpPr txBox="1"/>
          <p:nvPr userDrawn="1"/>
        </p:nvSpPr>
        <p:spPr>
          <a:xfrm>
            <a:off x="100939" y="6338811"/>
            <a:ext cx="1277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www.ikn.it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046457F3-6F7E-39EE-7B4F-CDEE6CC8F635}"/>
              </a:ext>
            </a:extLst>
          </p:cNvPr>
          <p:cNvSpPr txBox="1"/>
          <p:nvPr userDrawn="1"/>
        </p:nvSpPr>
        <p:spPr>
          <a:xfrm>
            <a:off x="10833986" y="6290564"/>
            <a:ext cx="1257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@iKN </a:t>
            </a:r>
            <a:r>
              <a:rPr lang="it-IT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Italy</a:t>
            </a:r>
            <a:endParaRPr lang="it-IT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4" name="Rettangolo con angoli arrotondati 13">
            <a:extLst>
              <a:ext uri="{FF2B5EF4-FFF2-40B4-BE49-F238E27FC236}">
                <a16:creationId xmlns:a16="http://schemas.microsoft.com/office/drawing/2014/main" id="{3D300300-1264-307A-EDAC-6394B4BCEA65}"/>
              </a:ext>
            </a:extLst>
          </p:cNvPr>
          <p:cNvSpPr/>
          <p:nvPr userDrawn="1"/>
        </p:nvSpPr>
        <p:spPr>
          <a:xfrm>
            <a:off x="10319751" y="6242316"/>
            <a:ext cx="465827" cy="465827"/>
          </a:xfrm>
          <a:prstGeom prst="roundRect">
            <a:avLst/>
          </a:prstGeom>
          <a:solidFill>
            <a:srgbClr val="000000">
              <a:alpha val="4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3" name="Immagine 12" descr="Immagine che contiene testo, silhouette, grafica vettoriale, clipart&#10;&#10;Descrizione generata automaticamente">
            <a:extLst>
              <a:ext uri="{FF2B5EF4-FFF2-40B4-BE49-F238E27FC236}">
                <a16:creationId xmlns:a16="http://schemas.microsoft.com/office/drawing/2014/main" id="{E091475D-E198-B72B-6E8C-DB38AAC256B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5105" y="6279628"/>
            <a:ext cx="355121" cy="355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8029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56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9DEDEA0-EC27-68C4-E0DF-253CDFCF3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EECFA6F-2542-468F-CFC9-905E307BAF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DE7E86FF-A51F-0B1B-A2C5-EB248966AD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BC7B65C-D71A-D862-EB3A-45C07F864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E0B5E-EF14-49BC-9938-66AC511EF316}" type="datetimeFigureOut">
              <a:rPr lang="it-IT" smtClean="0"/>
              <a:t>17/05/2024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CB994AF-DB97-61E4-2CF7-59EFD5A32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E62BDF8-B2CE-3D7F-A034-65D788A5D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0310D-E12C-4092-8ED5-4238E75D6F2D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608877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8C1922A-B41B-02A5-8FAA-1500E77C1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A4AAEF8-2E0F-43BD-7424-8CFD2751CB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416FB50-2887-B06A-D8B1-FE271CA71A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CA8AE9E0-380A-46BE-FB0A-B57F7E69CB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F5C628A8-A886-B280-50B3-3CEA439E49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A1EEF482-501D-4623-E9F0-7F421DBEA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E0B5E-EF14-49BC-9938-66AC511EF316}" type="datetimeFigureOut">
              <a:rPr lang="it-IT" smtClean="0"/>
              <a:t>17/05/2024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57655562-227D-164B-89EC-6947891F5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A8485B4D-ACDE-A094-E919-5A285F3AA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0310D-E12C-4092-8ED5-4238E75D6F2D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20750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A0F34C3-CA2D-4ABE-B69B-A256A8DE4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FECD1762-BE79-81B6-9E19-36267C7ED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E0B5E-EF14-49BC-9938-66AC511EF316}" type="datetimeFigureOut">
              <a:rPr lang="it-IT" smtClean="0"/>
              <a:t>17/05/2024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85ADF9BD-8F56-8DBD-6999-19EFC09CE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D1D91912-F444-691F-6BD2-D1EBFA510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0310D-E12C-4092-8ED5-4238E75D6F2D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55570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2EE78A7B-F61E-8AE9-36A1-8441136C9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E0B5E-EF14-49BC-9938-66AC511EF316}" type="datetimeFigureOut">
              <a:rPr lang="it-IT" smtClean="0"/>
              <a:t>17/05/2024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BD61FF2-D694-7341-A38D-F1DFA5AA1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6DAB866-68FC-8209-C510-4EBC85EB7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0310D-E12C-4092-8ED5-4238E75D6F2D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97535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476AB11-A65A-8E3C-095B-50E9EC63D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D2BB72B-BCCF-4626-8070-F658EEE551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3199659-6BF8-D2D5-F140-6B50825318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E73A2DE-C435-C5F5-9D6D-64B81524C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E0B5E-EF14-49BC-9938-66AC511EF316}" type="datetimeFigureOut">
              <a:rPr lang="it-IT" smtClean="0"/>
              <a:t>17/05/2024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4BB3278-A89A-9228-E659-099E60653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BDD1D92-1C7D-6C09-84EF-974C09F18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0310D-E12C-4092-8ED5-4238E75D6F2D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47362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C2805F-14FE-67E0-5642-C54D09D09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1D653A34-1E9F-F18B-2B34-8A831CE344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D8601A0-C3AA-3071-5CC2-E9812FC659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311CC93-8B0F-6E5E-13B9-41EC1D168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E0B5E-EF14-49BC-9938-66AC511EF316}" type="datetimeFigureOut">
              <a:rPr lang="it-IT" smtClean="0"/>
              <a:t>17/05/2024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21CEEEE-657C-FA25-7D72-BF9D9C3BE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DA02E15-BE49-BEFC-E70B-F6108C0BD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0310D-E12C-4092-8ED5-4238E75D6F2D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09767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24A5F750-5EFA-7BBD-BF4F-5BA348FE2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4BCC3A5-93CC-7BF6-A512-C524808B00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E849335-A1A1-29AC-21F0-8AE4B5D4E5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5E0B5E-EF14-49BC-9938-66AC511EF316}" type="datetimeFigureOut">
              <a:rPr lang="it-IT" smtClean="0"/>
              <a:t>17/05/2024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5A94F30-A720-6709-21FD-5BEA44BC21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E2E2E1F-4D7A-14E4-FE78-BE0943AD10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20310D-E12C-4092-8ED5-4238E75D6F2D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84005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BDBADC55-4440-E779-FE63-A84C7BA73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06B7A42-368B-FD88-63AC-32EDEE85B6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67E7C50-966F-876A-886C-89E8FD9776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A65446-026D-43F1-889C-C97CB3FD3B36}" type="datetimeFigureOut">
              <a:rPr lang="it-IT" smtClean="0"/>
              <a:t>17/05/2024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0B74B53-3869-C23D-C6E9-DC4E10D276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5527140-8739-4F9C-A948-D24F349FF2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E6A13C-DC10-40F0-ABD5-5D0D21960D3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53663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pravdomirdobrev/texas-wind-turbine-dataset-simulated" TargetMode="Externa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aconda.com/" TargetMode="External"/><Relationship Id="rId2" Type="http://schemas.openxmlformats.org/officeDocument/2006/relationships/hyperlink" Target="https://docs.anaconda.com/free/anaconda/install/windows/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github.com/AndreaCorvaglia0/python-base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D890DC9C-CB45-9424-94F5-61BF2B3A9A9A}"/>
              </a:ext>
            </a:extLst>
          </p:cNvPr>
          <p:cNvSpPr txBox="1"/>
          <p:nvPr/>
        </p:nvSpPr>
        <p:spPr>
          <a:xfrm>
            <a:off x="1140821" y="1933303"/>
            <a:ext cx="62527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PYTHON BASE: STRUMENTO DI DATA SCIENCE PER IL MERCATO ENERGETICO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A686DC91-CD5B-5810-8341-13ABB89BF745}"/>
              </a:ext>
            </a:extLst>
          </p:cNvPr>
          <p:cNvSpPr txBox="1"/>
          <p:nvPr/>
        </p:nvSpPr>
        <p:spPr>
          <a:xfrm>
            <a:off x="1140820" y="2865119"/>
            <a:ext cx="62527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29 Maggio, 2023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C46A3590-C6EF-D1F7-EF3A-B2A02C276022}"/>
              </a:ext>
            </a:extLst>
          </p:cNvPr>
          <p:cNvSpPr txBox="1"/>
          <p:nvPr/>
        </p:nvSpPr>
        <p:spPr>
          <a:xfrm>
            <a:off x="1140821" y="3992881"/>
            <a:ext cx="66875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Docente: </a:t>
            </a:r>
          </a:p>
          <a:p>
            <a:r>
              <a:rPr lang="it-IT" sz="24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Andrea Corvaglia</a:t>
            </a:r>
            <a:endParaRPr lang="it-IT" sz="2400" b="1" i="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it-IT" sz="24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Data Scientist – Università Vita-Salute San Raffaele</a:t>
            </a:r>
          </a:p>
        </p:txBody>
      </p:sp>
    </p:spTree>
    <p:extLst>
      <p:ext uri="{BB962C8B-B14F-4D97-AF65-F5344CB8AC3E}">
        <p14:creationId xmlns:p14="http://schemas.microsoft.com/office/powerpoint/2010/main" val="18392631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D722CEC-4EC5-32E1-87A6-A5CB6E3713B1}"/>
              </a:ext>
            </a:extLst>
          </p:cNvPr>
          <p:cNvSpPr txBox="1"/>
          <p:nvPr/>
        </p:nvSpPr>
        <p:spPr>
          <a:xfrm>
            <a:off x="606829" y="426315"/>
            <a:ext cx="4097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dirty="0"/>
              <a:t>INTRODUZIONE GIORNO </a:t>
            </a:r>
            <a:r>
              <a:rPr lang="it-IT" dirty="0"/>
              <a:t>1 – Parte 2</a:t>
            </a:r>
            <a:endParaRPr lang="en-IT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F4E3CA-9D35-82E8-9523-56C21A80ACE9}"/>
              </a:ext>
            </a:extLst>
          </p:cNvPr>
          <p:cNvSpPr txBox="1"/>
          <p:nvPr/>
        </p:nvSpPr>
        <p:spPr>
          <a:xfrm>
            <a:off x="606829" y="1033391"/>
            <a:ext cx="10750019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dirty="0" err="1">
                <a:solidFill>
                  <a:srgbClr val="374151"/>
                </a:solidFill>
                <a:latin typeface="Söhne"/>
              </a:rPr>
              <a:t>Oggi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tratteremo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le diverse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strutture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dati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in python e il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loro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utilizzo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(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liste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, tuple,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dizionari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, set). </a:t>
            </a:r>
          </a:p>
          <a:p>
            <a:pPr algn="l"/>
            <a:r>
              <a:rPr lang="en-GB" dirty="0" err="1">
                <a:solidFill>
                  <a:srgbClr val="374151"/>
                </a:solidFill>
                <a:latin typeface="Söhne"/>
              </a:rPr>
              <a:t>Oltre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a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questo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tratteremo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due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argomenti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fondamentali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per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scrivere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programmi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di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una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certa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complessità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in python,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ovvero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l’uso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di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funzioni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e la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gestione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delle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eccezioni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e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degli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errori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. </a:t>
            </a:r>
          </a:p>
          <a:p>
            <a:pPr algn="l"/>
            <a:endParaRPr lang="en-GB" dirty="0">
              <a:solidFill>
                <a:srgbClr val="374151"/>
              </a:solidFill>
              <a:latin typeface="Söhne"/>
            </a:endParaRPr>
          </a:p>
          <a:p>
            <a:pPr algn="l"/>
            <a:r>
              <a:rPr lang="en-GB" dirty="0">
                <a:solidFill>
                  <a:srgbClr val="374151"/>
                </a:solidFill>
                <a:latin typeface="Söhne"/>
              </a:rPr>
              <a:t>Le </a:t>
            </a:r>
            <a:r>
              <a:rPr lang="en-GB" b="1" dirty="0" err="1">
                <a:solidFill>
                  <a:srgbClr val="374151"/>
                </a:solidFill>
                <a:latin typeface="Söhne"/>
              </a:rPr>
              <a:t>funzioni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permettono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di:</a:t>
            </a:r>
          </a:p>
          <a:p>
            <a:pPr algn="l"/>
            <a:endParaRPr lang="en-GB" dirty="0">
              <a:solidFill>
                <a:srgbClr val="000000"/>
              </a:solidFill>
              <a:latin typeface="-webkit-standard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>
                <a:solidFill>
                  <a:srgbClr val="374151"/>
                </a:solidFill>
                <a:latin typeface="Söhne"/>
              </a:rPr>
              <a:t>rendere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il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codice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b="1" dirty="0" err="1">
                <a:solidFill>
                  <a:srgbClr val="374151"/>
                </a:solidFill>
                <a:latin typeface="Söhne"/>
              </a:rPr>
              <a:t>modulare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e di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conseguenza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testabile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e </a:t>
            </a:r>
            <a:r>
              <a:rPr lang="en-GB" b="1" dirty="0" err="1">
                <a:solidFill>
                  <a:srgbClr val="374151"/>
                </a:solidFill>
                <a:latin typeface="Söhne"/>
              </a:rPr>
              <a:t>riutilizzabile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senza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ripetizioni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,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dunque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più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organizzato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e </a:t>
            </a:r>
            <a:r>
              <a:rPr lang="en-GB" b="1" dirty="0" err="1">
                <a:solidFill>
                  <a:srgbClr val="374151"/>
                </a:solidFill>
                <a:latin typeface="Söhne"/>
              </a:rPr>
              <a:t>leggibile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. In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più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il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codice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è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più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facilmente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modificabile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tramite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parametri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>
                <a:solidFill>
                  <a:srgbClr val="374151"/>
                </a:solidFill>
                <a:latin typeface="Söhne"/>
              </a:rPr>
              <a:t>Mascherare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la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complessità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e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astrarre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dai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dettagli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,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rendendo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il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codice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più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leggibile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e facile da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utilizzare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o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estendere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. </a:t>
            </a:r>
          </a:p>
          <a:p>
            <a:pPr marL="285750" indent="-285750" algn="l">
              <a:buFontTx/>
              <a:buChar char="-"/>
            </a:pPr>
            <a:endParaRPr lang="en-GB" b="0" i="0" dirty="0">
              <a:solidFill>
                <a:srgbClr val="374151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1060928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D722CEC-4EC5-32E1-87A6-A5CB6E3713B1}"/>
              </a:ext>
            </a:extLst>
          </p:cNvPr>
          <p:cNvSpPr txBox="1"/>
          <p:nvPr/>
        </p:nvSpPr>
        <p:spPr>
          <a:xfrm>
            <a:off x="606829" y="426315"/>
            <a:ext cx="40398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dirty="0"/>
              <a:t>INTRODUZIONE GIORNO </a:t>
            </a:r>
            <a:r>
              <a:rPr lang="it-IT" dirty="0"/>
              <a:t>2 - parte 1</a:t>
            </a:r>
            <a:endParaRPr lang="en-IT" dirty="0"/>
          </a:p>
          <a:p>
            <a:endParaRPr lang="en-IT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C2BE47-33EF-AE3E-81AF-B8DE77F04C90}"/>
              </a:ext>
            </a:extLst>
          </p:cNvPr>
          <p:cNvSpPr txBox="1"/>
          <p:nvPr/>
        </p:nvSpPr>
        <p:spPr>
          <a:xfrm>
            <a:off x="515250" y="953774"/>
            <a:ext cx="1116149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374151"/>
                </a:solidFill>
                <a:latin typeface="Söhne"/>
              </a:rPr>
              <a:t>La </a:t>
            </a:r>
            <a:r>
              <a:rPr lang="en-GB" b="1" dirty="0" err="1">
                <a:solidFill>
                  <a:srgbClr val="374151"/>
                </a:solidFill>
                <a:latin typeface="Söhne"/>
              </a:rPr>
              <a:t>programmazione</a:t>
            </a:r>
            <a:r>
              <a:rPr lang="en-GB" b="1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b="1" dirty="0" err="1">
                <a:solidFill>
                  <a:srgbClr val="374151"/>
                </a:solidFill>
                <a:latin typeface="Söhne"/>
              </a:rPr>
              <a:t>orientata</a:t>
            </a:r>
            <a:r>
              <a:rPr lang="en-GB" b="1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b="1" dirty="0" err="1">
                <a:solidFill>
                  <a:srgbClr val="374151"/>
                </a:solidFill>
                <a:latin typeface="Söhne"/>
              </a:rPr>
              <a:t>agli</a:t>
            </a:r>
            <a:r>
              <a:rPr lang="en-GB" b="1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b="1" dirty="0" err="1">
                <a:solidFill>
                  <a:srgbClr val="374151"/>
                </a:solidFill>
                <a:latin typeface="Söhne"/>
              </a:rPr>
              <a:t>oggetti</a:t>
            </a:r>
            <a:r>
              <a:rPr lang="en-GB" b="1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(POO)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è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un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paradigma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di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programmazione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che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organizza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il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codice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intorno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agli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oggetti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. In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pyhton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una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b="1" dirty="0" err="1">
                <a:solidFill>
                  <a:srgbClr val="374151"/>
                </a:solidFill>
                <a:latin typeface="Söhne"/>
              </a:rPr>
              <a:t>classe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definisce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la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struttura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e il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comportamento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di un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oggetto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.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Mentre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nel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momento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in cui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viene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creato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con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dei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dati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reali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prende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il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nome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di </a:t>
            </a:r>
            <a:r>
              <a:rPr lang="en-GB" b="1" dirty="0" err="1">
                <a:solidFill>
                  <a:srgbClr val="374151"/>
                </a:solidFill>
                <a:latin typeface="Söhne"/>
              </a:rPr>
              <a:t>istanza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della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classe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. Ad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una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classe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sono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associate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delle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variabili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chiamate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b="1" dirty="0" err="1">
                <a:solidFill>
                  <a:srgbClr val="374151"/>
                </a:solidFill>
                <a:latin typeface="Söhne"/>
              </a:rPr>
              <a:t>attributi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della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classe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e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delle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funzioni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che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prendono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il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nome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di </a:t>
            </a:r>
            <a:r>
              <a:rPr lang="en-GB" b="1" dirty="0" err="1">
                <a:solidFill>
                  <a:srgbClr val="374151"/>
                </a:solidFill>
                <a:latin typeface="Söhne"/>
              </a:rPr>
              <a:t>metodi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della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classe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. </a:t>
            </a:r>
          </a:p>
          <a:p>
            <a:endParaRPr lang="en-GB" dirty="0">
              <a:solidFill>
                <a:srgbClr val="000000"/>
              </a:solidFill>
              <a:latin typeface="-webkit-standard"/>
            </a:endParaRPr>
          </a:p>
          <a:p>
            <a:endParaRPr lang="en-IT" dirty="0">
              <a:solidFill>
                <a:srgbClr val="000000"/>
              </a:solidFill>
              <a:latin typeface="-webkit-standard"/>
            </a:endParaRPr>
          </a:p>
        </p:txBody>
      </p:sp>
      <p:pic>
        <p:nvPicPr>
          <p:cNvPr id="8" name="Picture 7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FA6A9278-65FD-FF61-9052-C15BED8D4E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720" y="3429154"/>
            <a:ext cx="1298448" cy="129844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909C37B-7A43-15F2-595F-AE1856451FF0}"/>
              </a:ext>
            </a:extLst>
          </p:cNvPr>
          <p:cNvSpPr txBox="1"/>
          <p:nvPr/>
        </p:nvSpPr>
        <p:spPr>
          <a:xfrm>
            <a:off x="2025141" y="2945421"/>
            <a:ext cx="1070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dirty="0">
                <a:solidFill>
                  <a:srgbClr val="000000"/>
                </a:solidFill>
                <a:latin typeface="-webkit-standard"/>
              </a:rPr>
              <a:t>studente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491CE07-9D63-6155-8D79-7BA96D7C761E}"/>
              </a:ext>
            </a:extLst>
          </p:cNvPr>
          <p:cNvSpPr/>
          <p:nvPr/>
        </p:nvSpPr>
        <p:spPr>
          <a:xfrm>
            <a:off x="2487168" y="3534310"/>
            <a:ext cx="1084933" cy="190453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T" sz="1600" dirty="0">
                <a:solidFill>
                  <a:schemeClr val="bg1"/>
                </a:solidFill>
                <a:latin typeface="-webkit-standard"/>
              </a:rPr>
              <a:t>Nome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8C7E92A-B695-2DA9-A58D-C3F938DF1C43}"/>
              </a:ext>
            </a:extLst>
          </p:cNvPr>
          <p:cNvSpPr/>
          <p:nvPr/>
        </p:nvSpPr>
        <p:spPr>
          <a:xfrm>
            <a:off x="2493400" y="3813048"/>
            <a:ext cx="1078701" cy="190453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T" sz="1600" dirty="0">
                <a:solidFill>
                  <a:schemeClr val="bg1"/>
                </a:solidFill>
                <a:latin typeface="-webkit-standard"/>
              </a:rPr>
              <a:t>Cognome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905742-42A5-A83C-37FD-4F11A7C22DFF}"/>
              </a:ext>
            </a:extLst>
          </p:cNvPr>
          <p:cNvSpPr/>
          <p:nvPr/>
        </p:nvSpPr>
        <p:spPr>
          <a:xfrm>
            <a:off x="2499513" y="4111646"/>
            <a:ext cx="1078701" cy="190453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T" sz="1600" dirty="0">
                <a:solidFill>
                  <a:schemeClr val="bg1"/>
                </a:solidFill>
                <a:latin typeface="-webkit-standard"/>
              </a:rPr>
              <a:t>Facoltà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2686EFC-B093-9CF4-C7C7-894372E31822}"/>
              </a:ext>
            </a:extLst>
          </p:cNvPr>
          <p:cNvSpPr/>
          <p:nvPr/>
        </p:nvSpPr>
        <p:spPr>
          <a:xfrm>
            <a:off x="2487168" y="4410244"/>
            <a:ext cx="1091046" cy="190453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T" sz="1600" dirty="0">
                <a:solidFill>
                  <a:schemeClr val="bg1"/>
                </a:solidFill>
                <a:latin typeface="-webkit-standard"/>
              </a:rPr>
              <a:t>Voti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2ACB3115-F564-AB51-2471-1BF1909094FB}"/>
              </a:ext>
            </a:extLst>
          </p:cNvPr>
          <p:cNvSpPr/>
          <p:nvPr/>
        </p:nvSpPr>
        <p:spPr>
          <a:xfrm>
            <a:off x="1188720" y="3276814"/>
            <a:ext cx="2743200" cy="156336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9DD87E95-6C33-B6D8-97D6-33658F88E2F3}"/>
              </a:ext>
            </a:extLst>
          </p:cNvPr>
          <p:cNvSpPr/>
          <p:nvPr/>
        </p:nvSpPr>
        <p:spPr>
          <a:xfrm>
            <a:off x="1188720" y="2999815"/>
            <a:ext cx="2743200" cy="184036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pic>
        <p:nvPicPr>
          <p:cNvPr id="16" name="Picture 15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9DAF0F53-B7CD-3E47-00B1-B72702663C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2304" y="2514600"/>
            <a:ext cx="1298448" cy="1298448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4FD26D12-1F5C-0B76-1766-8D2518E42D01}"/>
              </a:ext>
            </a:extLst>
          </p:cNvPr>
          <p:cNvSpPr/>
          <p:nvPr/>
        </p:nvSpPr>
        <p:spPr>
          <a:xfrm>
            <a:off x="7540752" y="2619756"/>
            <a:ext cx="1084933" cy="190453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T" sz="1600" dirty="0">
                <a:solidFill>
                  <a:schemeClr val="bg1"/>
                </a:solidFill>
                <a:latin typeface="-webkit-standard"/>
              </a:rPr>
              <a:t>Mario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47BE950-87C3-A18C-BAD2-463EF788DFCC}"/>
              </a:ext>
            </a:extLst>
          </p:cNvPr>
          <p:cNvSpPr/>
          <p:nvPr/>
        </p:nvSpPr>
        <p:spPr>
          <a:xfrm>
            <a:off x="7546984" y="2898494"/>
            <a:ext cx="1078701" cy="190453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T" sz="1600" dirty="0">
                <a:solidFill>
                  <a:schemeClr val="bg1"/>
                </a:solidFill>
                <a:latin typeface="-webkit-standard"/>
              </a:rPr>
              <a:t>Rossi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FA383AE-2E13-CE1D-53D8-8FDC0DF1D424}"/>
              </a:ext>
            </a:extLst>
          </p:cNvPr>
          <p:cNvSpPr/>
          <p:nvPr/>
        </p:nvSpPr>
        <p:spPr>
          <a:xfrm>
            <a:off x="7553097" y="3197092"/>
            <a:ext cx="1078701" cy="190453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T" sz="1600" dirty="0">
                <a:solidFill>
                  <a:schemeClr val="bg1"/>
                </a:solidFill>
                <a:latin typeface="-webkit-standard"/>
              </a:rPr>
              <a:t>Medicina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BEB3298-AF06-2CDD-FD7A-F4EFA5286778}"/>
              </a:ext>
            </a:extLst>
          </p:cNvPr>
          <p:cNvSpPr/>
          <p:nvPr/>
        </p:nvSpPr>
        <p:spPr>
          <a:xfrm>
            <a:off x="7540752" y="3495690"/>
            <a:ext cx="1091046" cy="190453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T" sz="1600" dirty="0">
                <a:solidFill>
                  <a:schemeClr val="bg1"/>
                </a:solidFill>
                <a:latin typeface="-webkit-standard"/>
              </a:rPr>
              <a:t>28, 25, 30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B220112A-D2FA-1A5A-4135-EFCFB3C3FABC}"/>
              </a:ext>
            </a:extLst>
          </p:cNvPr>
          <p:cNvSpPr/>
          <p:nvPr/>
        </p:nvSpPr>
        <p:spPr>
          <a:xfrm>
            <a:off x="6242304" y="2409502"/>
            <a:ext cx="2575562" cy="140354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pic>
        <p:nvPicPr>
          <p:cNvPr id="40" name="Picture 39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7A917EE9-2403-05B3-A5A9-1E574E785F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2304" y="4251373"/>
            <a:ext cx="1298448" cy="1298448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950012DC-5B91-40C9-2F95-AFF62A82D36B}"/>
              </a:ext>
            </a:extLst>
          </p:cNvPr>
          <p:cNvSpPr/>
          <p:nvPr/>
        </p:nvSpPr>
        <p:spPr>
          <a:xfrm>
            <a:off x="7540752" y="4356529"/>
            <a:ext cx="1084933" cy="190453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T" sz="1600" dirty="0">
                <a:solidFill>
                  <a:schemeClr val="bg1"/>
                </a:solidFill>
                <a:latin typeface="-webkit-standard"/>
              </a:rPr>
              <a:t>Luigi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2C80ECE-BA91-8D22-B682-D6DDA680A6B2}"/>
              </a:ext>
            </a:extLst>
          </p:cNvPr>
          <p:cNvSpPr/>
          <p:nvPr/>
        </p:nvSpPr>
        <p:spPr>
          <a:xfrm>
            <a:off x="7546984" y="4635267"/>
            <a:ext cx="1078701" cy="190453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T" sz="1600" dirty="0">
                <a:solidFill>
                  <a:schemeClr val="bg1"/>
                </a:solidFill>
                <a:latin typeface="-webkit-standard"/>
              </a:rPr>
              <a:t>Verdi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99AB4D6-53D9-DA42-9843-5A58FAEE51DE}"/>
              </a:ext>
            </a:extLst>
          </p:cNvPr>
          <p:cNvSpPr/>
          <p:nvPr/>
        </p:nvSpPr>
        <p:spPr>
          <a:xfrm>
            <a:off x="7553097" y="4933865"/>
            <a:ext cx="1078701" cy="190453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T" sz="1600" dirty="0">
                <a:solidFill>
                  <a:schemeClr val="bg1"/>
                </a:solidFill>
                <a:latin typeface="-webkit-standard"/>
              </a:rPr>
              <a:t>Fisica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B04A7C7-DEF4-7C90-BF7C-3995786C62E9}"/>
              </a:ext>
            </a:extLst>
          </p:cNvPr>
          <p:cNvSpPr/>
          <p:nvPr/>
        </p:nvSpPr>
        <p:spPr>
          <a:xfrm>
            <a:off x="7540752" y="5232463"/>
            <a:ext cx="1091046" cy="190453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T" sz="1600" dirty="0">
                <a:solidFill>
                  <a:schemeClr val="bg1"/>
                </a:solidFill>
                <a:latin typeface="-webkit-standard"/>
              </a:rPr>
              <a:t>25, 30</a:t>
            </a: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79E2E8D4-3007-CC2F-A4BE-9BCC70E27CD6}"/>
              </a:ext>
            </a:extLst>
          </p:cNvPr>
          <p:cNvSpPr/>
          <p:nvPr/>
        </p:nvSpPr>
        <p:spPr>
          <a:xfrm>
            <a:off x="6242304" y="4146275"/>
            <a:ext cx="2575562" cy="140354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46" name="Right Arrow 45">
            <a:extLst>
              <a:ext uri="{FF2B5EF4-FFF2-40B4-BE49-F238E27FC236}">
                <a16:creationId xmlns:a16="http://schemas.microsoft.com/office/drawing/2014/main" id="{32834B21-876F-68CA-9334-E655ED7A7CDE}"/>
              </a:ext>
            </a:extLst>
          </p:cNvPr>
          <p:cNvSpPr/>
          <p:nvPr/>
        </p:nvSpPr>
        <p:spPr>
          <a:xfrm>
            <a:off x="4782312" y="3813048"/>
            <a:ext cx="768096" cy="429652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E569206-C769-F75E-9893-F72C4E433191}"/>
              </a:ext>
            </a:extLst>
          </p:cNvPr>
          <p:cNvSpPr txBox="1"/>
          <p:nvPr/>
        </p:nvSpPr>
        <p:spPr>
          <a:xfrm>
            <a:off x="606829" y="2329934"/>
            <a:ext cx="829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dirty="0"/>
              <a:t>Classe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360D228-BC7F-ACF4-0070-4C394764FF87}"/>
              </a:ext>
            </a:extLst>
          </p:cNvPr>
          <p:cNvSpPr txBox="1"/>
          <p:nvPr/>
        </p:nvSpPr>
        <p:spPr>
          <a:xfrm>
            <a:off x="5178544" y="2338539"/>
            <a:ext cx="90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dirty="0"/>
              <a:t>Istanze</a:t>
            </a:r>
          </a:p>
        </p:txBody>
      </p:sp>
    </p:spTree>
    <p:extLst>
      <p:ext uri="{BB962C8B-B14F-4D97-AF65-F5344CB8AC3E}">
        <p14:creationId xmlns:p14="http://schemas.microsoft.com/office/powerpoint/2010/main" val="925911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D722CEC-4EC5-32E1-87A6-A5CB6E3713B1}"/>
              </a:ext>
            </a:extLst>
          </p:cNvPr>
          <p:cNvSpPr txBox="1"/>
          <p:nvPr/>
        </p:nvSpPr>
        <p:spPr>
          <a:xfrm>
            <a:off x="606829" y="426315"/>
            <a:ext cx="4148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dirty="0"/>
              <a:t>INTRODUZIONE GIORNO </a:t>
            </a:r>
            <a:r>
              <a:rPr lang="it-IT" dirty="0"/>
              <a:t>2 – parte 2</a:t>
            </a:r>
            <a:r>
              <a:rPr lang="en-IT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DDB85B-F57F-2374-A4F6-88B783FCFD4E}"/>
              </a:ext>
            </a:extLst>
          </p:cNvPr>
          <p:cNvSpPr txBox="1"/>
          <p:nvPr/>
        </p:nvSpPr>
        <p:spPr>
          <a:xfrm>
            <a:off x="606828" y="1117568"/>
            <a:ext cx="11097491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374151"/>
                </a:solidFill>
                <a:latin typeface="Söhne"/>
              </a:rPr>
              <a:t>Le </a:t>
            </a:r>
            <a:r>
              <a:rPr lang="en-GB" b="1" dirty="0" err="1">
                <a:solidFill>
                  <a:srgbClr val="374151"/>
                </a:solidFill>
                <a:latin typeface="Söhne"/>
              </a:rPr>
              <a:t>librerie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in Python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rappresentano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una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delle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principali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ragioni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del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successo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e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della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popolarità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del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linguaggio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.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Sfruttando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le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librerie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appropriate,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gli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sviluppatori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possono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estendere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le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funzionalità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di Python e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risolvere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in modo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efficiente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una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vasta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gamma di </a:t>
            </a:r>
            <a:r>
              <a:rPr lang="en-GB" b="1" dirty="0" err="1">
                <a:solidFill>
                  <a:srgbClr val="374151"/>
                </a:solidFill>
                <a:latin typeface="Söhne"/>
              </a:rPr>
              <a:t>problemi</a:t>
            </a:r>
            <a:r>
              <a:rPr lang="en-GB" b="1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b="1" dirty="0" err="1">
                <a:solidFill>
                  <a:srgbClr val="374151"/>
                </a:solidFill>
                <a:latin typeface="Söhne"/>
              </a:rPr>
              <a:t>complessi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senza dover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reinventare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la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ruota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.</a:t>
            </a:r>
          </a:p>
          <a:p>
            <a:endParaRPr lang="en-GB" dirty="0">
              <a:solidFill>
                <a:srgbClr val="374151"/>
              </a:solidFill>
              <a:latin typeface="Söhne"/>
            </a:endParaRPr>
          </a:p>
          <a:p>
            <a:r>
              <a:rPr lang="en-GB" dirty="0" err="1">
                <a:solidFill>
                  <a:srgbClr val="374151"/>
                </a:solidFill>
                <a:latin typeface="Söhne"/>
              </a:rPr>
              <a:t>Sono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collezioni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di moduli e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pacchetti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che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offrono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funzionalità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aggiuntive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pronte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all'uso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per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estendere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le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capacità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del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linguaggio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di base.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Esse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forniscono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un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insieme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di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strumenti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,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funzioni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e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classi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predefinite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per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affrontare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specifici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compiti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o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problemi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comuni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. </a:t>
            </a:r>
          </a:p>
          <a:p>
            <a:endParaRPr lang="en-GB" dirty="0">
              <a:solidFill>
                <a:srgbClr val="374151"/>
              </a:solidFill>
              <a:latin typeface="Söhne"/>
            </a:endParaRPr>
          </a:p>
          <a:p>
            <a:r>
              <a:rPr lang="en-GB" dirty="0">
                <a:solidFill>
                  <a:srgbClr val="374151"/>
                </a:solidFill>
                <a:latin typeface="Söhne"/>
              </a:rPr>
              <a:t>Python dispone di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una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vasta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collezione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di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librerie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,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ciascuna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dedicata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a un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ambito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specifico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, come il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calcolo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scientifico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(NumPy, SciPy),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l'elaborazione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delle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immagini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(PIL, OpenCV),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l'apprendimento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automatico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(scikit-learn, TensorFlow,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Pytorch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), la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manipolazione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dei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dati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(pandas), la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visualizzazione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(Matplotlib,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plotly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), solo per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citarne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alcuni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esempi</a:t>
            </a:r>
            <a:endParaRPr lang="en-IT" dirty="0">
              <a:solidFill>
                <a:srgbClr val="374151"/>
              </a:solidFill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9344360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D722CEC-4EC5-32E1-87A6-A5CB6E3713B1}"/>
              </a:ext>
            </a:extLst>
          </p:cNvPr>
          <p:cNvSpPr txBox="1"/>
          <p:nvPr/>
        </p:nvSpPr>
        <p:spPr>
          <a:xfrm>
            <a:off x="606829" y="426315"/>
            <a:ext cx="3735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dirty="0"/>
              <a:t>INTRODUZIONE ESERCITAZIONE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DDB85B-F57F-2374-A4F6-88B783FCFD4E}"/>
              </a:ext>
            </a:extLst>
          </p:cNvPr>
          <p:cNvSpPr txBox="1"/>
          <p:nvPr/>
        </p:nvSpPr>
        <p:spPr>
          <a:xfrm>
            <a:off x="606828" y="1117568"/>
            <a:ext cx="11097491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374151"/>
                </a:solidFill>
                <a:latin typeface="Söhne"/>
              </a:rPr>
              <a:t>Kaggle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è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una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community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globale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per data scientist e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appassionati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di machine learning.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Offre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risorse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, come dataset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pubblici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e notebook di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codice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, e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promuove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la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condivisione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e la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collaborazione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. Le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competizioni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di data science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mettono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alla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prova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le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tue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abilità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e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offrono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opportunità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di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apprendimento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.</a:t>
            </a:r>
          </a:p>
          <a:p>
            <a:endParaRPr lang="en-GB" dirty="0">
              <a:solidFill>
                <a:srgbClr val="000000"/>
              </a:solidFill>
              <a:latin typeface="-webkit-standard"/>
            </a:endParaRPr>
          </a:p>
          <a:p>
            <a:pPr algn="l" fontAlgn="base"/>
            <a:r>
              <a:rPr lang="en-GB" b="1" i="0" dirty="0">
                <a:solidFill>
                  <a:srgbClr val="202124"/>
                </a:solidFill>
                <a:effectLst/>
                <a:latin typeface="zeitung"/>
              </a:rPr>
              <a:t>Texas Wind Turbine Dataset - Simulated</a:t>
            </a:r>
            <a:endParaRPr lang="en-GB" dirty="0">
              <a:solidFill>
                <a:srgbClr val="000000"/>
              </a:solidFill>
              <a:latin typeface="-webkit-standard"/>
            </a:endParaRPr>
          </a:p>
          <a:p>
            <a:r>
              <a:rPr lang="en-GB" dirty="0">
                <a:solidFill>
                  <a:srgbClr val="000000"/>
                </a:solidFill>
                <a:latin typeface="-webkit-standard"/>
                <a:hlinkClick r:id="rId2"/>
              </a:rPr>
              <a:t>https://www.kaggle.com/datasets/pravdomirdobrev/texas-wind-turbine-dataset-simulated</a:t>
            </a:r>
            <a:endParaRPr lang="en-GB" dirty="0">
              <a:solidFill>
                <a:srgbClr val="000000"/>
              </a:solidFill>
              <a:latin typeface="-webkit-standard"/>
            </a:endParaRPr>
          </a:p>
          <a:p>
            <a:endParaRPr lang="en-GB" dirty="0">
              <a:solidFill>
                <a:srgbClr val="000000"/>
              </a:solidFill>
              <a:latin typeface="-webkit-standard"/>
            </a:endParaRPr>
          </a:p>
          <a:p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Il dataset </a:t>
            </a:r>
            <a:r>
              <a:rPr lang="en-GB" b="0" i="0" dirty="0" err="1">
                <a:solidFill>
                  <a:srgbClr val="374151"/>
                </a:solidFill>
                <a:effectLst/>
                <a:latin typeface="Söhne"/>
              </a:rPr>
              <a:t>affronta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 la </a:t>
            </a:r>
            <a:r>
              <a:rPr lang="en-GB" b="0" i="0" dirty="0" err="1">
                <a:solidFill>
                  <a:srgbClr val="374151"/>
                </a:solidFill>
                <a:effectLst/>
                <a:latin typeface="Söhne"/>
              </a:rPr>
              <a:t>sfida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374151"/>
                </a:solidFill>
                <a:effectLst/>
                <a:latin typeface="Söhne"/>
              </a:rPr>
              <a:t>dell'integrazione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374151"/>
                </a:solidFill>
                <a:effectLst/>
                <a:latin typeface="Söhne"/>
              </a:rPr>
              <a:t>efficace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374151"/>
                </a:solidFill>
                <a:effectLst/>
                <a:latin typeface="Söhne"/>
              </a:rPr>
              <a:t>dell'energia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374151"/>
                </a:solidFill>
                <a:effectLst/>
                <a:latin typeface="Söhne"/>
              </a:rPr>
              <a:t>eolica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374151"/>
                </a:solidFill>
                <a:effectLst/>
                <a:latin typeface="Söhne"/>
              </a:rPr>
              <a:t>nella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 rete </a:t>
            </a:r>
            <a:r>
              <a:rPr lang="en-GB" b="0" i="0" dirty="0" err="1">
                <a:solidFill>
                  <a:srgbClr val="374151"/>
                </a:solidFill>
                <a:effectLst/>
                <a:latin typeface="Söhne"/>
              </a:rPr>
              <a:t>elettrica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L’autore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ha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374151"/>
                </a:solidFill>
                <a:effectLst/>
                <a:latin typeface="Söhne"/>
              </a:rPr>
              <a:t>creato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 un dataset </a:t>
            </a:r>
            <a:r>
              <a:rPr lang="en-GB" b="0" i="0" dirty="0" err="1">
                <a:solidFill>
                  <a:srgbClr val="374151"/>
                </a:solidFill>
                <a:effectLst/>
                <a:latin typeface="Söhne"/>
              </a:rPr>
              <a:t>simulato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 per un anno </a:t>
            </a:r>
            <a:r>
              <a:rPr lang="en-GB" b="0" i="0" dirty="0" err="1">
                <a:solidFill>
                  <a:srgbClr val="374151"/>
                </a:solidFill>
                <a:effectLst/>
                <a:latin typeface="Söhne"/>
              </a:rPr>
              <a:t>utilizzando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 il software del National Renewable Energy Laboratory (NREL). Il dataset </a:t>
            </a:r>
            <a:r>
              <a:rPr lang="en-GB" b="0" i="0" dirty="0" err="1">
                <a:solidFill>
                  <a:srgbClr val="374151"/>
                </a:solidFill>
                <a:effectLst/>
                <a:latin typeface="Söhne"/>
              </a:rPr>
              <a:t>contiene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374151"/>
                </a:solidFill>
                <a:effectLst/>
                <a:latin typeface="Söhne"/>
              </a:rPr>
              <a:t>serie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374151"/>
                </a:solidFill>
                <a:effectLst/>
                <a:latin typeface="Söhne"/>
              </a:rPr>
              <a:t>storiche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374151"/>
                </a:solidFill>
                <a:effectLst/>
                <a:latin typeface="Söhne"/>
              </a:rPr>
              <a:t>orarie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 senza </a:t>
            </a:r>
            <a:r>
              <a:rPr lang="en-GB" b="0" i="0" dirty="0" err="1">
                <a:solidFill>
                  <a:srgbClr val="374151"/>
                </a:solidFill>
                <a:effectLst/>
                <a:latin typeface="Söhne"/>
              </a:rPr>
              <a:t>rumore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 e con </a:t>
            </a:r>
            <a:r>
              <a:rPr lang="en-GB" b="0" i="0" dirty="0" err="1">
                <a:solidFill>
                  <a:srgbClr val="374151"/>
                </a:solidFill>
                <a:effectLst/>
                <a:latin typeface="Söhne"/>
              </a:rPr>
              <a:t>completezza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374151"/>
                </a:solidFill>
                <a:effectLst/>
                <a:latin typeface="Söhne"/>
              </a:rPr>
              <a:t>dei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374151"/>
                </a:solidFill>
                <a:effectLst/>
                <a:latin typeface="Söhne"/>
              </a:rPr>
              <a:t>dati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  <a:r>
              <a:rPr lang="en-GB" b="0" i="0" dirty="0" err="1">
                <a:solidFill>
                  <a:srgbClr val="374151"/>
                </a:solidFill>
                <a:effectLst/>
                <a:latin typeface="Söhne"/>
              </a:rPr>
              <a:t>L'obiettivo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374151"/>
                </a:solidFill>
                <a:effectLst/>
                <a:latin typeface="Söhne"/>
              </a:rPr>
              <a:t>è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374151"/>
                </a:solidFill>
                <a:effectLst/>
                <a:latin typeface="Söhne"/>
              </a:rPr>
              <a:t>prevedere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374151"/>
                </a:solidFill>
                <a:effectLst/>
                <a:latin typeface="Söhne"/>
              </a:rPr>
              <a:t>l'output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374151"/>
                </a:solidFill>
                <a:effectLst/>
                <a:latin typeface="Söhne"/>
              </a:rPr>
              <a:t>energetico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 del </a:t>
            </a:r>
            <a:r>
              <a:rPr lang="en-GB" b="0" i="0" dirty="0" err="1">
                <a:solidFill>
                  <a:srgbClr val="374151"/>
                </a:solidFill>
                <a:effectLst/>
                <a:latin typeface="Söhne"/>
              </a:rPr>
              <a:t>giorno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374151"/>
                </a:solidFill>
                <a:effectLst/>
                <a:latin typeface="Söhne"/>
              </a:rPr>
              <a:t>successivo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 per </a:t>
            </a:r>
            <a:r>
              <a:rPr lang="en-GB" b="0" i="0" dirty="0" err="1">
                <a:solidFill>
                  <a:srgbClr val="374151"/>
                </a:solidFill>
                <a:effectLst/>
                <a:latin typeface="Söhne"/>
              </a:rPr>
              <a:t>i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374151"/>
                </a:solidFill>
                <a:effectLst/>
                <a:latin typeface="Söhne"/>
              </a:rPr>
              <a:t>prossimi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 24 intervalli di tempo. </a:t>
            </a:r>
            <a:r>
              <a:rPr lang="en-GB" b="0" i="0" dirty="0" err="1">
                <a:solidFill>
                  <a:srgbClr val="374151"/>
                </a:solidFill>
                <a:effectLst/>
                <a:latin typeface="Söhne"/>
              </a:rPr>
              <a:t>Ciò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374151"/>
                </a:solidFill>
                <a:effectLst/>
                <a:latin typeface="Söhne"/>
              </a:rPr>
              <a:t>aiuta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374151"/>
                </a:solidFill>
                <a:effectLst/>
                <a:latin typeface="Söhne"/>
              </a:rPr>
              <a:t>gli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374151"/>
                </a:solidFill>
                <a:effectLst/>
                <a:latin typeface="Söhne"/>
              </a:rPr>
              <a:t>operatori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 di rete a </a:t>
            </a:r>
            <a:r>
              <a:rPr lang="en-GB" b="0" i="0" dirty="0" err="1">
                <a:solidFill>
                  <a:srgbClr val="374151"/>
                </a:solidFill>
                <a:effectLst/>
                <a:latin typeface="Söhne"/>
              </a:rPr>
              <a:t>ottimizzare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374151"/>
                </a:solidFill>
                <a:effectLst/>
                <a:latin typeface="Söhne"/>
              </a:rPr>
              <a:t>l'allocazione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374151"/>
                </a:solidFill>
                <a:effectLst/>
                <a:latin typeface="Söhne"/>
              </a:rPr>
              <a:t>delle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374151"/>
                </a:solidFill>
                <a:effectLst/>
                <a:latin typeface="Söhne"/>
              </a:rPr>
              <a:t>risorse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 e a </a:t>
            </a:r>
            <a:r>
              <a:rPr lang="en-GB" b="0" i="0" dirty="0" err="1">
                <a:solidFill>
                  <a:srgbClr val="374151"/>
                </a:solidFill>
                <a:effectLst/>
                <a:latin typeface="Söhne"/>
              </a:rPr>
              <a:t>massimizzare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374151"/>
                </a:solidFill>
                <a:effectLst/>
                <a:latin typeface="Söhne"/>
              </a:rPr>
              <a:t>i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374151"/>
                </a:solidFill>
                <a:effectLst/>
                <a:latin typeface="Söhne"/>
              </a:rPr>
              <a:t>benefici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374151"/>
                </a:solidFill>
                <a:effectLst/>
                <a:latin typeface="Söhne"/>
              </a:rPr>
              <a:t>dell'energia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374151"/>
                </a:solidFill>
                <a:effectLst/>
                <a:latin typeface="Söhne"/>
              </a:rPr>
              <a:t>rinnovabile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. Il dataset include </a:t>
            </a:r>
            <a:r>
              <a:rPr lang="en-GB" b="0" i="0" dirty="0" err="1">
                <a:solidFill>
                  <a:srgbClr val="374151"/>
                </a:solidFill>
                <a:effectLst/>
                <a:latin typeface="Söhne"/>
              </a:rPr>
              <a:t>anche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374151"/>
                </a:solidFill>
                <a:effectLst/>
                <a:latin typeface="Söhne"/>
              </a:rPr>
              <a:t>caratteristiche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374151"/>
                </a:solidFill>
                <a:effectLst/>
                <a:latin typeface="Söhne"/>
              </a:rPr>
              <a:t>meteorologiche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374151"/>
                </a:solidFill>
                <a:effectLst/>
                <a:latin typeface="Söhne"/>
              </a:rPr>
              <a:t>che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374151"/>
                </a:solidFill>
                <a:effectLst/>
                <a:latin typeface="Söhne"/>
              </a:rPr>
              <a:t>possono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374151"/>
                </a:solidFill>
                <a:effectLst/>
                <a:latin typeface="Söhne"/>
              </a:rPr>
              <a:t>essere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374151"/>
                </a:solidFill>
                <a:effectLst/>
                <a:latin typeface="Söhne"/>
              </a:rPr>
              <a:t>utilizzate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 come </a:t>
            </a:r>
            <a:r>
              <a:rPr lang="en-GB" b="0" i="0" dirty="0" err="1">
                <a:solidFill>
                  <a:srgbClr val="374151"/>
                </a:solidFill>
                <a:effectLst/>
                <a:latin typeface="Söhne"/>
              </a:rPr>
              <a:t>predittori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endParaRPr lang="en-GB" dirty="0">
              <a:solidFill>
                <a:srgbClr val="374151"/>
              </a:solidFill>
              <a:latin typeface="Söhne"/>
            </a:endParaRPr>
          </a:p>
          <a:p>
            <a:r>
              <a:rPr lang="en-GB" dirty="0" err="1">
                <a:solidFill>
                  <a:srgbClr val="374151"/>
                </a:solidFill>
                <a:latin typeface="Söhne"/>
              </a:rPr>
              <a:t>Noi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ci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limiteremo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a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importare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il dataset con pandas,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facendo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preprocessing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e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esporazione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(EDA) e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fornendo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una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baseline di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previsione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che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riporti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il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valore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della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settimana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precedente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. </a:t>
            </a:r>
            <a:endParaRPr lang="en-IT" dirty="0">
              <a:solidFill>
                <a:srgbClr val="000000"/>
              </a:solidFill>
              <a:latin typeface="-webkit-standard"/>
            </a:endParaRPr>
          </a:p>
        </p:txBody>
      </p:sp>
    </p:spTree>
    <p:extLst>
      <p:ext uri="{BB962C8B-B14F-4D97-AF65-F5344CB8AC3E}">
        <p14:creationId xmlns:p14="http://schemas.microsoft.com/office/powerpoint/2010/main" val="21431246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2719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0D44854F-2D30-FA80-801A-BA45E86EE13F}"/>
              </a:ext>
            </a:extLst>
          </p:cNvPr>
          <p:cNvSpPr txBox="1"/>
          <p:nvPr/>
        </p:nvSpPr>
        <p:spPr>
          <a:xfrm>
            <a:off x="2682240" y="120178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45A6E3-2DAE-D404-1AB9-B6309BF05F6A}"/>
              </a:ext>
            </a:extLst>
          </p:cNvPr>
          <p:cNvSpPr txBox="1"/>
          <p:nvPr/>
        </p:nvSpPr>
        <p:spPr>
          <a:xfrm>
            <a:off x="606829" y="426315"/>
            <a:ext cx="3677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dirty="0"/>
              <a:t>PRESENTAZIONE PARTECIPANTI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5AD20D-399C-729F-5208-DFF750BDE795}"/>
              </a:ext>
            </a:extLst>
          </p:cNvPr>
          <p:cNvSpPr txBox="1"/>
          <p:nvPr/>
        </p:nvSpPr>
        <p:spPr>
          <a:xfrm>
            <a:off x="606829" y="1571115"/>
            <a:ext cx="503214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dirty="0"/>
              <a:t>-   Nome</a:t>
            </a:r>
          </a:p>
          <a:p>
            <a:pPr marL="285750" indent="-285750">
              <a:buFontTx/>
              <a:buChar char="-"/>
            </a:pPr>
            <a:r>
              <a:rPr lang="en-IT" dirty="0"/>
              <a:t>Di cosa vi occupate</a:t>
            </a:r>
          </a:p>
          <a:p>
            <a:pPr marL="285750" indent="-285750">
              <a:buFontTx/>
              <a:buChar char="-"/>
            </a:pPr>
            <a:r>
              <a:rPr lang="en-IT" dirty="0"/>
              <a:t>Esperienza con altri linguaggi</a:t>
            </a:r>
          </a:p>
          <a:p>
            <a:pPr marL="285750" indent="-285750">
              <a:buFontTx/>
              <a:buChar char="-"/>
            </a:pPr>
            <a:r>
              <a:rPr lang="en-IT" dirty="0"/>
              <a:t>Esperienza con python o temi di data science</a:t>
            </a:r>
          </a:p>
          <a:p>
            <a:pPr marL="285750" indent="-285750">
              <a:buFontTx/>
              <a:buChar char="-"/>
            </a:pPr>
            <a:r>
              <a:rPr lang="en-IT" dirty="0"/>
              <a:t>Aspettative sul corso o richieste particolari</a:t>
            </a:r>
          </a:p>
          <a:p>
            <a:pPr marL="285750" indent="-285750">
              <a:buFontTx/>
              <a:buChar char="-"/>
            </a:pPr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1003071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0D44854F-2D30-FA80-801A-BA45E86EE13F}"/>
              </a:ext>
            </a:extLst>
          </p:cNvPr>
          <p:cNvSpPr txBox="1"/>
          <p:nvPr/>
        </p:nvSpPr>
        <p:spPr>
          <a:xfrm>
            <a:off x="2682240" y="120178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4C1B9D-E7DA-35FA-614D-09C18F2CD006}"/>
              </a:ext>
            </a:extLst>
          </p:cNvPr>
          <p:cNvSpPr txBox="1"/>
          <p:nvPr/>
        </p:nvSpPr>
        <p:spPr>
          <a:xfrm>
            <a:off x="606829" y="1694775"/>
            <a:ext cx="1136349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b="1" dirty="0" err="1">
                <a:solidFill>
                  <a:srgbClr val="374151"/>
                </a:solidFill>
                <a:latin typeface="Söhne"/>
              </a:rPr>
              <a:t>Parte</a:t>
            </a:r>
            <a:r>
              <a:rPr lang="en-GB" b="1" dirty="0">
                <a:solidFill>
                  <a:srgbClr val="374151"/>
                </a:solidFill>
                <a:latin typeface="Söhne"/>
              </a:rPr>
              <a:t> 1</a:t>
            </a:r>
          </a:p>
          <a:p>
            <a:pPr algn="l"/>
            <a:endParaRPr lang="en-GB" b="1" dirty="0">
              <a:solidFill>
                <a:srgbClr val="374151"/>
              </a:solidFill>
              <a:latin typeface="Söhne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GB" b="1" i="0" dirty="0" err="1">
                <a:solidFill>
                  <a:srgbClr val="374151"/>
                </a:solidFill>
                <a:effectLst/>
                <a:latin typeface="Söhne"/>
              </a:rPr>
              <a:t>Introduzione</a:t>
            </a:r>
            <a:r>
              <a:rPr lang="en-GB" b="1" i="0" dirty="0">
                <a:solidFill>
                  <a:srgbClr val="374151"/>
                </a:solidFill>
                <a:effectLst/>
                <a:latin typeface="Söhne"/>
              </a:rPr>
              <a:t> e </a:t>
            </a:r>
            <a:r>
              <a:rPr lang="en-GB" b="1" i="0" dirty="0" err="1">
                <a:solidFill>
                  <a:srgbClr val="374151"/>
                </a:solidFill>
                <a:effectLst/>
                <a:latin typeface="Söhne"/>
              </a:rPr>
              <a:t>Sintassi</a:t>
            </a:r>
            <a:r>
              <a:rPr lang="en-GB" b="1" i="0" dirty="0">
                <a:solidFill>
                  <a:srgbClr val="374151"/>
                </a:solidFill>
                <a:effectLst/>
                <a:latin typeface="Söhne"/>
              </a:rPr>
              <a:t>:</a:t>
            </a:r>
          </a:p>
          <a:p>
            <a:pPr algn="l"/>
            <a:r>
              <a:rPr lang="en-GB" b="0" i="0" dirty="0" err="1">
                <a:solidFill>
                  <a:srgbClr val="374151"/>
                </a:solidFill>
                <a:effectLst/>
                <a:latin typeface="Söhne"/>
              </a:rPr>
              <a:t>Introduzione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 a Python: </a:t>
            </a:r>
            <a:r>
              <a:rPr lang="en-GB" b="0" i="0" dirty="0" err="1">
                <a:solidFill>
                  <a:srgbClr val="374151"/>
                </a:solidFill>
                <a:effectLst/>
                <a:latin typeface="Söhne"/>
              </a:rPr>
              <a:t>installazione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en-GB" b="0" i="0" dirty="0" err="1">
                <a:solidFill>
                  <a:srgbClr val="374151"/>
                </a:solidFill>
                <a:effectLst/>
                <a:latin typeface="Söhne"/>
              </a:rPr>
              <a:t>ambiente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 di </a:t>
            </a:r>
            <a:r>
              <a:rPr lang="en-GB" b="0" i="0" dirty="0" err="1">
                <a:solidFill>
                  <a:srgbClr val="374151"/>
                </a:solidFill>
                <a:effectLst/>
                <a:latin typeface="Söhne"/>
              </a:rPr>
              <a:t>sviluppo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en-GB" b="0" i="0" dirty="0" err="1">
                <a:solidFill>
                  <a:srgbClr val="374151"/>
                </a:solidFill>
                <a:effectLst/>
                <a:latin typeface="Söhne"/>
              </a:rPr>
              <a:t>sintassi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 di base, </a:t>
            </a:r>
            <a:r>
              <a:rPr lang="en-GB" b="0" i="0" dirty="0" err="1">
                <a:solidFill>
                  <a:srgbClr val="374151"/>
                </a:solidFill>
                <a:effectLst/>
                <a:latin typeface="Söhne"/>
              </a:rPr>
              <a:t>manipolazione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 di </a:t>
            </a:r>
            <a:r>
              <a:rPr lang="en-GB" b="0" i="0" dirty="0" err="1">
                <a:solidFill>
                  <a:srgbClr val="374151"/>
                </a:solidFill>
                <a:effectLst/>
                <a:latin typeface="Söhne"/>
              </a:rPr>
              <a:t>dati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374151"/>
                </a:solidFill>
                <a:effectLst/>
                <a:latin typeface="Söhne"/>
              </a:rPr>
              <a:t>numerici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 e </a:t>
            </a:r>
            <a:r>
              <a:rPr lang="en-GB" b="0" i="0" dirty="0" err="1">
                <a:solidFill>
                  <a:srgbClr val="374151"/>
                </a:solidFill>
                <a:effectLst/>
                <a:latin typeface="Söhne"/>
              </a:rPr>
              <a:t>testuali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, e </a:t>
            </a:r>
            <a:r>
              <a:rPr lang="en-GB" b="0" i="0" dirty="0" err="1">
                <a:solidFill>
                  <a:srgbClr val="374151"/>
                </a:solidFill>
                <a:effectLst/>
                <a:latin typeface="Söhne"/>
              </a:rPr>
              <a:t>librerie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374151"/>
                </a:solidFill>
                <a:effectLst/>
                <a:latin typeface="Söhne"/>
              </a:rPr>
              <a:t>della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 community.</a:t>
            </a:r>
          </a:p>
          <a:p>
            <a:pPr algn="l"/>
            <a:endParaRPr lang="en-GB" b="0" i="0" dirty="0">
              <a:solidFill>
                <a:srgbClr val="374151"/>
              </a:solidFill>
              <a:effectLst/>
              <a:latin typeface="Söhne"/>
            </a:endParaRPr>
          </a:p>
          <a:p>
            <a:endParaRPr lang="en-IT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45A6E3-2DAE-D404-1AB9-B6309BF05F6A}"/>
              </a:ext>
            </a:extLst>
          </p:cNvPr>
          <p:cNvSpPr txBox="1"/>
          <p:nvPr/>
        </p:nvSpPr>
        <p:spPr>
          <a:xfrm>
            <a:off x="606829" y="426315"/>
            <a:ext cx="3042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dirty="0"/>
              <a:t>PROGRAMMA DEL CORSO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5AD20D-399C-729F-5208-DFF750BDE795}"/>
              </a:ext>
            </a:extLst>
          </p:cNvPr>
          <p:cNvSpPr txBox="1"/>
          <p:nvPr/>
        </p:nvSpPr>
        <p:spPr>
          <a:xfrm>
            <a:off x="606829" y="1017117"/>
            <a:ext cx="1077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dirty="0"/>
              <a:t>Giorno 1</a:t>
            </a:r>
          </a:p>
        </p:txBody>
      </p:sp>
      <p:sp>
        <p:nvSpPr>
          <p:cNvPr id="6" name="CasellaDiTesto 1">
            <a:extLst>
              <a:ext uri="{FF2B5EF4-FFF2-40B4-BE49-F238E27FC236}">
                <a16:creationId xmlns:a16="http://schemas.microsoft.com/office/drawing/2014/main" id="{35D6CF70-56AF-A22D-3A00-8DCF34467A4A}"/>
              </a:ext>
            </a:extLst>
          </p:cNvPr>
          <p:cNvSpPr txBox="1"/>
          <p:nvPr/>
        </p:nvSpPr>
        <p:spPr>
          <a:xfrm>
            <a:off x="2682240" y="247024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61FA2B-9321-2725-A254-39147327D77A}"/>
              </a:ext>
            </a:extLst>
          </p:cNvPr>
          <p:cNvSpPr txBox="1"/>
          <p:nvPr/>
        </p:nvSpPr>
        <p:spPr>
          <a:xfrm>
            <a:off x="606829" y="3338329"/>
            <a:ext cx="1136349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err="1">
                <a:solidFill>
                  <a:srgbClr val="374151"/>
                </a:solidFill>
                <a:latin typeface="Söhne"/>
              </a:rPr>
              <a:t>Parte</a:t>
            </a:r>
            <a:r>
              <a:rPr lang="en-GB" b="1" dirty="0">
                <a:solidFill>
                  <a:srgbClr val="374151"/>
                </a:solidFill>
                <a:latin typeface="Söhne"/>
              </a:rPr>
              <a:t> 2</a:t>
            </a:r>
          </a:p>
          <a:p>
            <a:pPr algn="l"/>
            <a:endParaRPr lang="en-GB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rgbClr val="374151"/>
                </a:solidFill>
                <a:effectLst/>
                <a:latin typeface="Söhne"/>
              </a:rPr>
              <a:t>  Tipi di Dato e </a:t>
            </a:r>
            <a:r>
              <a:rPr lang="en-GB" b="1" i="0" dirty="0" err="1">
                <a:solidFill>
                  <a:srgbClr val="374151"/>
                </a:solidFill>
                <a:effectLst/>
                <a:latin typeface="Söhne"/>
              </a:rPr>
              <a:t>Manipolazione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</a:p>
          <a:p>
            <a:pPr algn="l"/>
            <a:r>
              <a:rPr lang="en-GB" b="0" i="0" dirty="0" err="1">
                <a:solidFill>
                  <a:srgbClr val="374151"/>
                </a:solidFill>
                <a:effectLst/>
                <a:latin typeface="Söhne"/>
              </a:rPr>
              <a:t>Utilizzo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 di </a:t>
            </a:r>
            <a:r>
              <a:rPr lang="en-GB" b="0" i="0" dirty="0" err="1">
                <a:solidFill>
                  <a:srgbClr val="374151"/>
                </a:solidFill>
                <a:effectLst/>
                <a:latin typeface="Söhne"/>
              </a:rPr>
              <a:t>liste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, tuple e </a:t>
            </a:r>
            <a:r>
              <a:rPr lang="en-GB" b="0" i="0" dirty="0" err="1">
                <a:solidFill>
                  <a:srgbClr val="374151"/>
                </a:solidFill>
                <a:effectLst/>
                <a:latin typeface="Söhne"/>
              </a:rPr>
              <a:t>dizionari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 per </a:t>
            </a:r>
            <a:r>
              <a:rPr lang="en-GB" b="0" i="0" dirty="0" err="1">
                <a:solidFill>
                  <a:srgbClr val="374151"/>
                </a:solidFill>
                <a:effectLst/>
                <a:latin typeface="Söhne"/>
              </a:rPr>
              <a:t>rappresentare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374151"/>
                </a:solidFill>
                <a:effectLst/>
                <a:latin typeface="Söhne"/>
              </a:rPr>
              <a:t>dati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 e </a:t>
            </a:r>
            <a:r>
              <a:rPr lang="en-GB" b="0" i="0" dirty="0" err="1">
                <a:solidFill>
                  <a:srgbClr val="374151"/>
                </a:solidFill>
                <a:effectLst/>
                <a:latin typeface="Söhne"/>
              </a:rPr>
              <a:t>svolgere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374151"/>
                </a:solidFill>
                <a:effectLst/>
                <a:latin typeface="Söhne"/>
              </a:rPr>
              <a:t>operazioni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374151"/>
                </a:solidFill>
                <a:effectLst/>
                <a:latin typeface="Söhne"/>
              </a:rPr>
              <a:t>su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 di </a:t>
            </a:r>
            <a:r>
              <a:rPr lang="en-GB" b="0" i="0" dirty="0" err="1">
                <a:solidFill>
                  <a:srgbClr val="374151"/>
                </a:solidFill>
                <a:effectLst/>
                <a:latin typeface="Söhne"/>
              </a:rPr>
              <a:t>essi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algn="l"/>
            <a:endParaRPr lang="en-GB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rgbClr val="374151"/>
                </a:solidFill>
                <a:effectLst/>
                <a:latin typeface="Söhne"/>
              </a:rPr>
              <a:t>  </a:t>
            </a:r>
            <a:r>
              <a:rPr lang="en-GB" b="1" i="0" dirty="0" err="1">
                <a:solidFill>
                  <a:srgbClr val="374151"/>
                </a:solidFill>
                <a:effectLst/>
                <a:latin typeface="Söhne"/>
              </a:rPr>
              <a:t>Funzioni</a:t>
            </a:r>
            <a:r>
              <a:rPr lang="en-GB" b="1" i="0" dirty="0">
                <a:solidFill>
                  <a:srgbClr val="374151"/>
                </a:solidFill>
                <a:effectLst/>
                <a:latin typeface="Söhne"/>
              </a:rPr>
              <a:t> e </a:t>
            </a:r>
            <a:r>
              <a:rPr lang="en-GB" b="1" i="0" dirty="0" err="1">
                <a:solidFill>
                  <a:srgbClr val="374151"/>
                </a:solidFill>
                <a:effectLst/>
                <a:latin typeface="Söhne"/>
              </a:rPr>
              <a:t>Gestione</a:t>
            </a:r>
            <a:r>
              <a:rPr lang="en-GB" b="1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GB" b="1" i="0" dirty="0" err="1">
                <a:solidFill>
                  <a:srgbClr val="374151"/>
                </a:solidFill>
                <a:effectLst/>
                <a:latin typeface="Söhne"/>
              </a:rPr>
              <a:t>delle</a:t>
            </a:r>
            <a:r>
              <a:rPr lang="en-GB" b="1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GB" b="1" i="0" dirty="0" err="1">
                <a:solidFill>
                  <a:srgbClr val="374151"/>
                </a:solidFill>
                <a:effectLst/>
                <a:latin typeface="Söhne"/>
              </a:rPr>
              <a:t>Eccezioni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</a:p>
          <a:p>
            <a:pPr algn="l"/>
            <a:r>
              <a:rPr lang="en-GB" b="0" i="0" dirty="0" err="1">
                <a:solidFill>
                  <a:srgbClr val="374151"/>
                </a:solidFill>
                <a:effectLst/>
                <a:latin typeface="Söhne"/>
              </a:rPr>
              <a:t>Gestione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374151"/>
                </a:solidFill>
                <a:effectLst/>
                <a:latin typeface="Söhne"/>
              </a:rPr>
              <a:t>delle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374151"/>
                </a:solidFill>
                <a:effectLst/>
                <a:latin typeface="Söhne"/>
              </a:rPr>
              <a:t>eccezioni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en-GB" b="0" i="0" dirty="0" err="1">
                <a:solidFill>
                  <a:srgbClr val="374151"/>
                </a:solidFill>
                <a:effectLst/>
                <a:latin typeface="Söhne"/>
              </a:rPr>
              <a:t>cicli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 di </a:t>
            </a:r>
            <a:r>
              <a:rPr lang="en-GB" b="0" i="0" dirty="0" err="1">
                <a:solidFill>
                  <a:srgbClr val="374151"/>
                </a:solidFill>
                <a:effectLst/>
                <a:latin typeface="Söhne"/>
              </a:rPr>
              <a:t>dati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en-GB" b="0" i="0" dirty="0" err="1">
                <a:solidFill>
                  <a:srgbClr val="374151"/>
                </a:solidFill>
                <a:effectLst/>
                <a:latin typeface="Söhne"/>
              </a:rPr>
              <a:t>creazione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 di </a:t>
            </a:r>
            <a:r>
              <a:rPr lang="en-GB" b="0" i="0" dirty="0" err="1">
                <a:solidFill>
                  <a:srgbClr val="374151"/>
                </a:solidFill>
                <a:effectLst/>
                <a:latin typeface="Söhne"/>
              </a:rPr>
              <a:t>funzioni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374151"/>
                </a:solidFill>
                <a:effectLst/>
                <a:latin typeface="Söhne"/>
              </a:rPr>
              <a:t>personalizzate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 e </a:t>
            </a:r>
            <a:r>
              <a:rPr lang="en-GB" b="0" i="0" dirty="0" err="1">
                <a:solidFill>
                  <a:srgbClr val="374151"/>
                </a:solidFill>
                <a:effectLst/>
                <a:latin typeface="Söhne"/>
              </a:rPr>
              <a:t>gestione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 di </a:t>
            </a:r>
            <a:r>
              <a:rPr lang="en-GB" b="0" i="0" dirty="0" err="1">
                <a:solidFill>
                  <a:srgbClr val="374151"/>
                </a:solidFill>
                <a:effectLst/>
                <a:latin typeface="Söhne"/>
              </a:rPr>
              <a:t>errori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453020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0D44854F-2D30-FA80-801A-BA45E86EE13F}"/>
              </a:ext>
            </a:extLst>
          </p:cNvPr>
          <p:cNvSpPr txBox="1"/>
          <p:nvPr/>
        </p:nvSpPr>
        <p:spPr>
          <a:xfrm>
            <a:off x="2682240" y="105269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4C1B9D-E7DA-35FA-614D-09C18F2CD006}"/>
              </a:ext>
            </a:extLst>
          </p:cNvPr>
          <p:cNvSpPr txBox="1"/>
          <p:nvPr/>
        </p:nvSpPr>
        <p:spPr>
          <a:xfrm>
            <a:off x="606829" y="1718599"/>
            <a:ext cx="1136349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err="1">
                <a:solidFill>
                  <a:srgbClr val="374151"/>
                </a:solidFill>
                <a:latin typeface="Söhne"/>
              </a:rPr>
              <a:t>Parte</a:t>
            </a:r>
            <a:r>
              <a:rPr lang="en-GB" b="1" dirty="0">
                <a:solidFill>
                  <a:srgbClr val="374151"/>
                </a:solidFill>
                <a:latin typeface="Söhne"/>
              </a:rPr>
              <a:t> 1</a:t>
            </a:r>
          </a:p>
          <a:p>
            <a:pPr algn="l"/>
            <a:endParaRPr lang="en-GB" b="0" i="0" dirty="0">
              <a:solidFill>
                <a:srgbClr val="374151"/>
              </a:solidFill>
              <a:effectLst/>
              <a:latin typeface="Söhne"/>
            </a:endParaRPr>
          </a:p>
          <a:p>
            <a:pPr indent="-342900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rgbClr val="374151"/>
                </a:solidFill>
                <a:latin typeface="Söhne"/>
              </a:rPr>
              <a:t>La </a:t>
            </a:r>
            <a:r>
              <a:rPr lang="en-GB" b="1" dirty="0" err="1">
                <a:solidFill>
                  <a:srgbClr val="374151"/>
                </a:solidFill>
                <a:latin typeface="Söhne"/>
              </a:rPr>
              <a:t>programmazione</a:t>
            </a:r>
            <a:r>
              <a:rPr lang="en-GB" b="1" dirty="0">
                <a:solidFill>
                  <a:srgbClr val="374151"/>
                </a:solidFill>
                <a:latin typeface="Söhne"/>
              </a:rPr>
              <a:t> a </a:t>
            </a:r>
            <a:r>
              <a:rPr lang="en-GB" b="1" dirty="0" err="1">
                <a:solidFill>
                  <a:srgbClr val="374151"/>
                </a:solidFill>
                <a:latin typeface="Söhne"/>
              </a:rPr>
              <a:t>oggetti</a:t>
            </a:r>
            <a:r>
              <a:rPr lang="en-GB" b="1" dirty="0">
                <a:solidFill>
                  <a:srgbClr val="374151"/>
                </a:solidFill>
                <a:latin typeface="Söhne"/>
              </a:rPr>
              <a:t>, Python </a:t>
            </a:r>
            <a:r>
              <a:rPr lang="en-GB" b="1" dirty="0" err="1">
                <a:solidFill>
                  <a:srgbClr val="374151"/>
                </a:solidFill>
                <a:latin typeface="Söhne"/>
              </a:rPr>
              <a:t>nella</a:t>
            </a:r>
            <a:r>
              <a:rPr lang="en-GB" b="1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b="1" dirty="0" err="1">
                <a:solidFill>
                  <a:srgbClr val="374151"/>
                </a:solidFill>
                <a:latin typeface="Söhne"/>
              </a:rPr>
              <a:t>pratica</a:t>
            </a:r>
            <a:r>
              <a:rPr lang="en-GB" b="1" dirty="0">
                <a:solidFill>
                  <a:srgbClr val="374151"/>
                </a:solidFill>
                <a:latin typeface="Söhne"/>
              </a:rPr>
              <a:t>:</a:t>
            </a:r>
          </a:p>
          <a:p>
            <a:pPr algn="l"/>
            <a:r>
              <a:rPr lang="en-GB" b="0" i="0" dirty="0" err="1">
                <a:solidFill>
                  <a:srgbClr val="374151"/>
                </a:solidFill>
                <a:effectLst/>
                <a:latin typeface="Söhne"/>
              </a:rPr>
              <a:t>Programmazione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 a </a:t>
            </a:r>
            <a:r>
              <a:rPr lang="en-GB" b="0" i="0" dirty="0" err="1">
                <a:solidFill>
                  <a:srgbClr val="374151"/>
                </a:solidFill>
                <a:effectLst/>
                <a:latin typeface="Söhne"/>
              </a:rPr>
              <a:t>oggetti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 e </a:t>
            </a:r>
            <a:r>
              <a:rPr lang="en-GB" b="0" i="0" dirty="0" err="1">
                <a:solidFill>
                  <a:srgbClr val="374151"/>
                </a:solidFill>
                <a:effectLst/>
                <a:latin typeface="Söhne"/>
              </a:rPr>
              <a:t>gestione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 di file con Python.</a:t>
            </a:r>
          </a:p>
          <a:p>
            <a:pPr algn="l"/>
            <a:endParaRPr lang="en-GB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rgbClr val="374151"/>
                </a:solidFill>
                <a:latin typeface="Söhne"/>
              </a:rPr>
              <a:t> Le </a:t>
            </a:r>
            <a:r>
              <a:rPr lang="en-GB" b="1" dirty="0" err="1">
                <a:solidFill>
                  <a:srgbClr val="374151"/>
                </a:solidFill>
                <a:latin typeface="Söhne"/>
              </a:rPr>
              <a:t>librerie</a:t>
            </a:r>
            <a:r>
              <a:rPr lang="en-GB" b="1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b="1" dirty="0" err="1">
                <a:solidFill>
                  <a:srgbClr val="374151"/>
                </a:solidFill>
                <a:latin typeface="Söhne"/>
              </a:rPr>
              <a:t>numeriche</a:t>
            </a:r>
            <a:r>
              <a:rPr lang="en-GB" b="1" dirty="0">
                <a:solidFill>
                  <a:srgbClr val="374151"/>
                </a:solidFill>
                <a:latin typeface="Söhne"/>
              </a:rPr>
              <a:t>, </a:t>
            </a:r>
            <a:r>
              <a:rPr lang="en-GB" b="1" dirty="0" err="1">
                <a:solidFill>
                  <a:srgbClr val="374151"/>
                </a:solidFill>
                <a:latin typeface="Söhne"/>
              </a:rPr>
              <a:t>scientifiche</a:t>
            </a:r>
            <a:r>
              <a:rPr lang="en-GB" b="1" dirty="0">
                <a:solidFill>
                  <a:srgbClr val="374151"/>
                </a:solidFill>
                <a:latin typeface="Söhne"/>
              </a:rPr>
              <a:t> e di data preparation e visualization </a:t>
            </a:r>
            <a:r>
              <a:rPr lang="en-GB" b="1" dirty="0" err="1">
                <a:solidFill>
                  <a:srgbClr val="374151"/>
                </a:solidFill>
                <a:latin typeface="Söhne"/>
              </a:rPr>
              <a:t>utilizzate</a:t>
            </a:r>
            <a:r>
              <a:rPr lang="en-GB" b="1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b="1" dirty="0" err="1">
                <a:solidFill>
                  <a:srgbClr val="374151"/>
                </a:solidFill>
                <a:latin typeface="Söhne"/>
              </a:rPr>
              <a:t>nei</a:t>
            </a:r>
            <a:r>
              <a:rPr lang="en-GB" b="1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b="1" dirty="0" err="1">
                <a:solidFill>
                  <a:srgbClr val="374151"/>
                </a:solidFill>
                <a:latin typeface="Söhne"/>
              </a:rPr>
              <a:t>progetti</a:t>
            </a:r>
            <a:r>
              <a:rPr lang="en-GB" b="1" dirty="0">
                <a:solidFill>
                  <a:srgbClr val="374151"/>
                </a:solidFill>
                <a:latin typeface="Söhne"/>
              </a:rPr>
              <a:t> di Data Science (1/2):</a:t>
            </a:r>
          </a:p>
          <a:p>
            <a:pPr algn="l"/>
            <a:r>
              <a:rPr lang="en-GB" b="0" i="0" dirty="0" err="1">
                <a:solidFill>
                  <a:srgbClr val="374151"/>
                </a:solidFill>
                <a:effectLst/>
                <a:latin typeface="Söhne"/>
              </a:rPr>
              <a:t>Librerie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374151"/>
                </a:solidFill>
                <a:effectLst/>
                <a:latin typeface="Söhne"/>
              </a:rPr>
              <a:t>utilizzate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 in Data Science: NumPy, SciPy, </a:t>
            </a:r>
            <a:endParaRPr lang="en-GB" dirty="0">
              <a:solidFill>
                <a:srgbClr val="374151"/>
              </a:solidFill>
              <a:latin typeface="Söhne"/>
            </a:endParaRPr>
          </a:p>
          <a:p>
            <a:endParaRPr lang="en-IT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45A6E3-2DAE-D404-1AB9-B6309BF05F6A}"/>
              </a:ext>
            </a:extLst>
          </p:cNvPr>
          <p:cNvSpPr txBox="1"/>
          <p:nvPr/>
        </p:nvSpPr>
        <p:spPr>
          <a:xfrm>
            <a:off x="606829" y="426315"/>
            <a:ext cx="3042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dirty="0"/>
              <a:t>PROGRAMMA DEL CORSO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5AD20D-399C-729F-5208-DFF750BDE795}"/>
              </a:ext>
            </a:extLst>
          </p:cNvPr>
          <p:cNvSpPr txBox="1"/>
          <p:nvPr/>
        </p:nvSpPr>
        <p:spPr>
          <a:xfrm>
            <a:off x="606829" y="1019852"/>
            <a:ext cx="1077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dirty="0"/>
              <a:t>Giorno </a:t>
            </a:r>
            <a:r>
              <a:rPr lang="it-IT" dirty="0"/>
              <a:t>2</a:t>
            </a:r>
            <a:endParaRPr lang="en-IT" dirty="0"/>
          </a:p>
        </p:txBody>
      </p:sp>
      <p:sp>
        <p:nvSpPr>
          <p:cNvPr id="6" name="CasellaDiTesto 1">
            <a:extLst>
              <a:ext uri="{FF2B5EF4-FFF2-40B4-BE49-F238E27FC236}">
                <a16:creationId xmlns:a16="http://schemas.microsoft.com/office/drawing/2014/main" id="{51652B5A-8054-7C9C-4AAB-FD2822BDA600}"/>
              </a:ext>
            </a:extLst>
          </p:cNvPr>
          <p:cNvSpPr txBox="1"/>
          <p:nvPr/>
        </p:nvSpPr>
        <p:spPr>
          <a:xfrm>
            <a:off x="2682240" y="327991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3BC5A7-BAAE-4D0C-1D2E-017031AD364E}"/>
              </a:ext>
            </a:extLst>
          </p:cNvPr>
          <p:cNvSpPr txBox="1"/>
          <p:nvPr/>
        </p:nvSpPr>
        <p:spPr>
          <a:xfrm>
            <a:off x="606829" y="3945816"/>
            <a:ext cx="1136349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err="1">
                <a:solidFill>
                  <a:srgbClr val="374151"/>
                </a:solidFill>
                <a:latin typeface="Söhne"/>
              </a:rPr>
              <a:t>Parte</a:t>
            </a:r>
            <a:r>
              <a:rPr lang="en-GB" b="1" dirty="0">
                <a:solidFill>
                  <a:srgbClr val="374151"/>
                </a:solidFill>
                <a:latin typeface="Söhne"/>
              </a:rPr>
              <a:t> 2</a:t>
            </a:r>
          </a:p>
          <a:p>
            <a:pPr algn="l"/>
            <a:endParaRPr lang="en-GB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rgbClr val="374151"/>
                </a:solidFill>
                <a:latin typeface="Söhne"/>
              </a:rPr>
              <a:t> Le </a:t>
            </a:r>
            <a:r>
              <a:rPr lang="en-GB" b="1" dirty="0" err="1">
                <a:solidFill>
                  <a:srgbClr val="374151"/>
                </a:solidFill>
                <a:latin typeface="Söhne"/>
              </a:rPr>
              <a:t>librerie</a:t>
            </a:r>
            <a:r>
              <a:rPr lang="en-GB" b="1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b="1" dirty="0" err="1">
                <a:solidFill>
                  <a:srgbClr val="374151"/>
                </a:solidFill>
                <a:latin typeface="Söhne"/>
              </a:rPr>
              <a:t>numeriche</a:t>
            </a:r>
            <a:r>
              <a:rPr lang="en-GB" b="1" dirty="0">
                <a:solidFill>
                  <a:srgbClr val="374151"/>
                </a:solidFill>
                <a:latin typeface="Söhne"/>
              </a:rPr>
              <a:t>, </a:t>
            </a:r>
            <a:r>
              <a:rPr lang="en-GB" b="1" dirty="0" err="1">
                <a:solidFill>
                  <a:srgbClr val="374151"/>
                </a:solidFill>
                <a:latin typeface="Söhne"/>
              </a:rPr>
              <a:t>scientifiche</a:t>
            </a:r>
            <a:r>
              <a:rPr lang="en-GB" b="1" dirty="0">
                <a:solidFill>
                  <a:srgbClr val="374151"/>
                </a:solidFill>
                <a:latin typeface="Söhne"/>
              </a:rPr>
              <a:t> e di data preparation e visualization </a:t>
            </a:r>
            <a:r>
              <a:rPr lang="en-GB" b="1" dirty="0" err="1">
                <a:solidFill>
                  <a:srgbClr val="374151"/>
                </a:solidFill>
                <a:latin typeface="Söhne"/>
              </a:rPr>
              <a:t>utilizzate</a:t>
            </a:r>
            <a:r>
              <a:rPr lang="en-GB" b="1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b="1" dirty="0" err="1">
                <a:solidFill>
                  <a:srgbClr val="374151"/>
                </a:solidFill>
                <a:latin typeface="Söhne"/>
              </a:rPr>
              <a:t>nei</a:t>
            </a:r>
            <a:r>
              <a:rPr lang="en-GB" b="1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b="1" dirty="0" err="1">
                <a:solidFill>
                  <a:srgbClr val="374151"/>
                </a:solidFill>
                <a:latin typeface="Söhne"/>
              </a:rPr>
              <a:t>progetti</a:t>
            </a:r>
            <a:r>
              <a:rPr lang="en-GB" b="1" dirty="0">
                <a:solidFill>
                  <a:srgbClr val="374151"/>
                </a:solidFill>
                <a:latin typeface="Söhne"/>
              </a:rPr>
              <a:t> di Data Science (2/2):</a:t>
            </a:r>
          </a:p>
          <a:p>
            <a:pPr algn="l"/>
            <a:r>
              <a:rPr lang="en-GB" b="0" i="0" dirty="0" err="1">
                <a:solidFill>
                  <a:srgbClr val="374151"/>
                </a:solidFill>
                <a:effectLst/>
                <a:latin typeface="Söhne"/>
              </a:rPr>
              <a:t>Librerie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374151"/>
                </a:solidFill>
                <a:effectLst/>
                <a:latin typeface="Söhne"/>
              </a:rPr>
              <a:t>utilizzate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 in Data Science: Pandas per la </a:t>
            </a:r>
            <a:r>
              <a:rPr lang="en-GB" b="0" i="0" dirty="0" err="1">
                <a:solidFill>
                  <a:srgbClr val="374151"/>
                </a:solidFill>
                <a:effectLst/>
                <a:latin typeface="Söhne"/>
              </a:rPr>
              <a:t>preparazione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 e </a:t>
            </a:r>
            <a:r>
              <a:rPr lang="en-GB" b="0" i="0" dirty="0" err="1">
                <a:solidFill>
                  <a:srgbClr val="374151"/>
                </a:solidFill>
                <a:effectLst/>
                <a:latin typeface="Söhne"/>
              </a:rPr>
              <a:t>analisi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374151"/>
                </a:solidFill>
                <a:effectLst/>
                <a:latin typeface="Söhne"/>
              </a:rPr>
              <a:t>dei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374151"/>
                </a:solidFill>
                <a:effectLst/>
                <a:latin typeface="Söhne"/>
              </a:rPr>
              <a:t>dati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 e Matplotlib per la </a:t>
            </a:r>
            <a:r>
              <a:rPr lang="en-GB" b="0" i="0" dirty="0" err="1">
                <a:solidFill>
                  <a:srgbClr val="374151"/>
                </a:solidFill>
                <a:effectLst/>
                <a:latin typeface="Söhne"/>
              </a:rPr>
              <a:t>visualizzazione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algn="l"/>
            <a:endParaRPr lang="en-GB" dirty="0">
              <a:solidFill>
                <a:srgbClr val="374151"/>
              </a:solidFill>
              <a:latin typeface="Söhne"/>
            </a:endParaRPr>
          </a:p>
          <a:p>
            <a:pPr algn="l"/>
            <a:endParaRPr lang="en-GB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en-GB" b="0" i="0" dirty="0" err="1">
                <a:solidFill>
                  <a:srgbClr val="374151"/>
                </a:solidFill>
                <a:effectLst/>
                <a:latin typeface="Söhne"/>
              </a:rPr>
              <a:t>Esercitazione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: </a:t>
            </a:r>
            <a:r>
              <a:rPr lang="en-GB" b="0" i="0" dirty="0" err="1">
                <a:solidFill>
                  <a:srgbClr val="374151"/>
                </a:solidFill>
                <a:effectLst/>
                <a:latin typeface="Söhne"/>
              </a:rPr>
              <a:t>analisi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374151"/>
                </a:solidFill>
                <a:effectLst/>
                <a:latin typeface="Söhne"/>
              </a:rPr>
              <a:t>esplorativa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374151"/>
                </a:solidFill>
                <a:effectLst/>
                <a:latin typeface="Söhne"/>
              </a:rPr>
              <a:t>dei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374151"/>
                </a:solidFill>
                <a:effectLst/>
                <a:latin typeface="Söhne"/>
              </a:rPr>
              <a:t>dati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2403033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0D44854F-2D30-FA80-801A-BA45E86EE13F}"/>
              </a:ext>
            </a:extLst>
          </p:cNvPr>
          <p:cNvSpPr txBox="1"/>
          <p:nvPr/>
        </p:nvSpPr>
        <p:spPr>
          <a:xfrm>
            <a:off x="2682240" y="120178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45A6E3-2DAE-D404-1AB9-B6309BF05F6A}"/>
              </a:ext>
            </a:extLst>
          </p:cNvPr>
          <p:cNvSpPr txBox="1"/>
          <p:nvPr/>
        </p:nvSpPr>
        <p:spPr>
          <a:xfrm>
            <a:off x="606829" y="426315"/>
            <a:ext cx="3238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dirty="0"/>
              <a:t>IMPOSTAZIONE DEL CORSO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26D646-8870-6B3D-0DD1-DFAEF51CCF75}"/>
              </a:ext>
            </a:extLst>
          </p:cNvPr>
          <p:cNvSpPr txBox="1"/>
          <p:nvPr/>
        </p:nvSpPr>
        <p:spPr>
          <a:xfrm>
            <a:off x="548641" y="1201783"/>
            <a:ext cx="1145783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dirty="0">
                <a:solidFill>
                  <a:srgbClr val="374151"/>
                </a:solidFill>
                <a:latin typeface="Söhne"/>
              </a:rPr>
              <a:t>Corso il più possibile interattivo e pratico:</a:t>
            </a:r>
          </a:p>
          <a:p>
            <a:endParaRPr lang="en-IT" dirty="0">
              <a:solidFill>
                <a:srgbClr val="374151"/>
              </a:solidFill>
              <a:latin typeface="Söhne"/>
            </a:endParaRPr>
          </a:p>
          <a:p>
            <a:r>
              <a:rPr lang="en-GB" dirty="0">
                <a:solidFill>
                  <a:srgbClr val="374151"/>
                </a:solidFill>
                <a:latin typeface="Söhne"/>
              </a:rPr>
              <a:t>p</a:t>
            </a:r>
            <a:r>
              <a:rPr lang="en-IT" dirty="0">
                <a:solidFill>
                  <a:srgbClr val="374151"/>
                </a:solidFill>
                <a:latin typeface="Söhne"/>
              </a:rPr>
              <a:t>rogrammerete sul vostro pc su un ambiente che verrà preparato nella prima fase del corso.</a:t>
            </a:r>
          </a:p>
          <a:p>
            <a:endParaRPr lang="en-IT" dirty="0">
              <a:solidFill>
                <a:srgbClr val="374151"/>
              </a:solidFill>
              <a:latin typeface="Söhne"/>
            </a:endParaRPr>
          </a:p>
          <a:p>
            <a:r>
              <a:rPr lang="en-IT" dirty="0">
                <a:solidFill>
                  <a:srgbClr val="374151"/>
                </a:solidFill>
                <a:latin typeface="Söhne"/>
              </a:rPr>
              <a:t>Il materiale del corso consiste in poche slide introduttive, mentre la maggior parte delle informazioni sono su notebook modificabili:</a:t>
            </a:r>
            <a:br>
              <a:rPr lang="en-IT" dirty="0"/>
            </a:br>
            <a:endParaRPr lang="en-IT" dirty="0">
              <a:solidFill>
                <a:srgbClr val="374151"/>
              </a:solidFill>
              <a:latin typeface="Söhne"/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374151"/>
                </a:solidFill>
                <a:latin typeface="Söhne"/>
              </a:rPr>
              <a:t>P</a:t>
            </a:r>
            <a:r>
              <a:rPr lang="en-IT" dirty="0">
                <a:solidFill>
                  <a:srgbClr val="374151"/>
                </a:solidFill>
                <a:latin typeface="Söhne"/>
              </a:rPr>
              <a:t>otrete per ogni argomento teorico che affrontiamo vedere il codice, modificarlo e </a:t>
            </a:r>
            <a:r>
              <a:rPr lang="it-IT" dirty="0">
                <a:solidFill>
                  <a:srgbClr val="374151"/>
                </a:solidFill>
                <a:latin typeface="Söhne"/>
              </a:rPr>
              <a:t>provarlo</a:t>
            </a:r>
            <a:r>
              <a:rPr lang="en-IT" dirty="0">
                <a:solidFill>
                  <a:srgbClr val="374151"/>
                </a:solidFill>
                <a:latin typeface="Söhne"/>
              </a:rPr>
              <a:t>. 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IT" dirty="0">
                <a:solidFill>
                  <a:srgbClr val="374151"/>
                </a:solidFill>
                <a:latin typeface="Söhne"/>
              </a:rPr>
              <a:t>Avrete nella maggior parte dei casi dei piccoli quesiti alla fine dei notebook per testare le conoscenze.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IT" dirty="0">
                <a:solidFill>
                  <a:srgbClr val="374151"/>
                </a:solidFill>
                <a:latin typeface="Söhne"/>
              </a:rPr>
              <a:t>Use case finale l’ultimo giorno.</a:t>
            </a:r>
          </a:p>
        </p:txBody>
      </p:sp>
    </p:spTree>
    <p:extLst>
      <p:ext uri="{BB962C8B-B14F-4D97-AF65-F5344CB8AC3E}">
        <p14:creationId xmlns:p14="http://schemas.microsoft.com/office/powerpoint/2010/main" val="20376698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D722CEC-4EC5-32E1-87A6-A5CB6E3713B1}"/>
              </a:ext>
            </a:extLst>
          </p:cNvPr>
          <p:cNvSpPr txBox="1"/>
          <p:nvPr/>
        </p:nvSpPr>
        <p:spPr>
          <a:xfrm>
            <a:off x="606829" y="426315"/>
            <a:ext cx="4836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dirty="0"/>
              <a:t>PERCHE’ UN CORSO DI PYTHON (SINTASSI)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D23961-38A0-80E3-6E5E-D98BCA537BCB}"/>
              </a:ext>
            </a:extLst>
          </p:cNvPr>
          <p:cNvSpPr txBox="1"/>
          <p:nvPr/>
        </p:nvSpPr>
        <p:spPr>
          <a:xfrm>
            <a:off x="476505" y="1048726"/>
            <a:ext cx="1112723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374151"/>
                </a:solidFill>
                <a:latin typeface="Söhne"/>
              </a:rPr>
              <a:t>Python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è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un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linguaggio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di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programmazione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conciso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e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dalla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b="1" dirty="0" err="1">
                <a:solidFill>
                  <a:srgbClr val="374151"/>
                </a:solidFill>
                <a:latin typeface="Söhne"/>
              </a:rPr>
              <a:t>sintassi</a:t>
            </a:r>
            <a:r>
              <a:rPr lang="en-GB" b="1" dirty="0">
                <a:solidFill>
                  <a:srgbClr val="374151"/>
                </a:solidFill>
                <a:latin typeface="Söhne"/>
              </a:rPr>
              <a:t> semplice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,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cosa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che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lo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rende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adatto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anche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ai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principianti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, senza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richiedere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una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conoscenza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approfondita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dei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dettagli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di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programmazione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rgbClr val="374151"/>
              </a:solidFill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374151"/>
                </a:solidFill>
                <a:latin typeface="Söhne"/>
              </a:rPr>
              <a:t>La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sua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natura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priva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di boilerplate code lo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rende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meno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confusionario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e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prolisso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,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facilitando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l'apprendimento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e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l'applicazione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dei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concetti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fondamentali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rgbClr val="374151"/>
              </a:solidFill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374151"/>
                </a:solidFill>
                <a:latin typeface="Söhne"/>
              </a:rPr>
              <a:t>Python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è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estremamente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b="1" dirty="0" err="1">
                <a:solidFill>
                  <a:srgbClr val="374151"/>
                </a:solidFill>
                <a:latin typeface="Söhne"/>
              </a:rPr>
              <a:t>flessibile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e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si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adatta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a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una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vasta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gamma di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campi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,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supportando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tutti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i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paradigmi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di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programmazione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: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imperativo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,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orientato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agli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oggetti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e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funzionale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945853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D722CEC-4EC5-32E1-87A6-A5CB6E3713B1}"/>
              </a:ext>
            </a:extLst>
          </p:cNvPr>
          <p:cNvSpPr txBox="1"/>
          <p:nvPr/>
        </p:nvSpPr>
        <p:spPr>
          <a:xfrm>
            <a:off x="606828" y="426315"/>
            <a:ext cx="5675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dirty="0"/>
              <a:t>PERCHE’ UN CORSO DI PYTHON (COMMUNITY)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D23961-38A0-80E3-6E5E-D98BCA537BCB}"/>
              </a:ext>
            </a:extLst>
          </p:cNvPr>
          <p:cNvSpPr txBox="1"/>
          <p:nvPr/>
        </p:nvSpPr>
        <p:spPr>
          <a:xfrm>
            <a:off x="532384" y="865846"/>
            <a:ext cx="1112723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rgbClr val="374151"/>
              </a:solidFill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374151"/>
                </a:solidFill>
                <a:latin typeface="Söhne"/>
              </a:rPr>
              <a:t>Python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attinge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ampiamente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dalla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comunità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dell'</a:t>
            </a:r>
            <a:r>
              <a:rPr lang="en-GB" b="1" dirty="0" err="1">
                <a:solidFill>
                  <a:srgbClr val="374151"/>
                </a:solidFill>
                <a:latin typeface="Söhne"/>
              </a:rPr>
              <a:t>open</a:t>
            </a:r>
            <a:r>
              <a:rPr lang="en-GB" b="1" dirty="0">
                <a:solidFill>
                  <a:srgbClr val="374151"/>
                </a:solidFill>
                <a:latin typeface="Söhne"/>
              </a:rPr>
              <a:t> source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,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consentendo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l'utilizzo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di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librerie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di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altissima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qualità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senza dover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pagare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licenze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costose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rgbClr val="374151"/>
              </a:solidFill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374151"/>
                </a:solidFill>
                <a:latin typeface="Söhne"/>
              </a:rPr>
              <a:t>La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comunità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di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sviluppatori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di Python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è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vasta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e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attiva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e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lavora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costantemente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per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migliorare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le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librerie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e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risolvere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eventuali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problemi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rgbClr val="374151"/>
              </a:solidFill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>
                <a:solidFill>
                  <a:srgbClr val="374151"/>
                </a:solidFill>
                <a:latin typeface="Söhne"/>
              </a:rPr>
              <a:t>Grazie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alla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community,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sono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disponibili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librerie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per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qualsiasi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scopo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e, in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particolare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, Python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è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ampiamente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utilizzato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nel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campo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della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data science.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rgbClr val="374151"/>
              </a:solidFill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374151"/>
                </a:solidFill>
                <a:latin typeface="Söhne"/>
              </a:rPr>
              <a:t>Python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offre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framework e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librerie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all'avanguardia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per la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visualizzazione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dei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dati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,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l'analisi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statistica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,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l'elaborazione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di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grandi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quantità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di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dati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in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parallelo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,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nonché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modelli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di machine learning e deep learning.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rgbClr val="374151"/>
              </a:solidFill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>
                <a:solidFill>
                  <a:srgbClr val="374151"/>
                </a:solidFill>
                <a:latin typeface="Söhne"/>
              </a:rPr>
              <a:t>Anche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la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ricerca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si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basa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su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Python,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offrendo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accesso ai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più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recenti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algoritmi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nel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campo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della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computer vision e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dell'elaborazione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del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linguaggio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naturale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(NLP).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341911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D722CEC-4EC5-32E1-87A6-A5CB6E3713B1}"/>
              </a:ext>
            </a:extLst>
          </p:cNvPr>
          <p:cNvSpPr txBox="1"/>
          <p:nvPr/>
        </p:nvSpPr>
        <p:spPr>
          <a:xfrm>
            <a:off x="350797" y="389739"/>
            <a:ext cx="7165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dirty="0"/>
              <a:t>GIORNO 1 - SET UP DELL’AMBIENTE : INSTALLIAMO ANACONDA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875D24-B6AA-A6CF-3BB5-0A12BDEBB265}"/>
              </a:ext>
            </a:extLst>
          </p:cNvPr>
          <p:cNvSpPr txBox="1"/>
          <p:nvPr/>
        </p:nvSpPr>
        <p:spPr>
          <a:xfrm>
            <a:off x="413468" y="1120676"/>
            <a:ext cx="11881236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 err="1">
                <a:solidFill>
                  <a:srgbClr val="374151"/>
                </a:solidFill>
                <a:latin typeface="Söhne"/>
              </a:rPr>
              <a:t>Installeremo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Anaconda,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distribuzione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che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contiene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b="1" dirty="0">
                <a:solidFill>
                  <a:srgbClr val="374151"/>
                </a:solidFill>
                <a:latin typeface="Söhne"/>
              </a:rPr>
              <a:t>python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,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i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principali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b="1" dirty="0" err="1">
                <a:solidFill>
                  <a:srgbClr val="374151"/>
                </a:solidFill>
                <a:latin typeface="Söhne"/>
              </a:rPr>
              <a:t>pacchetti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utilizzati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nell’ambito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della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data science, </a:t>
            </a:r>
            <a:r>
              <a:rPr lang="en-GB" b="1" dirty="0" err="1">
                <a:solidFill>
                  <a:srgbClr val="374151"/>
                </a:solidFill>
                <a:latin typeface="Söhne"/>
              </a:rPr>
              <a:t>conda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(Sistema di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gestione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dei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pacchetti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e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degli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ambienti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) e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l’</a:t>
            </a:r>
            <a:r>
              <a:rPr lang="en-GB" b="1" dirty="0" err="1">
                <a:solidFill>
                  <a:srgbClr val="374151"/>
                </a:solidFill>
                <a:latin typeface="Söhne"/>
              </a:rPr>
              <a:t>anaconda</a:t>
            </a:r>
            <a:r>
              <a:rPr lang="en-GB" b="1" dirty="0">
                <a:solidFill>
                  <a:srgbClr val="374151"/>
                </a:solidFill>
                <a:latin typeface="Söhne"/>
              </a:rPr>
              <a:t> navigator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,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che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è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un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interfaccia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grafica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desktop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che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permette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di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gestire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le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applicazioni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installate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con la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distribuzione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e di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installarne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di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nuove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. </a:t>
            </a:r>
            <a:br>
              <a:rPr lang="en-GB" dirty="0"/>
            </a:br>
            <a:endParaRPr lang="en-GB" dirty="0"/>
          </a:p>
          <a:p>
            <a:r>
              <a:rPr lang="en-GB" dirty="0" err="1">
                <a:solidFill>
                  <a:srgbClr val="374151"/>
                </a:solidFill>
                <a:latin typeface="Söhne"/>
              </a:rPr>
              <a:t>Guida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ufficiale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all’installazione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:  </a:t>
            </a:r>
            <a:r>
              <a:rPr lang="en-GB" dirty="0">
                <a:hlinkClick r:id="rId2"/>
              </a:rPr>
              <a:t>Installazione su Windows</a:t>
            </a:r>
            <a:endParaRPr lang="en-GB" dirty="0"/>
          </a:p>
          <a:p>
            <a:pPr marL="285750" indent="-285750">
              <a:buFontTx/>
              <a:buChar char="-"/>
            </a:pPr>
            <a:endParaRPr lang="en-GB" dirty="0"/>
          </a:p>
          <a:p>
            <a:pPr marL="342900" indent="-342900">
              <a:buFont typeface="+mj-lt"/>
              <a:buAutoNum type="arabicPeriod"/>
            </a:pPr>
            <a:r>
              <a:rPr lang="en-GB" dirty="0" err="1">
                <a:solidFill>
                  <a:srgbClr val="374151"/>
                </a:solidFill>
                <a:latin typeface="Söhne"/>
              </a:rPr>
              <a:t>Scaricare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l’anaconda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installer</a:t>
            </a:r>
            <a:r>
              <a:rPr lang="en-GB" dirty="0"/>
              <a:t> </a:t>
            </a:r>
            <a:r>
              <a:rPr lang="en-GB" dirty="0">
                <a:hlinkClick r:id="rId3"/>
              </a:rPr>
              <a:t>(download)</a:t>
            </a:r>
            <a:r>
              <a:rPr lang="en-GB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 err="1">
                <a:solidFill>
                  <a:srgbClr val="374151"/>
                </a:solidFill>
                <a:latin typeface="Söhne"/>
              </a:rPr>
              <a:t>Eseguire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l’installer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seguendo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la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procedura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senza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modificare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le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opzioni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predefinite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.</a:t>
            </a:r>
          </a:p>
          <a:p>
            <a:pPr marL="285750" indent="-285750">
              <a:buFontTx/>
              <a:buChar char="-"/>
            </a:pPr>
            <a:endParaRPr lang="en-IT" dirty="0"/>
          </a:p>
          <a:p>
            <a:pPr marL="285750" indent="-285750">
              <a:buFontTx/>
              <a:buChar char="-"/>
            </a:pPr>
            <a:endParaRPr lang="en-IT" dirty="0"/>
          </a:p>
          <a:p>
            <a:pPr marL="285750" indent="-285750">
              <a:buFontTx/>
              <a:buChar char="-"/>
            </a:pPr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18153863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D722CEC-4EC5-32E1-87A6-A5CB6E3713B1}"/>
              </a:ext>
            </a:extLst>
          </p:cNvPr>
          <p:cNvSpPr txBox="1"/>
          <p:nvPr/>
        </p:nvSpPr>
        <p:spPr>
          <a:xfrm>
            <a:off x="606829" y="426315"/>
            <a:ext cx="5872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dirty="0"/>
              <a:t>SET UP DELL’AMBIENTE : JUPYTER NOTEBOOK e GIT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17948EC-24CE-9AC8-D840-C8937CCA029C}"/>
              </a:ext>
            </a:extLst>
          </p:cNvPr>
          <p:cNvSpPr txBox="1"/>
          <p:nvPr/>
        </p:nvSpPr>
        <p:spPr>
          <a:xfrm>
            <a:off x="419238" y="1060704"/>
            <a:ext cx="11499827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dirty="0">
                <a:solidFill>
                  <a:srgbClr val="374151"/>
                </a:solidFill>
                <a:latin typeface="Söhne"/>
              </a:rPr>
              <a:t>Dopo l’installazione di anaconda, procediamo con l’apertura di anaconda navigator. Nella home saranno visibili diverse applicazioni, apriamo </a:t>
            </a:r>
            <a:r>
              <a:rPr lang="en-IT" b="1" dirty="0">
                <a:solidFill>
                  <a:srgbClr val="374151"/>
                </a:solidFill>
                <a:latin typeface="Söhne"/>
              </a:rPr>
              <a:t>jupyter notebook</a:t>
            </a:r>
            <a:r>
              <a:rPr lang="en-IT" dirty="0">
                <a:solidFill>
                  <a:srgbClr val="374151"/>
                </a:solidFill>
                <a:latin typeface="Söhne"/>
              </a:rPr>
              <a:t>.</a:t>
            </a:r>
          </a:p>
          <a:p>
            <a:r>
              <a:rPr lang="en-IT" dirty="0">
                <a:solidFill>
                  <a:srgbClr val="374151"/>
                </a:solidFill>
                <a:latin typeface="Söhne"/>
              </a:rPr>
              <a:t>Per recuperare in modo semplice il materiale preparato per il corso possiamo usare GitHub.</a:t>
            </a:r>
          </a:p>
          <a:p>
            <a:endParaRPr lang="en-IT" dirty="0">
              <a:solidFill>
                <a:srgbClr val="374151"/>
              </a:solidFill>
              <a:latin typeface="Söhne"/>
            </a:endParaRPr>
          </a:p>
          <a:p>
            <a:r>
              <a:rPr lang="it-IT" b="1" dirty="0" err="1">
                <a:solidFill>
                  <a:srgbClr val="374151"/>
                </a:solidFill>
                <a:latin typeface="Söhne"/>
              </a:rPr>
              <a:t>Git</a:t>
            </a:r>
            <a:r>
              <a:rPr lang="it-IT" dirty="0">
                <a:solidFill>
                  <a:srgbClr val="374151"/>
                </a:solidFill>
                <a:latin typeface="Söhne"/>
              </a:rPr>
              <a:t> è un sistema di controllo versione distribuito per gestire le modifiche al codice</a:t>
            </a:r>
            <a:r>
              <a:rPr lang="en-IT" dirty="0">
                <a:solidFill>
                  <a:srgbClr val="374151"/>
                </a:solidFill>
                <a:latin typeface="Söhne"/>
              </a:rPr>
              <a:t>, mentre </a:t>
            </a:r>
            <a:r>
              <a:rPr lang="it-IT" dirty="0">
                <a:solidFill>
                  <a:srgbClr val="374151"/>
                </a:solidFill>
                <a:latin typeface="Söhne"/>
              </a:rPr>
              <a:t>GitHub è una piattaforma di hosting di repository </a:t>
            </a:r>
            <a:r>
              <a:rPr lang="it-IT" dirty="0" err="1">
                <a:solidFill>
                  <a:srgbClr val="374151"/>
                </a:solidFill>
                <a:latin typeface="Söhne"/>
              </a:rPr>
              <a:t>Git</a:t>
            </a:r>
            <a:r>
              <a:rPr lang="en-IT" dirty="0">
                <a:solidFill>
                  <a:srgbClr val="374151"/>
                </a:solidFill>
                <a:latin typeface="Söhne"/>
              </a:rPr>
              <a:t>, che permette </a:t>
            </a:r>
            <a:r>
              <a:rPr lang="it-IT" dirty="0">
                <a:solidFill>
                  <a:srgbClr val="374151"/>
                </a:solidFill>
                <a:latin typeface="Söhne"/>
              </a:rPr>
              <a:t>agli sviluppatori di condividere e collaborare su progetti in modo efficiente.</a:t>
            </a:r>
            <a:endParaRPr lang="en-IT" dirty="0">
              <a:solidFill>
                <a:srgbClr val="374151"/>
              </a:solidFill>
              <a:latin typeface="Söhne"/>
            </a:endParaRPr>
          </a:p>
          <a:p>
            <a:r>
              <a:rPr lang="it-IT" dirty="0">
                <a:solidFill>
                  <a:srgbClr val="374151"/>
                </a:solidFill>
                <a:latin typeface="Söhne"/>
              </a:rPr>
              <a:t>Useremo una delle funzioni di </a:t>
            </a:r>
            <a:r>
              <a:rPr lang="it-IT" dirty="0" err="1">
                <a:solidFill>
                  <a:srgbClr val="374151"/>
                </a:solidFill>
                <a:latin typeface="Söhne"/>
              </a:rPr>
              <a:t>git</a:t>
            </a:r>
            <a:r>
              <a:rPr lang="it-IT" dirty="0">
                <a:solidFill>
                  <a:srgbClr val="374151"/>
                </a:solidFill>
                <a:latin typeface="Söhne"/>
              </a:rPr>
              <a:t>, </a:t>
            </a:r>
            <a:r>
              <a:rPr lang="it-IT" i="1" dirty="0" err="1">
                <a:solidFill>
                  <a:srgbClr val="374151"/>
                </a:solidFill>
                <a:latin typeface="Söhne"/>
              </a:rPr>
              <a:t>git</a:t>
            </a:r>
            <a:r>
              <a:rPr lang="it-IT" i="1" dirty="0">
                <a:solidFill>
                  <a:srgbClr val="374151"/>
                </a:solidFill>
                <a:latin typeface="Söhne"/>
              </a:rPr>
              <a:t> clone, </a:t>
            </a:r>
            <a:r>
              <a:rPr lang="it-IT" dirty="0">
                <a:solidFill>
                  <a:srgbClr val="374151"/>
                </a:solidFill>
                <a:latin typeface="Söhne"/>
              </a:rPr>
              <a:t>per scaricare il materiale che ho caricato su una repository </a:t>
            </a:r>
            <a:r>
              <a:rPr lang="it-IT" dirty="0" err="1">
                <a:solidFill>
                  <a:srgbClr val="374151"/>
                </a:solidFill>
                <a:latin typeface="Söhne"/>
              </a:rPr>
              <a:t>Github</a:t>
            </a:r>
            <a:r>
              <a:rPr lang="en-IT" dirty="0">
                <a:solidFill>
                  <a:srgbClr val="374151"/>
                </a:solidFill>
                <a:latin typeface="Söhne"/>
              </a:rPr>
              <a:t>.</a:t>
            </a:r>
          </a:p>
          <a:p>
            <a:endParaRPr lang="en-IT" dirty="0">
              <a:solidFill>
                <a:srgbClr val="374151"/>
              </a:solidFill>
              <a:latin typeface="Söhne"/>
            </a:endParaRPr>
          </a:p>
          <a:p>
            <a:r>
              <a:rPr lang="en-IT" dirty="0">
                <a:solidFill>
                  <a:srgbClr val="374151"/>
                </a:solidFill>
                <a:latin typeface="Söhne"/>
              </a:rPr>
              <a:t>Dalla schermata che si è aperta dopo aver eseguito jupyter notebook, apriamo un terminale (tasto new in alto a destra).</a:t>
            </a:r>
          </a:p>
          <a:p>
            <a:r>
              <a:rPr lang="en-IT" dirty="0">
                <a:solidFill>
                  <a:srgbClr val="374151"/>
                </a:solidFill>
                <a:latin typeface="Söhne"/>
              </a:rPr>
              <a:t>Nel terminale eseguiamo il comando:</a:t>
            </a:r>
          </a:p>
          <a:p>
            <a:endParaRPr lang="en-IT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git clone </a:t>
            </a:r>
            <a:r>
              <a:rPr lang="en-US" sz="1800" u="sng" kern="100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https://github.com/AndreaCorvaglia0/python-base</a:t>
            </a:r>
            <a:r>
              <a:rPr lang="it-IT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IT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T" dirty="0"/>
          </a:p>
          <a:p>
            <a:r>
              <a:rPr lang="it-IT" dirty="0">
                <a:solidFill>
                  <a:srgbClr val="374151"/>
                </a:solidFill>
                <a:latin typeface="Söhne"/>
              </a:rPr>
              <a:t>Nel caso in cui non risultasse installato </a:t>
            </a:r>
            <a:r>
              <a:rPr lang="it-IT" dirty="0" err="1">
                <a:solidFill>
                  <a:srgbClr val="374151"/>
                </a:solidFill>
                <a:latin typeface="Söhne"/>
              </a:rPr>
              <a:t>git</a:t>
            </a:r>
            <a:r>
              <a:rPr lang="it-IT" dirty="0">
                <a:solidFill>
                  <a:srgbClr val="374151"/>
                </a:solidFill>
                <a:latin typeface="Söhne"/>
              </a:rPr>
              <a:t>, basterà sempre da terminale installarlo usando </a:t>
            </a:r>
            <a:r>
              <a:rPr lang="it-IT" dirty="0" err="1">
                <a:solidFill>
                  <a:srgbClr val="374151"/>
                </a:solidFill>
                <a:latin typeface="Söhne"/>
              </a:rPr>
              <a:t>conda</a:t>
            </a:r>
            <a:r>
              <a:rPr lang="en-IT" dirty="0">
                <a:solidFill>
                  <a:srgbClr val="374151"/>
                </a:solidFill>
                <a:latin typeface="Söhne"/>
              </a:rPr>
              <a:t>:</a:t>
            </a:r>
          </a:p>
          <a:p>
            <a:endParaRPr lang="en-IT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it-IT" sz="1800" i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conda</a:t>
            </a:r>
            <a:r>
              <a:rPr lang="it-IT" sz="1800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it-IT" sz="1800" i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install</a:t>
            </a:r>
            <a:r>
              <a:rPr lang="it-IT" sz="1800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-c anaconda </a:t>
            </a:r>
            <a:r>
              <a:rPr lang="it-IT" sz="1800" i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git</a:t>
            </a:r>
            <a:endParaRPr lang="en-IT" sz="1800" i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T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ECE1EB-CF63-DC28-FF98-D11FAB1033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78440" y="3838175"/>
            <a:ext cx="1661921" cy="187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71154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ersonalizzato 1">
      <a:majorFont>
        <a:latin typeface="Lato Black"/>
        <a:ea typeface=""/>
        <a:cs typeface=""/>
      </a:majorFont>
      <a:minorFont>
        <a:latin typeface="La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Personalizza struttur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2433660c-feb5-4128-8540-15a171772da6" xsi:nil="true"/>
    <lcf76f155ced4ddcb4097134ff3c332f xmlns="e4231d99-7c26-474c-b5f4-3357e8fa85e0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41E5CD625E675A42B6040BD7E58EFFBA" ma:contentTypeVersion="12" ma:contentTypeDescription="Creare un nuovo documento." ma:contentTypeScope="" ma:versionID="fb807d1fa8a06276b1e97d58e4ac795d">
  <xsd:schema xmlns:xsd="http://www.w3.org/2001/XMLSchema" xmlns:xs="http://www.w3.org/2001/XMLSchema" xmlns:p="http://schemas.microsoft.com/office/2006/metadata/properties" xmlns:ns2="e4231d99-7c26-474c-b5f4-3357e8fa85e0" xmlns:ns3="2433660c-feb5-4128-8540-15a171772da6" targetNamespace="http://schemas.microsoft.com/office/2006/metadata/properties" ma:root="true" ma:fieldsID="954fedd8067609b9d82db79984110376" ns2:_="" ns3:_="">
    <xsd:import namespace="e4231d99-7c26-474c-b5f4-3357e8fa85e0"/>
    <xsd:import namespace="2433660c-feb5-4128-8540-15a171772da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LengthInSeconds" minOccurs="0"/>
                <xsd:element ref="ns2:MediaServiceDateTaken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4231d99-7c26-474c-b5f4-3357e8fa85e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Tag immagine" ma:readOnly="false" ma:fieldId="{5cf76f15-5ced-4ddc-b409-7134ff3c332f}" ma:taxonomyMulti="true" ma:sspId="e92e9c1d-0a16-416f-8786-90fcd36246f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433660c-feb5-4128-8540-15a171772da6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c391645e-5bfa-426b-8620-88ebf7d65de1}" ma:internalName="TaxCatchAll" ma:showField="CatchAllData" ma:web="2433660c-feb5-4128-8540-15a171772da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7" nillable="true" ma:displayName="Condivis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Condiviso con dettagli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550C1AF-50D7-4AF8-99E6-A8110CED6891}">
  <ds:schemaRefs>
    <ds:schemaRef ds:uri="http://schemas.microsoft.com/office/2006/metadata/properties"/>
    <ds:schemaRef ds:uri="http://schemas.microsoft.com/office/infopath/2007/PartnerControls"/>
    <ds:schemaRef ds:uri="2433660c-feb5-4128-8540-15a171772da6"/>
    <ds:schemaRef ds:uri="e4231d99-7c26-474c-b5f4-3357e8fa85e0"/>
  </ds:schemaRefs>
</ds:datastoreItem>
</file>

<file path=customXml/itemProps2.xml><?xml version="1.0" encoding="utf-8"?>
<ds:datastoreItem xmlns:ds="http://schemas.openxmlformats.org/officeDocument/2006/customXml" ds:itemID="{3B7929D8-7F94-4DD8-89C5-765AD6E14F6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9638608-AC74-4D89-871F-5A43E986A90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4231d99-7c26-474c-b5f4-3357e8fa85e0"/>
    <ds:schemaRef ds:uri="2433660c-feb5-4128-8540-15a171772da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8888</TotalTime>
  <Words>1391</Words>
  <Application>Microsoft Office PowerPoint</Application>
  <PresentationFormat>Widescreen</PresentationFormat>
  <Paragraphs>128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4" baseType="lpstr">
      <vt:lpstr>Arial</vt:lpstr>
      <vt:lpstr>Calibri</vt:lpstr>
      <vt:lpstr>Calibri Light</vt:lpstr>
      <vt:lpstr>Lato</vt:lpstr>
      <vt:lpstr>Lato Black</vt:lpstr>
      <vt:lpstr>Söhne</vt:lpstr>
      <vt:lpstr>-webkit-standard</vt:lpstr>
      <vt:lpstr>zeitung</vt:lpstr>
      <vt:lpstr>Tema di Office</vt:lpstr>
      <vt:lpstr>Personalizza struttura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Camilla Ferraro</dc:creator>
  <cp:lastModifiedBy>Corvaglia Andrea</cp:lastModifiedBy>
  <cp:revision>23</cp:revision>
  <dcterms:created xsi:type="dcterms:W3CDTF">2022-12-16T09:28:59Z</dcterms:created>
  <dcterms:modified xsi:type="dcterms:W3CDTF">2024-05-17T14:26:39Z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0x01010041E5CD625E675A42B6040BD7E58EFFBA</vt:lpwstr>
  </property>
</Properties>
</file>