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Initial 15’ for intros, setup.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Shape 38"/>
          <p:cNvSpPr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buSzPts val="1400"/>
              <a:defRPr sz="1400"/>
            </a:lvl1pPr>
            <a:lvl2pPr>
              <a:buSzPts val="1400"/>
              <a:defRPr sz="1400"/>
            </a:lvl2pPr>
            <a:lvl3pPr>
              <a:buSzPts val="1400"/>
              <a:defRPr sz="1400"/>
            </a:lvl3pPr>
            <a:lvl4pPr>
              <a:buSzPts val="1400"/>
              <a:defRPr sz="1400"/>
            </a:lvl4pPr>
            <a:lvl5pPr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39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>
              <a:buSzPts val="1400"/>
              <a:defRPr sz="1400"/>
            </a:pP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>
              <a:buSzPts val="1200"/>
              <a:defRPr sz="1200"/>
            </a:lvl1pPr>
            <a:lvl2pPr>
              <a:buSzPts val="1200"/>
              <a:defRPr sz="1200"/>
            </a:lvl2pPr>
            <a:lvl3pPr>
              <a:buSzPts val="1200"/>
              <a:defRPr sz="1200"/>
            </a:lvl3pPr>
            <a:lvl4pPr>
              <a:buSzPts val="1200"/>
              <a:defRPr sz="1200"/>
            </a:lvl4pPr>
            <a:lvl5pPr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buClrTx/>
              <a:buSzTx/>
              <a:buNone/>
            </a:lvl1pPr>
            <a:lvl2pPr>
              <a:lnSpc>
                <a:spcPct val="100000"/>
              </a:lnSpc>
              <a:spcBef>
                <a:spcPts val="0"/>
              </a:spcBef>
              <a:buClrTx/>
            </a:lvl2pPr>
            <a:lvl3pPr>
              <a:lnSpc>
                <a:spcPct val="100000"/>
              </a:lnSpc>
              <a:spcBef>
                <a:spcPts val="0"/>
              </a:spcBef>
              <a:buClrTx/>
            </a:lvl3pPr>
            <a:lvl4pPr>
              <a:lnSpc>
                <a:spcPct val="100000"/>
              </a:lnSpc>
              <a:spcBef>
                <a:spcPts val="0"/>
              </a:spcBef>
              <a:buClrTx/>
            </a:lvl4pPr>
            <a:lvl5pPr>
              <a:lnSpc>
                <a:spcPct val="100000"/>
              </a:lnSpc>
              <a:spcBef>
                <a:spcPts val="0"/>
              </a:spcBef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●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○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>
          <a:srgbClr val="ADADAD"/>
        </a:buClr>
        <a:buSzPts val="1800"/>
        <a:buFontTx/>
        <a:buChar char="■"/>
        <a:tabLst/>
        <a:defRPr b="0" baseline="0" cap="none" i="0" spc="0" strike="noStrike" sz="1800" u="none">
          <a:ln>
            <a:noFill/>
          </a:ln>
          <a:solidFill>
            <a:srgbClr val="ADADAD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uSwitch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/>
          <a:p>
            <a:pPr/>
            <a:r>
              <a:t>Transducers in Practice</a:t>
            </a:r>
          </a:p>
        </p:txBody>
      </p:sp>
      <p:sp>
        <p:nvSpPr>
          <p:cNvPr id="110" name="Shape 110"/>
          <p:cNvSpPr/>
          <p:nvPr>
            <p:ph type="subTitle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/>
          <a:p>
            <a:pPr/>
            <a:r>
              <a:t>Clojure Exchange Workshops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Agenda</a:t>
            </a:r>
          </a:p>
        </p:txBody>
      </p:sp>
      <p:sp>
        <p:nvSpPr>
          <p:cNvPr id="113" name="Shape 113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457200" indent="-34290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pPr>
            <a:r>
              <a:t>13:00 - 14:00 Transducers Introduction</a:t>
            </a:r>
          </a:p>
          <a:p>
            <a:pPr lvl="1" marL="914400" indent="-317500">
              <a:spcBef>
                <a:spcPts val="0"/>
              </a:spcBef>
              <a:buClr>
                <a:srgbClr val="F3F3F3"/>
              </a:buClr>
              <a:buSzPts val="1400"/>
              <a:defRPr sz="1400">
                <a:solidFill>
                  <a:srgbClr val="F3F3F3"/>
                </a:solidFill>
              </a:defRPr>
            </a:pPr>
            <a:r>
              <a:t>Lab1: project setup, basic concepts</a:t>
            </a:r>
          </a:p>
          <a:p>
            <a:pPr marL="457200" indent="-34290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pPr>
            <a:r>
              <a:t>14:00 - 15:00 Transducers internals </a:t>
            </a:r>
          </a:p>
          <a:p>
            <a:pPr lvl="1" marL="914400" indent="-317500">
              <a:buClr>
                <a:srgbClr val="F3F3F3"/>
              </a:buClr>
              <a:buSzPts val="1400"/>
              <a:defRPr sz="1400">
                <a:solidFill>
                  <a:srgbClr val="F3F3F3"/>
                </a:solidFill>
              </a:defRPr>
            </a:pPr>
            <a:r>
              <a:t>Lab2: build your own logging and moving average transducers</a:t>
            </a:r>
          </a:p>
          <a:p>
            <a:pPr>
              <a:buSzTx/>
              <a:buNone/>
              <a:defRPr>
                <a:solidFill>
                  <a:srgbClr val="F3F3F3"/>
                </a:solidFill>
              </a:defRPr>
            </a:pPr>
            <a:r>
              <a:t>Break 15’</a:t>
            </a:r>
          </a:p>
          <a:p>
            <a:pPr marL="457200" indent="-34290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pPr>
            <a:r>
              <a:t>15:15 - 15:45 Transducers with core.async</a:t>
            </a:r>
          </a:p>
          <a:p>
            <a:pPr lvl="1" marL="914400" indent="-317500">
              <a:spcBef>
                <a:spcPts val="0"/>
              </a:spcBef>
              <a:buClr>
                <a:srgbClr val="F3F3F3"/>
              </a:buClr>
              <a:buSzPts val="1400"/>
              <a:defRPr sz="1400">
                <a:solidFill>
                  <a:srgbClr val="F3F3F3"/>
                </a:solidFill>
              </a:defRPr>
            </a:pPr>
            <a:r>
              <a:t>Lab3: transform a stream of products on demand</a:t>
            </a:r>
          </a:p>
          <a:p>
            <a:pPr marL="457200" indent="-342900">
              <a:spcBef>
                <a:spcPts val="0"/>
              </a:spcBef>
              <a:buClr>
                <a:srgbClr val="F3F3F3"/>
              </a:buClr>
              <a:defRPr>
                <a:solidFill>
                  <a:srgbClr val="F3F3F3"/>
                </a:solidFill>
              </a:defRPr>
            </a:pPr>
            <a:r>
              <a:t>15:45 - 17:00 Parallelizing transducers with reducers</a:t>
            </a:r>
          </a:p>
          <a:p>
            <a:pPr lvl="1" marL="914400" indent="-317500">
              <a:buClr>
                <a:srgbClr val="F3F3F3"/>
              </a:buClr>
              <a:buSzPts val="1400"/>
              <a:defRPr sz="1400">
                <a:solidFill>
                  <a:srgbClr val="F3F3F3"/>
                </a:solidFill>
              </a:defRPr>
            </a:pPr>
            <a:r>
              <a:t>Lab4: make it parallel, make if faster.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The coach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>
                <a:solidFill>
                  <a:srgbClr val="F3F3F3"/>
                </a:solidFill>
              </a:defRPr>
            </a:pPr>
            <a:r>
              <a:t>Renzo Borgatti, developer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uSwitch.com</a:t>
            </a:r>
            <a:r>
              <a:t>, @reborg</a:t>
            </a:r>
          </a:p>
          <a:p>
            <a:pPr>
              <a:buSzTx/>
              <a:buNone/>
              <a:defRPr>
                <a:solidFill>
                  <a:srgbClr val="F3F3F3"/>
                </a:solidFill>
              </a:defRPr>
            </a:pPr>
            <a:r>
              <a:t>Loads++ years experience developing commercial apps, ~4 years commercial Clojure experience. Book (wip): “</a:t>
            </a:r>
            <a:r>
              <a:rPr b="1"/>
              <a:t>Clojure Standard Library Annotated Guide</a:t>
            </a:r>
            <a:r>
              <a:t>” by Manning. Screencast: “Clojure Pills” on YouTube.</a:t>
            </a:r>
          </a:p>
        </p:txBody>
      </p:sp>
      <p:sp>
        <p:nvSpPr>
          <p:cNvPr id="119" name="Shape 119"/>
          <p:cNvSpPr/>
          <p:nvPr/>
        </p:nvSpPr>
        <p:spPr>
          <a:xfrm>
            <a:off x="2224950" y="3898850"/>
            <a:ext cx="4694100" cy="52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2400">
                <a:solidFill>
                  <a:srgbClr val="F3F3F3"/>
                </a:solidFill>
              </a:defRPr>
            </a:lvl1pPr>
          </a:lstStyle>
          <a:p>
            <a:pPr/>
            <a:r>
              <a:t>What about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212121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