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buSzPts val="1400"/>
              <a:defRPr sz="1400"/>
            </a:lvl1pPr>
            <a:lvl2pPr>
              <a:buSzPts val="1400"/>
              <a:defRPr sz="1400"/>
            </a:lvl2pPr>
            <a:lvl3pPr>
              <a:buSzPts val="1400"/>
              <a:defRPr sz="1400"/>
            </a:lvl3pPr>
            <a:lvl4pPr>
              <a:buSzPts val="1400"/>
              <a:defRPr sz="1400"/>
            </a:lvl4pPr>
            <a:lvl5pPr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buSzPts val="1200"/>
              <a:defRPr sz="1200"/>
            </a:lvl1pPr>
            <a:lvl2pPr>
              <a:buSzPts val="1200"/>
              <a:defRPr sz="1200"/>
            </a:lvl2pPr>
            <a:lvl3pPr>
              <a:buSzPts val="1200"/>
              <a:defRPr sz="1200"/>
            </a:lvl3pPr>
            <a:lvl4pPr>
              <a:buSzPts val="1200"/>
              <a:defRPr sz="1200"/>
            </a:lvl4pPr>
            <a:lvl5pP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</a:lvl2pPr>
            <a:lvl3pPr>
              <a:lnSpc>
                <a:spcPct val="100000"/>
              </a:lnSpc>
              <a:spcBef>
                <a:spcPts val="0"/>
              </a:spcBef>
              <a:buClrTx/>
            </a:lvl3pPr>
            <a:lvl4pPr>
              <a:lnSpc>
                <a:spcPct val="100000"/>
              </a:lnSpc>
              <a:spcBef>
                <a:spcPts val="0"/>
              </a:spcBef>
              <a:buClrTx/>
            </a:lvl4pPr>
            <a:lvl5pPr>
              <a:lnSpc>
                <a:spcPct val="100000"/>
              </a:lnSpc>
              <a:spcBef>
                <a:spcPts val="0"/>
              </a:spcBef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s.nott.ac.uk/~pszgmh/fold.pdf" TargetMode="External"/><Relationship Id="rId3" Type="http://schemas.openxmlformats.org/officeDocument/2006/relationships/hyperlink" Target="https://labs.uswitch.com/transducers-from-the-ground-up-the-essence/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Transducers Internals</a:t>
            </a:r>
          </a:p>
        </p:txBody>
      </p:sp>
      <p:sp>
        <p:nvSpPr>
          <p:cNvPr id="110" name="Shape 110"/>
          <p:cNvSpPr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CCCC"/>
                </a:solidFill>
              </a:defRPr>
            </a:lvl1pPr>
          </a:lstStyle>
          <a:p>
            <a:pPr/>
            <a:r>
              <a:t>Clojure Exchange 2017 - Workshops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Creating your own transducers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  <a:buSzPts val="2700"/>
              <a:defRPr sz="2700"/>
            </a:pPr>
            <a:r>
              <a:t>Our </a:t>
            </a:r>
            <a:r>
              <a:rPr b="1" sz="2300"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t> and </a:t>
            </a:r>
            <a:r>
              <a:rPr b="1" sz="2300">
                <a:latin typeface="Roboto Mono"/>
                <a:ea typeface="Roboto Mono"/>
                <a:cs typeface="Roboto Mono"/>
                <a:sym typeface="Roboto Mono"/>
              </a:rPr>
              <a:t>filtering</a:t>
            </a:r>
            <a:r>
              <a:t> are the same in the std lib.</a:t>
            </a:r>
          </a:p>
          <a:p>
            <a:pPr marL="457200" indent="-381000">
              <a:spcBef>
                <a:spcPts val="0"/>
              </a:spcBef>
              <a:buSzPts val="2700"/>
              <a:defRPr sz="2700"/>
            </a:pPr>
            <a:r>
              <a:t>But that's not all you need to know.</a:t>
            </a:r>
          </a:p>
          <a:p>
            <a:pPr marL="457200" indent="-381000">
              <a:spcBef>
                <a:spcPts val="0"/>
              </a:spcBef>
              <a:buSzPts val="2700"/>
              <a:defRPr sz="2700"/>
            </a:pPr>
            <a:r>
              <a:t>A "good transducer" also knows how to behave when other transducers are around.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Some aspects about designing a transducer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t>Deal with the end of the reduction (1-arg arity).</a:t>
            </a:r>
          </a:p>
          <a:p>
            <a:pPr marL="457200" indent="-381000">
              <a:spcBef>
                <a:spcPts val="0"/>
              </a:spcBef>
            </a:pPr>
            <a:r>
              <a:t>Providing an initial value (0-arg arity).</a:t>
            </a:r>
          </a:p>
          <a:p>
            <a:pPr marL="457200" indent="-381000">
              <a:spcBef>
                <a:spcPts val="0"/>
              </a:spcBef>
            </a:pPr>
            <a:r>
              <a:t>Where to initialize state (if needed).</a:t>
            </a:r>
          </a:p>
          <a:p>
            <a:pPr marL="457200" indent="-381000">
              <a:spcBef>
                <a:spcPts val="0"/>
              </a:spcBef>
            </a:pPr>
            <a:r>
              <a:t>How to terminate early (if needed).</a:t>
            </a:r>
          </a:p>
          <a:p>
            <a:pPr marL="457200" indent="-381000"/>
            <a:r>
              <a:t>Surrounding transducers awareness (mandatory calls).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311699" y="480650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Resources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lvl="1" marL="381000" indent="-381000">
              <a:buChar char="●"/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A tutorial on the universality and expressiveness of fold</a:t>
            </a:r>
          </a:p>
          <a:p>
            <a:pPr lvl="1" marL="381000" indent="-381000">
              <a:buChar char="●"/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uSwitch Labs transducers articles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ctrTitle"/>
          </p:nvPr>
        </p:nvSpPr>
        <p:spPr>
          <a:xfrm>
            <a:off x="311707" y="1545450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Lab 02</a:t>
            </a:r>
          </a:p>
          <a:p>
            <a:pPr/>
            <a:r>
              <a:t>Custom Transducers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Goal of Lab2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rPr b="1"/>
              <a:t>Task 1</a:t>
            </a:r>
            <a:r>
              <a:t>: create a logging transducer to print intermediate results from a transducers chain. </a:t>
            </a:r>
          </a:p>
          <a:p>
            <a:pPr marL="457200" indent="-381000"/>
            <a:r>
              <a:rPr b="1"/>
              <a:t>Task 2</a:t>
            </a:r>
            <a:r>
              <a:t>: create a stateful moving average transducer</a:t>
            </a:r>
          </a:p>
          <a:p>
            <a:pPr>
              <a:buSzTx/>
              <a:buNone/>
            </a:pPr>
            <a:r>
              <a:t>Open </a:t>
            </a:r>
            <a:r>
              <a:rPr>
                <a:latin typeface="Roboto Mono"/>
                <a:ea typeface="Roboto Mono"/>
                <a:cs typeface="Roboto Mono"/>
                <a:sym typeface="Roboto Mono"/>
              </a:rPr>
              <a:t>transducers-workshop.lab02 </a:t>
            </a:r>
            <a:r>
              <a:t>to start.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On the universality of fold</a:t>
            </a:r>
          </a:p>
        </p:txBody>
      </p:sp>
      <p:sp>
        <p:nvSpPr>
          <p:cNvPr id="113" name="Shape 113"/>
          <p:cNvSpPr/>
          <p:nvPr>
            <p:ph type="body" sz="half" idx="1"/>
          </p:nvPr>
        </p:nvSpPr>
        <p:spPr>
          <a:xfrm>
            <a:off x="311699" y="1152475"/>
            <a:ext cx="4357897" cy="3416400"/>
          </a:xfrm>
          <a:prstGeom prst="rect">
            <a:avLst/>
          </a:prstGeom>
        </p:spPr>
        <p:txBody>
          <a:bodyPr/>
          <a:lstStyle/>
          <a:p>
            <a:pPr marL="443484" indent="-369570" defTabSz="886968">
              <a:spcBef>
                <a:spcPts val="0"/>
              </a:spcBef>
              <a:buSzPts val="1700"/>
              <a:defRPr b="1" sz="1746">
                <a:latin typeface="Roboto Mono"/>
                <a:ea typeface="Roboto Mono"/>
                <a:cs typeface="Roboto Mono"/>
                <a:sym typeface="Roboto Mono"/>
              </a:defRPr>
            </a:pPr>
            <a:r>
              <a:t>reduce</a:t>
            </a:r>
            <a:r>
              <a:rPr b="0" sz="2328">
                <a:latin typeface="Arial"/>
                <a:ea typeface="Arial"/>
                <a:cs typeface="Arial"/>
                <a:sym typeface="Arial"/>
              </a:rPr>
              <a:t> as the prototypical recursive iterative process</a:t>
            </a:r>
            <a:endParaRPr b="0" sz="2328">
              <a:latin typeface="Arial"/>
              <a:ea typeface="Arial"/>
              <a:cs typeface="Arial"/>
              <a:sym typeface="Arial"/>
            </a:endParaRPr>
          </a:p>
          <a:p>
            <a:pPr marL="443484" indent="-369570" defTabSz="886968">
              <a:spcBef>
                <a:spcPts val="0"/>
              </a:spcBef>
              <a:buSzPts val="2300"/>
              <a:defRPr sz="2328"/>
            </a:pPr>
            <a:r>
              <a:t>Redefinition of sequential processing in terms of </a:t>
            </a:r>
            <a:r>
              <a:rPr b="1" sz="1746"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endParaRPr b="1" sz="1746">
              <a:latin typeface="Roboto Mono"/>
              <a:ea typeface="Roboto Mono"/>
              <a:cs typeface="Roboto Mono"/>
              <a:sym typeface="Roboto Mono"/>
            </a:endParaRPr>
          </a:p>
          <a:p>
            <a:pPr marL="443484" indent="-369570" defTabSz="886968">
              <a:spcBef>
                <a:spcPts val="0"/>
              </a:spcBef>
              <a:buSzPts val="2300"/>
              <a:defRPr sz="2328"/>
            </a:pPr>
            <a:r>
              <a:t>Extract transformations and I/O details</a:t>
            </a:r>
          </a:p>
          <a:p>
            <a:pPr marL="443484" indent="-369570" defTabSz="886968">
              <a:spcBef>
                <a:spcPts val="1500"/>
              </a:spcBef>
              <a:buSzPts val="2300"/>
              <a:defRPr sz="2328"/>
            </a:pPr>
            <a:r>
              <a:t>Possible? Let’s refactor </a:t>
            </a:r>
            <a:r>
              <a:rPr b="1" sz="1746"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t> and </a:t>
            </a:r>
            <a:r>
              <a:rPr b="1" sz="1746">
                <a:latin typeface="Roboto Mono"/>
                <a:ea typeface="Roboto Mono"/>
                <a:cs typeface="Roboto Mono"/>
                <a:sym typeface="Roboto Mono"/>
              </a:rPr>
              <a:t>filter </a:t>
            </a:r>
            <a:r>
              <a:t>to find out</a:t>
            </a:r>
          </a:p>
        </p:txBody>
      </p:sp>
      <p:pic>
        <p:nvPicPr>
          <p:cNvPr id="114" name="Screen Shot 2017-12-03 at 05.2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4124" y="1105873"/>
            <a:ext cx="4357897" cy="350960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Step 1: express like reduce</a:t>
            </a:r>
          </a:p>
        </p:txBody>
      </p:sp>
      <p:sp>
        <p:nvSpPr>
          <p:cNvPr id="117" name="Shape 117"/>
          <p:cNvSpPr/>
          <p:nvPr>
            <p:ph type="body" sz="half" idx="1"/>
          </p:nvPr>
        </p:nvSpPr>
        <p:spPr>
          <a:xfrm>
            <a:off x="117522" y="1681975"/>
            <a:ext cx="4814988" cy="2886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map* [f result coll]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not=</a:t>
            </a:r>
            <a:r>
              <a:t> '() coll)</a:t>
            </a:r>
            <a:br/>
            <a:r>
              <a:t>    (</a:t>
            </a:r>
            <a:r>
              <a:rPr>
                <a:solidFill>
                  <a:srgbClr val="E6DB74"/>
                </a:solidFill>
              </a:rPr>
              <a:t>map*</a:t>
            </a:r>
            <a:r>
              <a:t> f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FF9300"/>
                </a:solidFill>
              </a:rPr>
              <a:t>f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first</a:t>
            </a:r>
            <a:r>
              <a:t> coll))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E6DB74"/>
                </a:solidFill>
              </a:rPr>
              <a:t>rest</a:t>
            </a:r>
            <a:r>
              <a:t> coll))</a:t>
            </a:r>
            <a:br/>
            <a:r>
              <a:t>    result))</a:t>
            </a:r>
            <a:br/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 use like</a:t>
            </a:r>
            <a:br/>
            <a:r>
              <a:t>(</a:t>
            </a:r>
            <a:r>
              <a:rPr>
                <a:solidFill>
                  <a:srgbClr val="E6DB74"/>
                </a:solidFill>
              </a:rPr>
              <a:t>map*</a:t>
            </a:r>
            <a:r>
              <a:t>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 (</a:t>
            </a:r>
            <a:r>
              <a:rPr>
                <a:solidFill>
                  <a:srgbClr val="E6DB74"/>
                </a:solidFill>
              </a:rPr>
              <a:t>conj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inc</a:t>
            </a:r>
            <a:r>
              <a:t> el)))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[]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  <p:sp>
        <p:nvSpPr>
          <p:cNvPr id="118" name="Shape 118"/>
          <p:cNvSpPr/>
          <p:nvPr>
            <p:ph type="body" idx="13"/>
          </p:nvPr>
        </p:nvSpPr>
        <p:spPr>
          <a:xfrm>
            <a:off x="4832399" y="1681975"/>
            <a:ext cx="3999902" cy="31951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filter* [f result coll]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not=</a:t>
            </a:r>
            <a:r>
              <a:t> '() coll)</a:t>
            </a:r>
            <a:br/>
            <a:r>
              <a:t>    (</a:t>
            </a:r>
            <a:r>
              <a:rPr>
                <a:solidFill>
                  <a:srgbClr val="E6DB74"/>
                </a:solidFill>
              </a:rPr>
              <a:t>filter*</a:t>
            </a:r>
            <a:r>
              <a:t> f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FF9300"/>
                </a:solidFill>
              </a:rPr>
              <a:t>f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first</a:t>
            </a:r>
            <a:r>
              <a:t> coll))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E6DB74"/>
                </a:solidFill>
              </a:rPr>
              <a:t>rest</a:t>
            </a:r>
            <a:r>
              <a:t> coll))</a:t>
            </a:r>
            <a:br/>
            <a:r>
              <a:t>    result))</a:t>
            </a:r>
            <a:br/>
            <a:br/>
            <a:r>
              <a:t>(</a:t>
            </a:r>
            <a:r>
              <a:rPr>
                <a:solidFill>
                  <a:srgbClr val="E6DB74"/>
                </a:solidFill>
              </a:rPr>
              <a:t>filter*</a:t>
            </a:r>
            <a:r>
              <a:t>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odd?</a:t>
            </a:r>
            <a:r>
              <a:t> el)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E6DB74"/>
                </a:solidFill>
              </a:rPr>
              <a:t>conj</a:t>
            </a:r>
            <a:r>
              <a:t> result el)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result))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[]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Step 2: rename it reduce, which is what it is!</a:t>
            </a:r>
          </a:p>
        </p:txBody>
      </p:sp>
      <p:sp>
        <p:nvSpPr>
          <p:cNvPr id="121" name="Shape 121"/>
          <p:cNvSpPr/>
          <p:nvPr>
            <p:ph type="body" sz="half" idx="1"/>
          </p:nvPr>
        </p:nvSpPr>
        <p:spPr>
          <a:xfrm>
            <a:off x="311699" y="1681975"/>
            <a:ext cx="3999902" cy="2886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reduce* [f result coll]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not=</a:t>
            </a:r>
            <a:r>
              <a:t> '() coll)</a:t>
            </a:r>
            <a:br/>
            <a:r>
              <a:t>    (reduce* f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FFFFFF"/>
                </a:solidFill>
              </a:rPr>
              <a:t>f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first</a:t>
            </a:r>
            <a:r>
              <a:t> coll))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E6DB74"/>
                </a:solidFill>
              </a:rPr>
              <a:t>rest</a:t>
            </a:r>
            <a:r>
              <a:t> coll))</a:t>
            </a:r>
            <a:br/>
            <a:r>
              <a:t>    result))</a:t>
            </a:r>
            <a:br/>
            <a:br/>
            <a:r>
              <a:t>;; And use like this: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(reduce* </a:t>
            </a:r>
          </a:p>
          <a:p>
            <a:pPr lvl="2"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 (</a:t>
            </a:r>
            <a:r>
              <a:rPr>
                <a:solidFill>
                  <a:srgbClr val="E6DB74"/>
                </a:solidFill>
              </a:rPr>
              <a:t>conj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inc</a:t>
            </a:r>
            <a:r>
              <a:t> el)))    </a:t>
            </a:r>
          </a:p>
          <a:p>
            <a:pPr lvl="2"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[] </a:t>
            </a:r>
          </a:p>
          <a:p>
            <a:pPr lvl="2"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  <p:sp>
        <p:nvSpPr>
          <p:cNvPr id="122" name="Shape 122"/>
          <p:cNvSpPr/>
          <p:nvPr>
            <p:ph type="body" idx="13"/>
          </p:nvPr>
        </p:nvSpPr>
        <p:spPr>
          <a:xfrm>
            <a:off x="4832399" y="1681975"/>
            <a:ext cx="3999902" cy="33512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reduce* [f result coll]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not=</a:t>
            </a:r>
            <a:r>
              <a:t> '() coll)</a:t>
            </a:r>
            <a:br/>
            <a:r>
              <a:t>    (reduce* f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FFFFFF"/>
                </a:solidFill>
              </a:rPr>
              <a:t>f</a:t>
            </a:r>
            <a:r>
              <a:t> reduce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(</a:t>
            </a:r>
            <a:r>
              <a:rPr>
                <a:solidFill>
                  <a:srgbClr val="E6DB74"/>
                </a:solidFill>
              </a:rPr>
              <a:t>first</a:t>
            </a:r>
            <a:r>
              <a:t> coll))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(</a:t>
            </a:r>
            <a:r>
              <a:rPr>
                <a:solidFill>
                  <a:srgbClr val="E6DB74"/>
                </a:solidFill>
              </a:rPr>
              <a:t>rest</a:t>
            </a:r>
            <a:r>
              <a:t> coll))</a:t>
            </a:r>
            <a:br/>
            <a:r>
              <a:t>    result))</a:t>
            </a:r>
            <a:br/>
            <a:br/>
            <a:r>
              <a:t>(reduce*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odd?</a:t>
            </a:r>
            <a:r>
              <a:t> el)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E6DB74"/>
                </a:solidFill>
              </a:rPr>
              <a:t>conj</a:t>
            </a:r>
            <a:r>
              <a:t> result el)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result))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[]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Step 3: That's just normal reduce!</a:t>
            </a:r>
          </a:p>
        </p:txBody>
      </p:sp>
      <p:sp>
        <p:nvSpPr>
          <p:cNvPr id="125" name="Shape 125"/>
          <p:cNvSpPr/>
          <p:nvPr>
            <p:ph type="body" sz="half" idx="1"/>
          </p:nvPr>
        </p:nvSpPr>
        <p:spPr>
          <a:xfrm>
            <a:off x="311699" y="1681975"/>
            <a:ext cx="3999902" cy="2886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;; We can throw away our reduce* and just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;; use Clojure's:</a:t>
            </a:r>
            <a:br/>
            <a:br/>
            <a:r>
              <a:t>;; map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(reduce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(</a:t>
            </a:r>
            <a:r>
              <a:rPr>
                <a:solidFill>
                  <a:srgbClr val="E6DB74"/>
                </a:solidFill>
              </a:rPr>
              <a:t>conj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inc</a:t>
            </a:r>
            <a:r>
              <a:t> el)))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[]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  <p:sp>
        <p:nvSpPr>
          <p:cNvPr id="126" name="Shape 126"/>
          <p:cNvSpPr/>
          <p:nvPr>
            <p:ph type="body" idx="13"/>
          </p:nvPr>
        </p:nvSpPr>
        <p:spPr>
          <a:xfrm>
            <a:off x="4832399" y="1681975"/>
            <a:ext cx="3999902" cy="2886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br/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;; filter</a:t>
            </a:r>
            <a:br/>
            <a:r>
              <a:t>(reduce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odd?</a:t>
            </a:r>
            <a:r>
              <a:t> el)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(</a:t>
            </a:r>
            <a:r>
              <a:rPr>
                <a:solidFill>
                  <a:srgbClr val="E6DB74"/>
                </a:solidFill>
              </a:rPr>
              <a:t>conj</a:t>
            </a:r>
            <a:r>
              <a:t> result el) result))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[]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Step 4: separate essence into fn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11699" y="1681975"/>
            <a:ext cx="3999902" cy="28869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</a:t>
            </a:r>
            <a:r>
              <a:rPr b="1"/>
              <a:t>mapping</a:t>
            </a:r>
            <a:r>
              <a:t> [result el]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conj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inc</a:t>
            </a:r>
            <a:r>
              <a:t> el)))</a:t>
            </a:r>
          </a:p>
          <a:p>
            <a:pPr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br/>
            <a:br/>
            <a:r>
              <a:t>(</a:t>
            </a:r>
            <a:r>
              <a:rPr>
                <a:solidFill>
                  <a:srgbClr val="E6DB74"/>
                </a:solidFill>
              </a:rPr>
              <a:t>reduce</a:t>
            </a:r>
            <a:r>
              <a:t> </a:t>
            </a:r>
            <a:r>
              <a:rPr b="1"/>
              <a:t>mapping</a:t>
            </a:r>
            <a:r>
              <a:t> []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  <p:sp>
        <p:nvSpPr>
          <p:cNvPr id="130" name="Shape 130"/>
          <p:cNvSpPr/>
          <p:nvPr>
            <p:ph type="body" idx="13"/>
          </p:nvPr>
        </p:nvSpPr>
        <p:spPr>
          <a:xfrm>
            <a:off x="4832399" y="1681975"/>
            <a:ext cx="3999902" cy="2886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</a:t>
            </a:r>
            <a:r>
              <a:rPr b="1"/>
              <a:t>filtering</a:t>
            </a:r>
            <a:r>
              <a:t> [result el]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odd?</a:t>
            </a:r>
            <a:r>
              <a:t> el)</a:t>
            </a:r>
            <a:br/>
            <a:r>
              <a:t>    (</a:t>
            </a:r>
            <a:r>
              <a:rPr>
                <a:solidFill>
                  <a:srgbClr val="E6DB74"/>
                </a:solidFill>
              </a:rPr>
              <a:t>conj</a:t>
            </a:r>
            <a:r>
              <a:t> result el)</a:t>
            </a:r>
            <a:br/>
            <a:r>
              <a:t>    result))</a:t>
            </a:r>
            <a:br/>
            <a:br/>
            <a:r>
              <a:t>(</a:t>
            </a:r>
            <a:r>
              <a:rPr>
                <a:solidFill>
                  <a:srgbClr val="E6DB74"/>
                </a:solidFill>
              </a:rPr>
              <a:t>reduce</a:t>
            </a:r>
            <a:r>
              <a:t> </a:t>
            </a:r>
            <a:r>
              <a:rPr b="1"/>
              <a:t>filtering</a:t>
            </a:r>
            <a:r>
              <a:t> []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Step 5: introduce "rf", extract "conj" away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xfrm>
            <a:off x="311699" y="1681975"/>
            <a:ext cx="3999902" cy="2886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mapping [</a:t>
            </a:r>
            <a:r>
              <a:rPr>
                <a:solidFill>
                  <a:schemeClr val="accent4"/>
                </a:solidFill>
              </a:rPr>
              <a:t>rf</a:t>
            </a:r>
            <a:r>
              <a:t>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</a:t>
            </a:r>
            <a:br/>
            <a:r>
              <a:t>    (</a:t>
            </a:r>
            <a:r>
              <a:rPr>
                <a:solidFill>
                  <a:schemeClr val="accent4"/>
                </a:solidFill>
              </a:rPr>
              <a:t>rf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inc</a:t>
            </a:r>
            <a:r>
              <a:t> el))))</a:t>
            </a:r>
            <a:br/>
            <a:br/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reduce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(mapping conj)</a:t>
            </a:r>
            <a:r>
              <a:t> []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  <p:sp>
        <p:nvSpPr>
          <p:cNvPr id="134" name="Shape 134"/>
          <p:cNvSpPr/>
          <p:nvPr>
            <p:ph type="body" idx="13"/>
          </p:nvPr>
        </p:nvSpPr>
        <p:spPr>
          <a:xfrm>
            <a:off x="4832399" y="1681975"/>
            <a:ext cx="3999902" cy="2886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filtering [</a:t>
            </a:r>
            <a:r>
              <a:rPr>
                <a:solidFill>
                  <a:schemeClr val="accent4"/>
                </a:solidFill>
              </a:rPr>
              <a:t>rf</a:t>
            </a:r>
            <a:r>
              <a:t>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</a:t>
            </a:r>
            <a:br/>
            <a:r>
              <a:t>  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odd?</a:t>
            </a:r>
            <a:r>
              <a:t> el)</a:t>
            </a:r>
            <a:br/>
            <a:r>
              <a:t>      (</a:t>
            </a:r>
            <a:r>
              <a:rPr>
                <a:solidFill>
                  <a:schemeClr val="accent4"/>
                </a:solidFill>
              </a:rPr>
              <a:t>rf</a:t>
            </a:r>
            <a:r>
              <a:t> result el)</a:t>
            </a:r>
            <a:br/>
            <a:r>
              <a:t>      result)))</a:t>
            </a:r>
            <a:br/>
            <a:br/>
            <a:r>
              <a:t>(</a:t>
            </a:r>
            <a:r>
              <a:rPr>
                <a:solidFill>
                  <a:srgbClr val="E6DB74"/>
                </a:solidFill>
              </a:rPr>
              <a:t>reduce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(filtering conj)</a:t>
            </a:r>
            <a:r>
              <a:t> []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Step 6: introduce param "f" and "pred?"</a:t>
            </a:r>
          </a:p>
        </p:txBody>
      </p:sp>
      <p:sp>
        <p:nvSpPr>
          <p:cNvPr id="137" name="Shape 137"/>
          <p:cNvSpPr/>
          <p:nvPr>
            <p:ph type="body" sz="half" idx="1"/>
          </p:nvPr>
        </p:nvSpPr>
        <p:spPr>
          <a:xfrm>
            <a:off x="311699" y="1681975"/>
            <a:ext cx="3999902" cy="314151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</a:t>
            </a:r>
            <a:r>
              <a:rPr b="1"/>
              <a:t>mapping</a:t>
            </a:r>
            <a:r>
              <a:t> [</a:t>
            </a:r>
            <a:r>
              <a:rPr>
                <a:solidFill>
                  <a:srgbClr val="F92672"/>
                </a:solidFill>
              </a:rPr>
              <a:t>f</a:t>
            </a:r>
            <a:r>
              <a:t>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[rf]</a:t>
            </a:r>
            <a:br/>
            <a:r>
              <a:t>  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</a:t>
            </a:r>
            <a:br/>
            <a:r>
              <a:t>      (</a:t>
            </a:r>
            <a:r>
              <a:rPr>
                <a:solidFill>
                  <a:srgbClr val="E6DB74"/>
                </a:solidFill>
              </a:rPr>
              <a:t>rf</a:t>
            </a:r>
            <a:r>
              <a:t> result (</a:t>
            </a:r>
            <a:r>
              <a:rPr>
                <a:solidFill>
                  <a:srgbClr val="F92672"/>
                </a:solidFill>
              </a:rPr>
              <a:t>f</a:t>
            </a:r>
            <a:r>
              <a:t> el)))))</a:t>
            </a:r>
            <a:br/>
            <a:br/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E6DB7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reduce</a:t>
            </a:r>
            <a:r>
              <a:t>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((</a:t>
            </a:r>
            <a:r>
              <a:rPr b="1">
                <a:solidFill>
                  <a:srgbClr val="FFFFFF"/>
                </a:solidFill>
              </a:rPr>
              <a:t>mapping</a:t>
            </a:r>
            <a:r>
              <a:t> inc) conj)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[]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  <p:sp>
        <p:nvSpPr>
          <p:cNvPr id="138" name="Shape 138"/>
          <p:cNvSpPr/>
          <p:nvPr>
            <p:ph type="body" idx="13"/>
          </p:nvPr>
        </p:nvSpPr>
        <p:spPr>
          <a:xfrm>
            <a:off x="4832399" y="1681975"/>
            <a:ext cx="3999902" cy="31415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</a:t>
            </a:r>
            <a:r>
              <a:rPr b="1"/>
              <a:t>filtering</a:t>
            </a:r>
            <a:r>
              <a:t> [</a:t>
            </a:r>
            <a:r>
              <a:rPr>
                <a:solidFill>
                  <a:srgbClr val="F92672"/>
                </a:solidFill>
              </a:rPr>
              <a:t>pred?</a:t>
            </a:r>
            <a:r>
              <a:t>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[rf]</a:t>
            </a:r>
            <a:br/>
            <a:r>
              <a:t>  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</a:t>
            </a:r>
            <a:br/>
            <a:r>
              <a:t>    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F92672"/>
                </a:solidFill>
              </a:rPr>
              <a:t>pred?</a:t>
            </a:r>
            <a:r>
              <a:t> el)</a:t>
            </a:r>
            <a:br/>
            <a:r>
              <a:t>        (</a:t>
            </a:r>
            <a:r>
              <a:rPr>
                <a:solidFill>
                  <a:srgbClr val="E6DB74"/>
                </a:solidFill>
              </a:rPr>
              <a:t>rf</a:t>
            </a:r>
            <a:r>
              <a:t> result el)</a:t>
            </a:r>
            <a:br/>
            <a:r>
              <a:t>        result))))</a:t>
            </a:r>
            <a:br/>
            <a:br/>
            <a:r>
              <a:t>(</a:t>
            </a:r>
            <a:r>
              <a:rPr>
                <a:solidFill>
                  <a:srgbClr val="E6DB74"/>
                </a:solidFill>
              </a:rPr>
              <a:t>reduce</a:t>
            </a:r>
            <a:r>
              <a:t>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((</a:t>
            </a:r>
            <a:r>
              <a:rPr b="1">
                <a:solidFill>
                  <a:srgbClr val="FFFFFF"/>
                </a:solidFill>
              </a:rPr>
              <a:t>filtering</a:t>
            </a:r>
            <a:r>
              <a:t> odd?) conj)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[] 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sz="half" idx="1"/>
          </p:nvPr>
        </p:nvSpPr>
        <p:spPr>
          <a:xfrm>
            <a:off x="311699" y="1504175"/>
            <a:ext cx="4158360" cy="2886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</a:t>
            </a:r>
            <a:r>
              <a:rPr b="1"/>
              <a:t>mapping</a:t>
            </a:r>
            <a:r>
              <a:t> [f]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[rf]</a:t>
            </a:r>
            <a:br/>
            <a:r>
              <a:t>  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</a:t>
            </a:r>
            <a:br/>
            <a:r>
              <a:t>      (</a:t>
            </a:r>
            <a:r>
              <a:rPr>
                <a:solidFill>
                  <a:srgbClr val="E6DB74"/>
                </a:solidFill>
              </a:rPr>
              <a:t>rf</a:t>
            </a:r>
            <a:r>
              <a:t> result (</a:t>
            </a:r>
            <a:r>
              <a:rPr>
                <a:solidFill>
                  <a:srgbClr val="E6DB74"/>
                </a:solidFill>
              </a:rPr>
              <a:t>f</a:t>
            </a:r>
            <a:r>
              <a:t> el)))))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br/>
            <a:br/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</a:t>
            </a:r>
            <a:r>
              <a:rPr b="1"/>
              <a:t>transduce*</a:t>
            </a:r>
            <a:r>
              <a:t> [xf rf coll]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reduce</a:t>
            </a:r>
            <a:r>
              <a:t> (xf rf) (rf) coll))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AA794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;; Use like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transduce*</a:t>
            </a:r>
            <a:r>
              <a:t> (</a:t>
            </a:r>
            <a:r>
              <a:rPr>
                <a:solidFill>
                  <a:srgbClr val="FFFFFF"/>
                </a:solidFill>
              </a:rPr>
              <a:t>mapping</a:t>
            </a:r>
            <a:r>
              <a:t> inc) conj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Step 7: finally, extract transduce* fn</a:t>
            </a:r>
          </a:p>
        </p:txBody>
      </p:sp>
      <p:sp>
        <p:nvSpPr>
          <p:cNvPr id="142" name="Shape 142"/>
          <p:cNvSpPr/>
          <p:nvPr>
            <p:ph type="body" idx="13"/>
          </p:nvPr>
        </p:nvSpPr>
        <p:spPr>
          <a:xfrm>
            <a:off x="4700799" y="1504175"/>
            <a:ext cx="4365902" cy="2886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</a:t>
            </a:r>
            <a:r>
              <a:rPr b="1"/>
              <a:t>filtering</a:t>
            </a:r>
            <a:r>
              <a:t> [pred]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[rf]</a:t>
            </a:r>
            <a:br/>
            <a:r>
              <a:t>    (</a:t>
            </a:r>
            <a:r>
              <a:rPr>
                <a:solidFill>
                  <a:srgbClr val="E6DB74"/>
                </a:solidFill>
              </a:rPr>
              <a:t>fn</a:t>
            </a:r>
            <a:r>
              <a:t> [result el]</a:t>
            </a:r>
            <a:br/>
            <a:r>
              <a:t>      (</a:t>
            </a:r>
            <a:r>
              <a:rPr>
                <a:solidFill>
                  <a:srgbClr val="E6DB74"/>
                </a:solidFill>
              </a:rPr>
              <a:t>if</a:t>
            </a:r>
            <a:r>
              <a:t> (</a:t>
            </a:r>
            <a:r>
              <a:rPr>
                <a:solidFill>
                  <a:srgbClr val="E6DB74"/>
                </a:solidFill>
              </a:rPr>
              <a:t>pred?</a:t>
            </a:r>
            <a:r>
              <a:t> el)</a:t>
            </a:r>
            <a:br/>
            <a:r>
              <a:t>        (</a:t>
            </a:r>
            <a:r>
              <a:rPr>
                <a:solidFill>
                  <a:srgbClr val="E6DB74"/>
                </a:solidFill>
              </a:rPr>
              <a:t>rf</a:t>
            </a:r>
            <a:r>
              <a:t> result el)</a:t>
            </a:r>
            <a:br/>
            <a:r>
              <a:t>        result))))</a:t>
            </a: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defn</a:t>
            </a:r>
            <a:r>
              <a:t> </a:t>
            </a:r>
            <a:r>
              <a:rPr b="1"/>
              <a:t>transduce*</a:t>
            </a:r>
            <a:r>
              <a:t> [xf rf coll]</a:t>
            </a:r>
            <a:br/>
            <a:r>
              <a:t>  (</a:t>
            </a:r>
            <a:r>
              <a:rPr>
                <a:solidFill>
                  <a:srgbClr val="E6DB74"/>
                </a:solidFill>
              </a:rPr>
              <a:t>reduce</a:t>
            </a:r>
            <a:r>
              <a:t> (xf rf) (rf) coll))</a:t>
            </a:r>
            <a:br/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buSzTx/>
              <a:buNone/>
              <a:defRPr sz="1200">
                <a:solidFill>
                  <a:srgbClr val="F8F8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</a:t>
            </a:r>
            <a:r>
              <a:rPr>
                <a:solidFill>
                  <a:srgbClr val="E6DB74"/>
                </a:solidFill>
              </a:rPr>
              <a:t>transduce*</a:t>
            </a:r>
            <a:r>
              <a:t> (</a:t>
            </a:r>
            <a:r>
              <a:rPr>
                <a:solidFill>
                  <a:srgbClr val="E6DB74"/>
                </a:solidFill>
              </a:rPr>
              <a:t>filtering</a:t>
            </a:r>
            <a:r>
              <a:t> odd?) conj (</a:t>
            </a:r>
            <a:r>
              <a:rPr>
                <a:solidFill>
                  <a:srgbClr val="E6DB74"/>
                </a:solidFill>
              </a:rPr>
              <a:t>range</a:t>
            </a:r>
            <a:r>
              <a:t> </a:t>
            </a:r>
            <a:r>
              <a:rPr>
                <a:solidFill>
                  <a:srgbClr val="AE81FF"/>
                </a:solidFill>
              </a:rPr>
              <a:t>10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2C1A29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