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Shape 92"/>
          <p:cNvSpPr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buSzPts val="1400"/>
              <a:defRPr sz="1400"/>
            </a:lvl1pPr>
            <a:lvl2pPr>
              <a:buSzPts val="1400"/>
              <a:defRPr sz="1400"/>
            </a:lvl2pPr>
            <a:lvl3pPr>
              <a:buSzPts val="1400"/>
              <a:defRPr sz="1400"/>
            </a:lvl3pPr>
            <a:lvl4pPr>
              <a:buSzPts val="1400"/>
              <a:defRPr sz="1400"/>
            </a:lvl4pPr>
            <a:lvl5pPr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buSzPts val="1200"/>
              <a:defRPr sz="1200"/>
            </a:lvl1pPr>
            <a:lvl2pPr>
              <a:buSzPts val="1200"/>
              <a:defRPr sz="1200"/>
            </a:lvl2pPr>
            <a:lvl3pPr>
              <a:buSzPts val="1200"/>
              <a:defRPr sz="1200"/>
            </a:lvl3pPr>
            <a:lvl4pPr>
              <a:buSzPts val="1200"/>
              <a:defRPr sz="1200"/>
            </a:lvl4pPr>
            <a:lvl5pPr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</a:lvl1pPr>
            <a:lvl2pPr>
              <a:lnSpc>
                <a:spcPct val="100000"/>
              </a:lnSpc>
              <a:spcBef>
                <a:spcPts val="0"/>
              </a:spcBef>
              <a:buClrTx/>
            </a:lvl2pPr>
            <a:lvl3pPr>
              <a:lnSpc>
                <a:spcPct val="100000"/>
              </a:lnSpc>
              <a:spcBef>
                <a:spcPts val="0"/>
              </a:spcBef>
              <a:buClrTx/>
            </a:lvl3pPr>
            <a:lvl4pPr>
              <a:lnSpc>
                <a:spcPct val="100000"/>
              </a:lnSpc>
              <a:spcBef>
                <a:spcPts val="0"/>
              </a:spcBef>
              <a:buClrTx/>
            </a:lvl4pPr>
            <a:lvl5pPr>
              <a:lnSpc>
                <a:spcPct val="100000"/>
              </a:lnSpc>
              <a:spcBef>
                <a:spcPts val="0"/>
              </a:spcBef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■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■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●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○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F3F3F3"/>
        </a:buClr>
        <a:buSzPts val="2400"/>
        <a:buFontTx/>
        <a:buChar char="■"/>
        <a:tabLst/>
        <a:defRPr b="0" baseline="0" cap="none" i="0" spc="0" strike="noStrike" sz="2400" u="none">
          <a:ln>
            <a:noFill/>
          </a:ln>
          <a:solidFill>
            <a:srgbClr val="F3F3F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usingcsp.com/cspbook.pdf" TargetMode="External"/><Relationship Id="rId3" Type="http://schemas.openxmlformats.org/officeDocument/2006/relationships/hyperlink" Target="https://github.com/clojure/core.async/blob/master/examples/walkthrough.clj" TargetMode="External"/><Relationship Id="rId4" Type="http://schemas.openxmlformats.org/officeDocument/2006/relationships/hyperlink" Target="https://www.braveclojure.com/core-async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Transducers and core.async</a:t>
            </a:r>
          </a:p>
        </p:txBody>
      </p:sp>
      <p:sp>
        <p:nvSpPr>
          <p:cNvPr id="110" name="Shape 110"/>
          <p:cNvSpPr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CCCCC"/>
                </a:solidFill>
              </a:defRPr>
            </a:lvl1pPr>
          </a:lstStyle>
          <a:p>
            <a:pPr/>
            <a:r>
              <a:t>Clojure Exchange 2017 - Workshops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core.async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43484" indent="-369570" defTabSz="886968">
              <a:spcBef>
                <a:spcPts val="0"/>
              </a:spcBef>
              <a:buSzPts val="2300"/>
              <a:defRPr sz="2328"/>
            </a:pPr>
            <a:r>
              <a:t>Core.async is a library (not shipped with core Clojure)</a:t>
            </a:r>
          </a:p>
          <a:p>
            <a:pPr marL="443484" indent="-369570" defTabSz="886968">
              <a:spcBef>
                <a:spcPts val="0"/>
              </a:spcBef>
              <a:buSzPts val="2300"/>
              <a:defRPr sz="2328"/>
            </a:pPr>
            <a:r>
              <a:t>It nicely complement already existent concurrency models</a:t>
            </a:r>
          </a:p>
          <a:p>
            <a:pPr marL="443484" indent="-369570" defTabSz="886968">
              <a:spcBef>
                <a:spcPts val="0"/>
              </a:spcBef>
              <a:buSzPts val="2300"/>
              <a:defRPr sz="2328"/>
            </a:pPr>
            <a:r>
              <a:t>It is based on Hoare's Communicating Sequential Processes (CSP) model (see resources)</a:t>
            </a:r>
          </a:p>
          <a:p>
            <a:pPr marL="443484" indent="-369570" defTabSz="886968">
              <a:spcBef>
                <a:spcPts val="0"/>
              </a:spcBef>
              <a:buSzPts val="2300"/>
              <a:defRPr sz="2328"/>
            </a:pPr>
            <a:r>
              <a:t>"go-loop" avoids blocking by parking threads in the background (when threads are non-blocking).</a:t>
            </a:r>
          </a:p>
          <a:p>
            <a:pPr marL="443484" indent="-369570" defTabSz="886968">
              <a:spcBef>
                <a:spcPts val="1500"/>
              </a:spcBef>
              <a:buSzPts val="2300"/>
              <a:defRPr sz="2328"/>
            </a:pPr>
            <a:r>
              <a:t>One of the main driver for transducers was to re-use the same sequential processing on top of core.async "channels"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Transducers can be used with core.async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</a:pPr>
            <a:r>
              <a:t>Items flowing through channels are similar to items in a collection</a:t>
            </a:r>
          </a:p>
          <a:p>
            <a:pPr marL="457200" indent="-381000">
              <a:spcBef>
                <a:spcPts val="0"/>
              </a:spcBef>
            </a:pPr>
            <a:r>
              <a:t>On entering/exiting the channel they can be transformed, aggregated, etc.</a:t>
            </a:r>
          </a:p>
          <a:p>
            <a:pPr marL="457200" indent="-381000">
              <a:spcBef>
                <a:spcPts val="0"/>
              </a:spcBef>
            </a:pPr>
            <a:r>
              <a:t>No need to create a special "async/map" implementation</a:t>
            </a:r>
          </a:p>
          <a:p>
            <a:pPr marL="457200" indent="-381000"/>
            <a:r>
              <a:t>Just reuse the same sequential processing on channels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core.async essentials for the lab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lvl="1" indent="192023" defTabSz="768095">
              <a:spcBef>
                <a:spcPts val="0"/>
              </a:spcBef>
              <a:buClrTx/>
              <a:buSzTx/>
              <a:buNone/>
              <a:defRPr sz="1344">
                <a:solidFill>
                  <a:srgbClr val="AA794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; creates a channel with buffer size = 1</a:t>
            </a: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b="1" sz="1344">
                <a:latin typeface="Menlo"/>
                <a:ea typeface="Menlo"/>
                <a:cs typeface="Menlo"/>
                <a:sym typeface="Menlo"/>
              </a:defRPr>
            </a:pPr>
            <a:r>
              <a:t>(def in (chan 1))</a:t>
            </a: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sz="1344">
                <a:latin typeface="Menlo"/>
                <a:ea typeface="Menlo"/>
                <a:cs typeface="Menlo"/>
                <a:sym typeface="Menlo"/>
              </a:defRPr>
            </a:pP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sz="1344">
                <a:solidFill>
                  <a:srgbClr val="AA794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; also takes an optional transducer chain "xform"</a:t>
            </a: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b="1" sz="1344">
                <a:latin typeface="Menlo"/>
                <a:ea typeface="Menlo"/>
                <a:cs typeface="Menlo"/>
                <a:sym typeface="Menlo"/>
              </a:defRPr>
            </a:pPr>
            <a:r>
              <a:t>(def out (chan 1 xform))</a:t>
            </a: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sz="1344">
                <a:latin typeface="Menlo"/>
                <a:ea typeface="Menlo"/>
                <a:cs typeface="Menlo"/>
                <a:sym typeface="Menlo"/>
              </a:defRPr>
            </a:pP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sz="1344">
                <a:solidFill>
                  <a:srgbClr val="AA794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; claims back resources and stops the running loops</a:t>
            </a: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b="1" sz="1344">
                <a:latin typeface="Menlo"/>
                <a:ea typeface="Menlo"/>
                <a:cs typeface="Menlo"/>
                <a:sym typeface="Menlo"/>
              </a:defRPr>
            </a:pPr>
            <a:r>
              <a:t>(close! in)</a:t>
            </a: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sz="1344">
                <a:latin typeface="Menlo"/>
                <a:ea typeface="Menlo"/>
                <a:cs typeface="Menlo"/>
                <a:sym typeface="Menlo"/>
              </a:defRPr>
            </a:pP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sz="1344">
                <a:solidFill>
                  <a:srgbClr val="AA794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; Writes into a channel</a:t>
            </a: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b="1" sz="1344">
                <a:latin typeface="Menlo"/>
                <a:ea typeface="Menlo"/>
                <a:cs typeface="Menlo"/>
                <a:sym typeface="Menlo"/>
              </a:defRPr>
            </a:pPr>
            <a:r>
              <a:t>&gt;!      </a:t>
            </a: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sz="1344">
                <a:latin typeface="Menlo"/>
                <a:ea typeface="Menlo"/>
                <a:cs typeface="Menlo"/>
                <a:sym typeface="Menlo"/>
              </a:defRPr>
            </a:pP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sz="1344">
                <a:solidFill>
                  <a:srgbClr val="AA794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; Reads from a channel</a:t>
            </a:r>
          </a:p>
          <a:p>
            <a:pPr lvl="1" indent="192023" defTabSz="768095">
              <a:spcBef>
                <a:spcPts val="0"/>
              </a:spcBef>
              <a:buClrTx/>
              <a:buSzTx/>
              <a:buNone/>
              <a:defRPr b="1" sz="1344">
                <a:latin typeface="Menlo"/>
                <a:ea typeface="Menlo"/>
                <a:cs typeface="Menlo"/>
                <a:sym typeface="Menlo"/>
              </a:defRPr>
            </a:pPr>
            <a:r>
              <a:t>&lt;!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311699" y="480650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Resources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Communicating Sequential Processes (CSP) pape</a:t>
            </a:r>
            <a:r>
              <a:rPr u="none">
                <a:solidFill>
                  <a:srgbClr val="F3F3F3"/>
                </a:solidFill>
              </a:rPr>
              <a:t>r</a:t>
            </a:r>
            <a:endParaRPr u="none">
              <a:solidFill>
                <a:srgbClr val="F3F3F3"/>
              </a:solidFill>
            </a:endParaRPr>
          </a:p>
          <a:p>
            <a:pPr marL="457200" indent="-381000">
              <a:spcBef>
                <a:spcPts val="0"/>
              </a:spcBef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Core.async walk-through</a:t>
            </a:r>
          </a:p>
          <a:p>
            <a:pPr marL="457200" indent="-381000"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Extended 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ctrTitle"/>
          </p:nvPr>
        </p:nvSpPr>
        <p:spPr>
          <a:xfrm>
            <a:off x="1223436" y="1710926"/>
            <a:ext cx="6697128" cy="1721648"/>
          </a:xfrm>
          <a:prstGeom prst="rect">
            <a:avLst/>
          </a:prstGeom>
        </p:spPr>
        <p:txBody>
          <a:bodyPr/>
          <a:lstStyle/>
          <a:p>
            <a:pPr defTabSz="722376">
              <a:defRPr sz="3792"/>
            </a:pPr>
            <a:r>
              <a:t>Lab 03</a:t>
            </a:r>
          </a:p>
          <a:p>
            <a:pPr defTabSz="722376">
              <a:defRPr sz="3792"/>
            </a:pPr>
            <a:r>
              <a:t>Transducers and core.async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C1A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685800">
              <a:defRPr sz="2700"/>
            </a:lvl1pPr>
          </a:lstStyle>
          <a:p>
            <a:pPr/>
            <a:r>
              <a:t>Goal of Lab3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57200" indent="-381000">
              <a:spcBef>
                <a:spcPts val="0"/>
              </a:spcBef>
            </a:pPr>
            <a:r>
              <a:rPr b="1"/>
              <a:t>Task 1</a:t>
            </a:r>
            <a:r>
              <a:t>: create channels and orchestrate them so incoming products end up in a local cache </a:t>
            </a:r>
          </a:p>
          <a:p>
            <a:pPr marL="457200" indent="-381000"/>
            <a:r>
              <a:rPr b="1"/>
              <a:t>Task 2</a:t>
            </a:r>
            <a:r>
              <a:t>: use the “prepare-data” transducer from lab01 to transform incoming products.</a:t>
            </a:r>
          </a:p>
          <a:p>
            <a:pPr>
              <a:buSzTx/>
              <a:buNone/>
            </a:pPr>
            <a:r>
              <a:t>Open </a:t>
            </a:r>
            <a:r>
              <a:rPr>
                <a:latin typeface="Roboto Mono"/>
                <a:ea typeface="Roboto Mono"/>
                <a:cs typeface="Roboto Mono"/>
                <a:sym typeface="Roboto Mono"/>
              </a:rPr>
              <a:t>transducers-workshop.lab03 </a:t>
            </a:r>
            <a:r>
              <a:t>to start.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2C1A29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