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CADCD9"/>
          </a:solidFill>
        </a:fill>
      </a:tcStyle>
    </a:wholeTbl>
    <a:band2H>
      <a:tcTxStyle b="def" i="def"/>
      <a:tcStyle>
        <a:tcBdr/>
        <a:fill>
          <a:solidFill>
            <a:srgbClr val="E6EE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381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381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381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381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381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381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212121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1212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381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381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bg>
      <p:bgPr>
        <a:solidFill>
          <a:srgbClr val="2C1A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g number">
    <p:bg>
      <p:bgPr>
        <a:solidFill>
          <a:srgbClr val="2C1A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Title Text</a:t>
            </a:r>
          </a:p>
        </p:txBody>
      </p:sp>
      <p:sp>
        <p:nvSpPr>
          <p:cNvPr id="92" name="Shape 92"/>
          <p:cNvSpPr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hape 9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bg>
      <p:bgPr>
        <a:solidFill>
          <a:srgbClr val="2C1A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bg>
      <p:bgPr>
        <a:solidFill>
          <a:srgbClr val="2C1A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Shape 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two columns">
    <p:bg>
      <p:bgPr>
        <a:solidFill>
          <a:srgbClr val="2C1A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Shape 38"/>
          <p:cNvSpPr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>
              <a:buSzPts val="1400"/>
              <a:defRPr sz="1400"/>
            </a:lvl1pPr>
            <a:lvl2pPr>
              <a:buSzPts val="1400"/>
              <a:defRPr sz="1400"/>
            </a:lvl2pPr>
            <a:lvl3pPr>
              <a:buSzPts val="1400"/>
              <a:defRPr sz="1400"/>
            </a:lvl3pPr>
            <a:lvl4pPr>
              <a:buSzPts val="1400"/>
              <a:defRPr sz="1400"/>
            </a:lvl4pPr>
            <a:lvl5pPr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39"/>
          <p:cNvSpPr/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>
              <a:buSzPts val="1400"/>
              <a:defRPr sz="1400"/>
            </a:pP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bg>
      <p:bgPr>
        <a:solidFill>
          <a:srgbClr val="2C1A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ne column text">
    <p:bg>
      <p:bgPr>
        <a:solidFill>
          <a:srgbClr val="2C1A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Shape 56"/>
          <p:cNvSpPr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>
              <a:buSzPts val="1200"/>
              <a:defRPr sz="1200"/>
            </a:lvl1pPr>
            <a:lvl2pPr>
              <a:buSzPts val="1200"/>
              <a:defRPr sz="1200"/>
            </a:lvl2pPr>
            <a:lvl3pPr>
              <a:buSzPts val="1200"/>
              <a:defRPr sz="1200"/>
            </a:lvl3pPr>
            <a:lvl4pPr>
              <a:buSzPts val="1200"/>
              <a:defRPr sz="1200"/>
            </a:lvl4pPr>
            <a:lvl5pPr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ain point">
    <p:bg>
      <p:bgPr>
        <a:solidFill>
          <a:srgbClr val="2C1A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title and description">
    <p:bg>
      <p:bgPr>
        <a:solidFill>
          <a:srgbClr val="2C1A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4572000" y="24"/>
            <a:ext cx="4572000" cy="5143501"/>
          </a:xfrm>
          <a:prstGeom prst="rect">
            <a:avLst/>
          </a:prstGeom>
          <a:solidFill>
            <a:srgbClr val="30303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73" name="Shape 73"/>
          <p:cNvSpPr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Shape 74"/>
          <p:cNvSpPr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75"/>
          <p:cNvSpPr/>
          <p:nvPr>
            <p:ph type="body" sz="half" idx="13"/>
          </p:nvPr>
        </p:nvSpPr>
        <p:spPr>
          <a:xfrm>
            <a:off x="4939500" y="724199"/>
            <a:ext cx="3837000" cy="3695101"/>
          </a:xfrm>
          <a:prstGeom prst="rect">
            <a:avLst/>
          </a:prstGeom>
        </p:spPr>
        <p:txBody>
          <a:bodyPr anchor="ctr"/>
          <a:lstStyle/>
          <a:p>
            <a:pPr>
              <a:buClr>
                <a:srgbClr val="FFFFFF"/>
              </a:buCl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aption">
    <p:bg>
      <p:bgPr>
        <a:solidFill>
          <a:srgbClr val="2C1A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buClrTx/>
              <a:buSzTx/>
              <a:buNone/>
            </a:lvl1pPr>
            <a:lvl2pPr>
              <a:lnSpc>
                <a:spcPct val="100000"/>
              </a:lnSpc>
              <a:spcBef>
                <a:spcPts val="0"/>
              </a:spcBef>
              <a:buClrTx/>
            </a:lvl2pPr>
            <a:lvl3pPr>
              <a:lnSpc>
                <a:spcPct val="100000"/>
              </a:lnSpc>
              <a:spcBef>
                <a:spcPts val="0"/>
              </a:spcBef>
              <a:buClrTx/>
            </a:lvl3pPr>
            <a:lvl4pPr>
              <a:lnSpc>
                <a:spcPct val="100000"/>
              </a:lnSpc>
              <a:spcBef>
                <a:spcPts val="0"/>
              </a:spcBef>
              <a:buClrTx/>
            </a:lvl4pPr>
            <a:lvl5pPr>
              <a:lnSpc>
                <a:spcPct val="100000"/>
              </a:lnSpc>
              <a:spcBef>
                <a:spcPts val="0"/>
              </a:spcBef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rgbClr val="ADADAD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>
          <a:srgbClr val="F3F3F3"/>
        </a:buClr>
        <a:buSzPts val="2400"/>
        <a:buFontTx/>
        <a:buChar char="●"/>
        <a:tabLst/>
        <a:defRPr b="0" baseline="0" cap="none" i="0" spc="0" strike="noStrike" sz="2400" u="none">
          <a:ln>
            <a:noFill/>
          </a:ln>
          <a:solidFill>
            <a:srgbClr val="F3F3F3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>
          <a:srgbClr val="F3F3F3"/>
        </a:buClr>
        <a:buSzPts val="2400"/>
        <a:buFontTx/>
        <a:buChar char="○"/>
        <a:tabLst/>
        <a:defRPr b="0" baseline="0" cap="none" i="0" spc="0" strike="noStrike" sz="2400" u="none">
          <a:ln>
            <a:noFill/>
          </a:ln>
          <a:solidFill>
            <a:srgbClr val="F3F3F3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>
          <a:srgbClr val="F3F3F3"/>
        </a:buClr>
        <a:buSzPts val="2400"/>
        <a:buFontTx/>
        <a:buChar char="■"/>
        <a:tabLst/>
        <a:defRPr b="0" baseline="0" cap="none" i="0" spc="0" strike="noStrike" sz="2400" u="none">
          <a:ln>
            <a:noFill/>
          </a:ln>
          <a:solidFill>
            <a:srgbClr val="F3F3F3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>
          <a:srgbClr val="F3F3F3"/>
        </a:buClr>
        <a:buSzPts val="2400"/>
        <a:buFontTx/>
        <a:buChar char="●"/>
        <a:tabLst/>
        <a:defRPr b="0" baseline="0" cap="none" i="0" spc="0" strike="noStrike" sz="2400" u="none">
          <a:ln>
            <a:noFill/>
          </a:ln>
          <a:solidFill>
            <a:srgbClr val="F3F3F3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>
          <a:srgbClr val="F3F3F3"/>
        </a:buClr>
        <a:buSzPts val="2400"/>
        <a:buFontTx/>
        <a:buChar char="○"/>
        <a:tabLst/>
        <a:defRPr b="0" baseline="0" cap="none" i="0" spc="0" strike="noStrike" sz="2400" u="none">
          <a:ln>
            <a:noFill/>
          </a:ln>
          <a:solidFill>
            <a:srgbClr val="F3F3F3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>
          <a:srgbClr val="F3F3F3"/>
        </a:buClr>
        <a:buSzPts val="2400"/>
        <a:buFontTx/>
        <a:buChar char="■"/>
        <a:tabLst/>
        <a:defRPr b="0" baseline="0" cap="none" i="0" spc="0" strike="noStrike" sz="2400" u="none">
          <a:ln>
            <a:noFill/>
          </a:ln>
          <a:solidFill>
            <a:srgbClr val="F3F3F3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>
          <a:srgbClr val="F3F3F3"/>
        </a:buClr>
        <a:buSzPts val="2400"/>
        <a:buFontTx/>
        <a:buChar char="●"/>
        <a:tabLst/>
        <a:defRPr b="0" baseline="0" cap="none" i="0" spc="0" strike="noStrike" sz="2400" u="none">
          <a:ln>
            <a:noFill/>
          </a:ln>
          <a:solidFill>
            <a:srgbClr val="F3F3F3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>
          <a:srgbClr val="F3F3F3"/>
        </a:buClr>
        <a:buSzPts val="2400"/>
        <a:buFontTx/>
        <a:buChar char="○"/>
        <a:tabLst/>
        <a:defRPr b="0" baseline="0" cap="none" i="0" spc="0" strike="noStrike" sz="2400" u="none">
          <a:ln>
            <a:noFill/>
          </a:ln>
          <a:solidFill>
            <a:srgbClr val="F3F3F3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>
          <a:srgbClr val="F3F3F3"/>
        </a:buClr>
        <a:buSzPts val="2400"/>
        <a:buFontTx/>
        <a:buChar char="■"/>
        <a:tabLst/>
        <a:defRPr b="0" baseline="0" cap="none" i="0" spc="0" strike="noStrike" sz="2400" u="none">
          <a:ln>
            <a:noFill/>
          </a:ln>
          <a:solidFill>
            <a:srgbClr val="F3F3F3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gee.cs.oswego.edu/dl/papers/fj.pdf" TargetMode="External"/><Relationship Id="rId3" Type="http://schemas.openxmlformats.org/officeDocument/2006/relationships/hyperlink" Target="https://pragprog.com/book/vmclojeco/clojure-applied" TargetMode="External"/><Relationship Id="rId4" Type="http://schemas.openxmlformats.org/officeDocument/2006/relationships/hyperlink" Target="https://livebook.manning.com/#!/book/clojure-standard-library/chapter-32" TargetMode="Externa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ctrTitle"/>
          </p:nvPr>
        </p:nvSpPr>
        <p:spPr>
          <a:xfrm>
            <a:off x="311707" y="744575"/>
            <a:ext cx="8520602" cy="2052599"/>
          </a:xfrm>
          <a:prstGeom prst="rect">
            <a:avLst/>
          </a:prstGeom>
        </p:spPr>
        <p:txBody>
          <a:bodyPr/>
          <a:lstStyle/>
          <a:p>
            <a:pPr/>
            <a:r>
              <a:t>Parallelizing Transducers</a:t>
            </a:r>
          </a:p>
        </p:txBody>
      </p:sp>
      <p:sp>
        <p:nvSpPr>
          <p:cNvPr id="110" name="Shape 110"/>
          <p:cNvSpPr/>
          <p:nvPr>
            <p:ph type="subTitle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CCCCC"/>
                </a:solidFill>
              </a:defRPr>
            </a:lvl1pPr>
          </a:lstStyle>
          <a:p>
            <a:pPr/>
            <a:r>
              <a:t>Clojure Exchange 2017 - Workshops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C1A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685800">
              <a:defRPr sz="2700"/>
            </a:lvl1pPr>
          </a:lstStyle>
          <a:p>
            <a:pPr/>
            <a:r>
              <a:t>Going parallel</a:t>
            </a:r>
          </a:p>
        </p:txBody>
      </p:sp>
      <p:sp>
        <p:nvSpPr>
          <p:cNvPr id="113" name="Shape 113"/>
          <p:cNvSpPr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457200" indent="-381000">
              <a:spcBef>
                <a:spcPts val="0"/>
              </a:spcBef>
            </a:pPr>
            <a:r>
              <a:t>Transducers, especially on of large datasets, could run in parallel for additional performances.</a:t>
            </a:r>
          </a:p>
          <a:p>
            <a:pPr lvl="1" marL="621631" indent="-240631">
              <a:spcBef>
                <a:spcPts val="0"/>
              </a:spcBef>
              <a:buClrTx/>
              <a:buSzPct val="100000"/>
              <a:buChar char="•"/>
              <a:defRPr b="1"/>
            </a:pPr>
            <a:r>
              <a:t>Approach 1</a:t>
            </a:r>
            <a:r>
              <a:rPr b="0"/>
              <a:t>. Divide and conquer: split the input and work in parallel (only stateless transducers).</a:t>
            </a:r>
            <a:endParaRPr b="0"/>
          </a:p>
          <a:p>
            <a:pPr lvl="1" marL="621631" indent="-240631">
              <a:spcBef>
                <a:spcPts val="0"/>
              </a:spcBef>
              <a:buClrTx/>
              <a:buSzPct val="100000"/>
              <a:buChar char="•"/>
              <a:defRPr b="1"/>
            </a:pPr>
            <a:r>
              <a:t>Approach 2</a:t>
            </a:r>
            <a:r>
              <a:rPr b="0"/>
              <a:t>. Master-workers. Workers fight to take the next item from the dataset.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C1A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685800">
              <a:defRPr sz="2700"/>
            </a:lvl1pPr>
          </a:lstStyle>
          <a:p>
            <a:pPr/>
            <a:r>
              <a:t>Parallelization with Reducers</a:t>
            </a:r>
          </a:p>
        </p:txBody>
      </p:sp>
      <p:sp>
        <p:nvSpPr>
          <p:cNvPr id="116" name="Shape 116"/>
          <p:cNvSpPr/>
          <p:nvPr>
            <p:ph type="body" idx="1"/>
          </p:nvPr>
        </p:nvSpPr>
        <p:spPr>
          <a:xfrm>
            <a:off x="311699" y="1139600"/>
            <a:ext cx="8520602" cy="3416401"/>
          </a:xfrm>
          <a:prstGeom prst="rect">
            <a:avLst/>
          </a:prstGeom>
        </p:spPr>
        <p:txBody>
          <a:bodyPr/>
          <a:lstStyle/>
          <a:p>
            <a:pPr marL="425195" indent="-354329" defTabSz="850391">
              <a:spcBef>
                <a:spcPts val="0"/>
              </a:spcBef>
              <a:buSzPts val="2200"/>
              <a:defRPr sz="2232"/>
            </a:pPr>
            <a:r>
              <a:t>Reducers is a namespace part of Clojure: </a:t>
            </a:r>
            <a:r>
              <a:rPr b="1" sz="1674">
                <a:latin typeface="Roboto Mono"/>
                <a:ea typeface="Roboto Mono"/>
                <a:cs typeface="Roboto Mono"/>
                <a:sym typeface="Roboto Mono"/>
              </a:rPr>
              <a:t>clojure.core.reducers</a:t>
            </a:r>
            <a:endParaRPr b="1" sz="1674">
              <a:latin typeface="Roboto Mono"/>
              <a:ea typeface="Roboto Mono"/>
              <a:cs typeface="Roboto Mono"/>
              <a:sym typeface="Roboto Mono"/>
            </a:endParaRPr>
          </a:p>
          <a:p>
            <a:pPr marL="425195" indent="-354329" defTabSz="850391">
              <a:spcBef>
                <a:spcPts val="0"/>
              </a:spcBef>
              <a:buSzPts val="2200"/>
              <a:defRPr sz="2232"/>
            </a:pPr>
            <a:r>
              <a:t>They wrap the Java fork-join framework, a divide and conquer parallel strategy with work-stealing.</a:t>
            </a:r>
          </a:p>
          <a:p>
            <a:pPr marL="425195" indent="-354329" defTabSz="850391">
              <a:spcBef>
                <a:spcPts val="0"/>
              </a:spcBef>
              <a:buSzPts val="2200"/>
              <a:defRPr sz="2232"/>
            </a:pPr>
            <a:r>
              <a:t>They assume the input collection can be split into chunks (no laziness).</a:t>
            </a:r>
          </a:p>
          <a:p>
            <a:pPr marL="425195" indent="-354329" defTabSz="850391">
              <a:spcBef>
                <a:spcPts val="1400"/>
              </a:spcBef>
              <a:buSzPts val="2200"/>
              <a:defRPr sz="2232"/>
            </a:pPr>
            <a:r>
              <a:t>They also assume combining the chunks back is commutative.</a:t>
            </a:r>
          </a:p>
          <a:p>
            <a:pPr marL="425195" indent="-354329" defTabSz="850391">
              <a:spcBef>
                <a:spcPts val="1400"/>
              </a:spcBef>
              <a:buSzPts val="2200"/>
              <a:defRPr sz="2232"/>
            </a:pPr>
            <a:r>
              <a:t>Transducer state is accessed concurrently: no stateful transducers.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C1A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1.png" descr="23-fork-join-mode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1350" y="74811"/>
            <a:ext cx="6941299" cy="49938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C1A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685800">
              <a:defRPr sz="2700"/>
            </a:lvl1pPr>
          </a:lstStyle>
          <a:p>
            <a:pPr/>
            <a:r>
              <a:t>To use Reducers</a:t>
            </a:r>
          </a:p>
        </p:txBody>
      </p:sp>
      <p:sp>
        <p:nvSpPr>
          <p:cNvPr id="121" name="Shape 121"/>
          <p:cNvSpPr/>
          <p:nvPr>
            <p:ph type="body" idx="1"/>
          </p:nvPr>
        </p:nvSpPr>
        <p:spPr>
          <a:xfrm>
            <a:off x="311699" y="1139600"/>
            <a:ext cx="8520602" cy="3416401"/>
          </a:xfrm>
          <a:prstGeom prst="rect">
            <a:avLst/>
          </a:prstGeom>
        </p:spPr>
        <p:txBody>
          <a:bodyPr/>
          <a:lstStyle/>
          <a:p>
            <a:pPr marL="457200" indent="-381000">
              <a:spcBef>
                <a:spcPts val="0"/>
              </a:spcBef>
            </a:pPr>
            <a:r>
              <a:t>Require the namespace</a:t>
            </a:r>
          </a:p>
          <a:p>
            <a:pPr marL="457200" indent="-381000">
              <a:spcBef>
                <a:spcPts val="0"/>
              </a:spcBef>
            </a:pPr>
            <a:r>
              <a:t>r/fold is the main entry point</a:t>
            </a:r>
          </a:p>
          <a:p>
            <a:pPr marL="457200" indent="-381000">
              <a:spcBef>
                <a:spcPts val="0"/>
              </a:spcBef>
            </a:pPr>
            <a:r>
              <a:t>They need a "reducef" reducing function (at the leaf).</a:t>
            </a:r>
          </a:p>
          <a:p>
            <a:pPr marL="457200" indent="-381000">
              <a:spcBef>
                <a:spcPts val="0"/>
              </a:spcBef>
            </a:pPr>
            <a:r>
              <a:t>"combinef" function is used to join chunks back together.</a:t>
            </a:r>
          </a:p>
          <a:p>
            <a:pPr marL="457200" indent="-381000">
              <a:spcBef>
                <a:spcPts val="0"/>
              </a:spcBef>
            </a:pPr>
            <a:r>
              <a:t>Apply the transducer chain (the one with comp) to the reducing function (such as "x" or "conj") to obtain "reducef"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C1A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685800">
              <a:defRPr sz="2700"/>
            </a:lvl1pPr>
          </a:lstStyle>
          <a:p>
            <a:pPr/>
            <a:r>
              <a:t>Parallelization with core.async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457200" indent="-381000">
              <a:spcBef>
                <a:spcPts val="0"/>
              </a:spcBef>
            </a:pPr>
            <a:r>
              <a:t>core.async provides a "pipeline" construct to associate multiple parallel threads to a channel</a:t>
            </a:r>
          </a:p>
          <a:p>
            <a:pPr marL="457200" indent="-381000">
              <a:spcBef>
                <a:spcPts val="0"/>
              </a:spcBef>
            </a:pPr>
            <a:r>
              <a:t>Pipelines can be further "piped" together and apply a different transducer each</a:t>
            </a:r>
          </a:p>
          <a:p>
            <a:pPr marL="457200" indent="-381000"/>
            <a:r>
              <a:t>Input data can be streamed or loaded from a collection in one go.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C1A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xfrm>
            <a:off x="311699" y="480650"/>
            <a:ext cx="8520602" cy="572701"/>
          </a:xfrm>
          <a:prstGeom prst="rect">
            <a:avLst/>
          </a:prstGeom>
        </p:spPr>
        <p:txBody>
          <a:bodyPr/>
          <a:lstStyle>
            <a:lvl1pPr defTabSz="685800">
              <a:defRPr sz="2700"/>
            </a:lvl1pPr>
          </a:lstStyle>
          <a:p>
            <a:pPr/>
            <a:r>
              <a:t>Resources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457200" indent="-381000">
              <a:spcBef>
                <a:spcPts val="0"/>
              </a:spcBef>
            </a:pPr>
            <a:r>
              <a:t>"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A Java fork-join framework</a:t>
            </a:r>
            <a:r>
              <a:t>" paper by Doug Lea</a:t>
            </a:r>
          </a:p>
          <a:p>
            <a:pPr marL="457200" indent="-381000">
              <a:spcBef>
                <a:spcPts val="0"/>
              </a:spcBef>
              <a:defRPr u="sng">
                <a:solidFill>
                  <a:schemeClr val="accent5"/>
                </a:solidFill>
              </a:defRPr>
            </a:pPr>
            <a:r>
              <a:rPr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Clojure Applied</a:t>
            </a:r>
            <a:r>
              <a:rPr u="none">
                <a:solidFill>
                  <a:srgbClr val="F3F3F3"/>
                </a:solidFill>
              </a:rPr>
              <a:t> book contains chapters dedicated to Transducers with core.async pipes.</a:t>
            </a:r>
            <a:endParaRPr u="none">
              <a:solidFill>
                <a:srgbClr val="F3F3F3"/>
              </a:solidFill>
            </a:endParaRPr>
          </a:p>
          <a:p>
            <a:pPr marL="457200" indent="-381000">
              <a:spcBef>
                <a:spcPts val="0"/>
              </a:spcBef>
              <a:defRPr u="sng">
                <a:solidFill>
                  <a:schemeClr val="accent5"/>
                </a:solidFill>
              </a:defRPr>
            </a:pPr>
            <a:r>
              <a:rPr>
                <a:uFill>
                  <a:solidFill>
                    <a:schemeClr val="accent5"/>
                  </a:solidFill>
                </a:uFill>
                <a:hlinkClick r:id="rId4" invalidUrl="" action="" tgtFrame="" tooltip="" history="1" highlightClick="0" endSnd="0"/>
              </a:rPr>
              <a:t>Standard Library book, Chapter 32: Reducers and Transducers</a:t>
            </a:r>
            <a:r>
              <a:rPr u="none">
                <a:solidFill>
                  <a:srgbClr val="F3F3F3"/>
                </a:solidFill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ctrTitle"/>
          </p:nvPr>
        </p:nvSpPr>
        <p:spPr>
          <a:xfrm>
            <a:off x="706050" y="1545450"/>
            <a:ext cx="7731900" cy="2052600"/>
          </a:xfrm>
          <a:prstGeom prst="rect">
            <a:avLst/>
          </a:prstGeom>
        </p:spPr>
        <p:txBody>
          <a:bodyPr/>
          <a:lstStyle/>
          <a:p>
            <a:pPr defTabSz="859536">
              <a:defRPr sz="4888"/>
            </a:pPr>
            <a:r>
              <a:t>Lab 04</a:t>
            </a:r>
          </a:p>
          <a:p>
            <a:pPr defTabSz="859536">
              <a:defRPr sz="4888"/>
            </a:pPr>
            <a:r>
              <a:t>Parallelizing Transducers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C1A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685800">
              <a:defRPr sz="2700"/>
            </a:lvl1pPr>
          </a:lstStyle>
          <a:p>
            <a:pPr/>
            <a:r>
              <a:t>Goal of Lab4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457200" indent="-381000">
              <a:spcBef>
                <a:spcPts val="0"/>
              </a:spcBef>
            </a:pPr>
            <a:r>
              <a:rPr b="1"/>
              <a:t>Task1</a:t>
            </a:r>
            <a:r>
              <a:t>: parallelise the xform with reducers.</a:t>
            </a:r>
          </a:p>
          <a:p>
            <a:pPr marL="457200" indent="-381000">
              <a:spcBef>
                <a:spcPts val="0"/>
              </a:spcBef>
            </a:pPr>
            <a:r>
              <a:rPr b="1"/>
              <a:t>Task2</a:t>
            </a:r>
            <a:r>
              <a:t>: parallelise the xform with pipelines.</a:t>
            </a:r>
          </a:p>
          <a:p>
            <a:pPr marL="457200" indent="-381000"/>
            <a:r>
              <a:rPr b="1"/>
              <a:t>Task3</a:t>
            </a:r>
            <a:r>
              <a:t>: different pipelines for different transducers. </a:t>
            </a:r>
          </a:p>
          <a:p>
            <a:pPr>
              <a:buSzTx/>
              <a:buNone/>
            </a:pPr>
            <a:r>
              <a:t>Open </a:t>
            </a:r>
            <a:r>
              <a:rPr>
                <a:latin typeface="Roboto Mono"/>
                <a:ea typeface="Roboto Mono"/>
                <a:cs typeface="Roboto Mono"/>
                <a:sym typeface="Roboto Mono"/>
              </a:rPr>
              <a:t>transducers-workshop.lab04 </a:t>
            </a:r>
            <a:r>
              <a:t>to start.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2C1A29"/>
      </a:dk1>
      <a:lt1>
        <a:srgbClr val="FFFFFF"/>
      </a:lt1>
      <a:dk2>
        <a:srgbClr val="A7A7A7"/>
      </a:dk2>
      <a:lt2>
        <a:srgbClr val="535353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Dar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Simple 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12121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Dar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Simple 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12121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