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7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6.xml"/><Relationship Id="rId21" Type="http://schemas.openxmlformats.org/officeDocument/2006/relationships/font" Target="fonts/RobotoMon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They are not a drop-in replacement for every traditional sequential processing.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Very useful discussion sequence VS eduction https://groups.google.com/d/msg/clojure/Mgi0QvrcQ3c/QchFiAmhQ1gJ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2400"/>
              <a:buChar char="●"/>
              <a:defRPr/>
            </a:lvl1pPr>
            <a:lvl2pPr lvl="1" algn="ctr">
              <a:spcBef>
                <a:spcPts val="0"/>
              </a:spcBef>
              <a:buSzPts val="18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0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●"/>
              <a:defRPr/>
            </a:lvl1pPr>
            <a:lvl2pPr lvl="1">
              <a:spcBef>
                <a:spcPts val="0"/>
              </a:spcBef>
              <a:buSzPts val="18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0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2C1A2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2400"/>
              <a:buChar char="●"/>
              <a:defRPr sz="2400">
                <a:solidFill>
                  <a:srgbClr val="F3F3F3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800"/>
              <a:buChar char="○"/>
              <a:defRPr sz="1800">
                <a:solidFill>
                  <a:srgbClr val="F3F3F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000"/>
              <a:buChar char="●"/>
              <a:defRPr sz="1000">
                <a:solidFill>
                  <a:srgbClr val="F3F3F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●"/>
              <a:defRPr>
                <a:solidFill>
                  <a:srgbClr val="F3F3F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6mTbuzafcII" TargetMode="External"/><Relationship Id="rId4" Type="http://schemas.openxmlformats.org/officeDocument/2006/relationships/hyperlink" Target="https://clojure.org/reference/transducers" TargetMode="External"/><Relationship Id="rId5" Type="http://schemas.openxmlformats.org/officeDocument/2006/relationships/hyperlink" Target="https://labs.uswitch.com/transducers-from-the-ground-up-the-essenc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oracle.com/technetwork/java/javase/downloads/jdk8-downloads-2133151.html" TargetMode="External"/><Relationship Id="rId4" Type="http://schemas.openxmlformats.org/officeDocument/2006/relationships/hyperlink" Target="https://git-scm.com/book/en/v2/Getting-Started-Installing-Git" TargetMode="External"/><Relationship Id="rId5" Type="http://schemas.openxmlformats.org/officeDocument/2006/relationships/hyperlink" Target="https://leiningen.org/#instal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Transducers Introduction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Transducers in Practice Workshop - CUFP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806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Transducers enabled functions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Out of the box: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mapcat, remove, take, take-while, take-nth, drop, drop-while, replace, partition-by, partition-all, keep, keep-indexed, map-indexed, distinct, interpose, dedupe, random-sample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806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Resources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Transducers presentation</a:t>
            </a:r>
            <a:r>
              <a:rPr lang="en-GB"/>
              <a:t> by Rich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Transducers official reference</a:t>
            </a:r>
            <a:r>
              <a:rPr lang="en-GB"/>
              <a:t> guide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/>
              <a:t>Article about the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Transducers functional abstraction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Lab 01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Transducers Introduction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Lab prerequisites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JDK/Java 1.8 installation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Install GIT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Install leiningen</a:t>
            </a:r>
          </a:p>
          <a:p>
            <a:pPr indent="-342900" lvl="0" marL="457200" rtl="0">
              <a:spcBef>
                <a:spcPts val="0"/>
              </a:spcBef>
              <a:buSzPts val="1800"/>
              <a:buFont typeface="Roboto Mono"/>
              <a:buChar char="●"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git clone http://github.com/uswitch/transducers-workshop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Example Application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Receives regular updates of credit products (loans, mortgages, credit cards etc).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Given a desired amount, period, type of credit etc. returns the best deal for the user.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The feed contains thousands of products as a large list of Clojure maps.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/>
              <a:t>We want to filter, process and present the data to the user in a timely manner.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Goal of Lab1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Task1: data preparation.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Task 2: filter data by user search criteria.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/>
              <a:t>Task 3: store specific reusable searches.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Open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transducers-workshop.lab01 </a:t>
            </a:r>
            <a:r>
              <a:rPr lang="en-GB"/>
              <a:t>namespace for additional instructions.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are they?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●"/>
            </a:pPr>
            <a:r>
              <a:rPr lang="en-GB" sz="2400">
                <a:solidFill>
                  <a:srgbClr val="F3F3F3"/>
                </a:solidFill>
              </a:rPr>
              <a:t>A model for sequential processing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●"/>
            </a:pPr>
            <a:r>
              <a:rPr lang="en-GB" sz="2400">
                <a:solidFill>
                  <a:srgbClr val="F3F3F3"/>
                </a:solidFill>
              </a:rPr>
              <a:t>Part of Clojure since 1.7 (end of 2014)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●"/>
            </a:pPr>
            <a:r>
              <a:rPr lang="en-GB" sz="2400">
                <a:solidFill>
                  <a:srgbClr val="F3F3F3"/>
                </a:solidFill>
              </a:rPr>
              <a:t>A functional abstraction/pattern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●"/>
            </a:pPr>
            <a:r>
              <a:rPr lang="en-GB" sz="2400">
                <a:solidFill>
                  <a:srgbClr val="F3F3F3"/>
                </a:solidFill>
              </a:rPr>
              <a:t>A reusable computation recipe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/>
              <a:t>Optionally lazy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are they not?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A library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Replacing other basic sequence functions/macros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/>
              <a:t>Reducers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 comparison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63500" marR="6350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776E71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;; plain</a:t>
            </a:r>
            <a:b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(reduce </a:t>
            </a:r>
            <a:r>
              <a:rPr lang="en-GB">
                <a:solidFill>
                  <a:srgbClr val="EF6155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b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  (filter </a:t>
            </a:r>
            <a:r>
              <a:rPr lang="en-GB">
                <a:solidFill>
                  <a:srgbClr val="EF6155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odd?</a:t>
            </a:r>
            <a:b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    (map </a:t>
            </a:r>
            <a:r>
              <a:rPr lang="en-GB">
                <a:solidFill>
                  <a:srgbClr val="EF6155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inc</a:t>
            </a:r>
            <a:b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      (range </a:t>
            </a:r>
            <a:r>
              <a:rPr lang="en-GB">
                <a:solidFill>
                  <a:srgbClr val="F99B15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))))</a:t>
            </a: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5F5A60"/>
              </a:solidFill>
              <a:highlight>
                <a:srgbClr val="18181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776E71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;; Or plain with ‘-&gt;&gt;’ macro</a:t>
            </a:r>
            <a:b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(-&gt;&gt; (range </a:t>
            </a:r>
            <a:r>
              <a:rPr lang="en-GB">
                <a:solidFill>
                  <a:srgbClr val="F99B15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indent="0" lvl="0" marL="63500" marR="6350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     (map </a:t>
            </a:r>
            <a:r>
              <a:rPr lang="en-GB">
                <a:solidFill>
                  <a:srgbClr val="EF6155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inc</a:t>
            </a:r>
            <a: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     (filter </a:t>
            </a:r>
            <a:r>
              <a:rPr lang="en-GB">
                <a:solidFill>
                  <a:srgbClr val="EF6155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odd?</a:t>
            </a:r>
            <a: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b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     (reduce </a:t>
            </a:r>
            <a:r>
              <a:rPr lang="en-GB">
                <a:solidFill>
                  <a:srgbClr val="EF6155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63500" marR="6350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776E71"/>
              </a:solidFill>
              <a:highlight>
                <a:srgbClr val="2F1E2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776E71"/>
              </a:solidFill>
              <a:highlight>
                <a:srgbClr val="2F1E2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776E71"/>
              </a:solidFill>
              <a:highlight>
                <a:srgbClr val="2F1E2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776E71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;; transducers</a:t>
            </a:r>
            <a:b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>
                <a:solidFill>
                  <a:srgbClr val="06B6EF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transduce</a:t>
            </a:r>
            <a: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</a:p>
          <a:p>
            <a:pPr indent="0" lvl="0" marL="63500" marR="6350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  (comp (map </a:t>
            </a:r>
            <a:r>
              <a:rPr lang="en-GB">
                <a:solidFill>
                  <a:srgbClr val="EF6155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inc</a:t>
            </a:r>
            <a: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) (filter </a:t>
            </a:r>
            <a:r>
              <a:rPr lang="en-GB">
                <a:solidFill>
                  <a:srgbClr val="EF6155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odd?</a:t>
            </a:r>
            <a: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)) </a:t>
            </a:r>
            <a:b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  +</a:t>
            </a:r>
            <a:b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  (range </a:t>
            </a:r>
            <a:r>
              <a:rPr lang="en-GB">
                <a:solidFill>
                  <a:srgbClr val="F99B15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>
                <a:solidFill>
                  <a:srgbClr val="E7E9DB"/>
                </a:solidFill>
                <a:highlight>
                  <a:srgbClr val="2F1E2E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Visible differences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800"/>
              <a:t>Plain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No “comp”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Nested calls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-GB" sz="1800"/>
              <a:t>Using “reduce”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800"/>
              <a:t>Transducers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“Comp” (removing the nesting)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“Transduce” instead of “reduce”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Single call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-GB" sz="1800"/>
              <a:t>No “reduce” call, but “transduce”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Not so v</a:t>
            </a:r>
            <a:r>
              <a:rPr lang="en-GB"/>
              <a:t>isible differences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3999900" cy="371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800"/>
              <a:t>Plain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3 intermediate collections generated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Transforming operations (e.g. map/filter) are applied on separated scans of the sequence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-GB" sz="1800"/>
              <a:t>Transforming functions always evaluate on a sequence (e.g.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(map inc xs)</a:t>
            </a:r>
            <a:r>
              <a:rPr lang="en-GB" sz="18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800"/>
              <a:t>Transducers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Single iteration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Transforming operations (e.g. map/filter) are applied as a composition during a single scan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“Transduce” is using “reduce”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-GB" sz="1800"/>
              <a:t>Transforming functions are *not* evaluated at composition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Why do we care?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Transformations are isolated from input/output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Transformations are composable/reusable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Iteration happens once only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/>
              <a:t>Protocol-driven “create your own” experience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Why not using them all the time?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Some transformations are not straightforward to translate (e.g. </a:t>
            </a: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(-&gt;&gt; [[0 1 2] [3 4 5] [6 7 8]] (apply map vector))</a:t>
            </a:r>
            <a:r>
              <a:rPr lang="en-GB"/>
              <a:t>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Some scenario involving “extreme” laziness (e.g. </a:t>
            </a: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(take 3 (sequence (mapcat repeat) [1]))</a:t>
            </a:r>
            <a:r>
              <a:rPr lang="en-GB"/>
              <a:t>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When large intermediate results are fully realized (e.g. </a:t>
            </a: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(first (sequence (comp (mapcat range) (mapcat range)) [3000 6000 9000]))</a:t>
            </a:r>
            <a:r>
              <a:rPr lang="en-GB"/>
              <a:t>)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/>
              <a:t>Slower for small collections or not many transformations.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transducers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transduce</a:t>
            </a:r>
            <a:r>
              <a:rPr lang="en-GB"/>
              <a:t>: eager, single pass. All input evaluated.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sequence</a:t>
            </a:r>
            <a:r>
              <a:rPr lang="en-GB"/>
              <a:t>: delayed, cached. Input consumed on demand. Transformations applied once and cached.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eduction</a:t>
            </a:r>
            <a:r>
              <a:rPr lang="en-GB"/>
              <a:t>: delayed, no caching. Input consumed on demand. Transformations repeating when re-used.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into</a:t>
            </a:r>
            <a:r>
              <a:rPr lang="en-GB"/>
              <a:t>: eager. Transduce into another data type.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