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3" r:id="rId7"/>
    <p:sldId id="264" r:id="rId8"/>
    <p:sldId id="262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Stile chi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9135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2026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9904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6365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8566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7476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2758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7481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2769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3952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3368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3/21/2022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47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lab.com/AndreaDagg/latex.git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hyperlink" Target="https://overleaf.djhome.xyz/project/6231a6cb336d45009af54fe8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6142E894-34EE-4F83-AC7F-027D5A96F3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8902" y="2046903"/>
            <a:ext cx="7274195" cy="2764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3686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B8E687D-42D4-4F5B-A364-95AA0C6C0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175702"/>
          </a:xfrm>
        </p:spPr>
        <p:txBody>
          <a:bodyPr>
            <a:normAutofit fontScale="90000"/>
          </a:bodyPr>
          <a:lstStyle/>
          <a:p>
            <a:br>
              <a:rPr lang="it-IT" dirty="0"/>
            </a:b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CC6BE08-56E2-49ED-9602-F5F184C918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374" y="1709739"/>
            <a:ext cx="3645026" cy="4773247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6A72A07A-1775-4D8F-8ED6-9C890116D4CE}"/>
              </a:ext>
            </a:extLst>
          </p:cNvPr>
          <p:cNvSpPr txBox="1"/>
          <p:nvPr/>
        </p:nvSpPr>
        <p:spPr>
          <a:xfrm>
            <a:off x="4901400" y="2495924"/>
            <a:ext cx="7071360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E’ possibile definire vari file .tex in modo da poter suddividere il progetto e renderlo più leggibile e comprensibile. </a:t>
            </a:r>
          </a:p>
          <a:p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Successivamente definiremo un file </a:t>
            </a:r>
            <a:r>
              <a:rPr lang="it-IT" dirty="0" err="1"/>
              <a:t>Main.tex</a:t>
            </a:r>
            <a:r>
              <a:rPr lang="it-IT" dirty="0"/>
              <a:t> </a:t>
            </a:r>
            <a:r>
              <a:rPr lang="it-IT" dirty="0" err="1"/>
              <a:t>dov</a:t>
            </a:r>
            <a:r>
              <a:rPr lang="it-IT" dirty="0"/>
              <a:t>: 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it-IT" sz="1600" dirty="0"/>
              <a:t>imposteremo le specifiche del progetto; </a:t>
            </a:r>
            <a:br>
              <a:rPr lang="it-IT" sz="1600" dirty="0"/>
            </a:br>
            <a:endParaRPr lang="it-IT" sz="1600" dirty="0"/>
          </a:p>
          <a:p>
            <a:pPr marL="800100" lvl="1" indent="-342900">
              <a:buFont typeface="+mj-lt"/>
              <a:buAutoNum type="arabicPeriod"/>
            </a:pPr>
            <a:r>
              <a:rPr lang="it-IT" sz="1600" dirty="0"/>
              <a:t>Importeremo i vari file .tex </a:t>
            </a:r>
            <a:r>
              <a:rPr lang="it-IT" sz="1600" dirty="0" err="1"/>
              <a:t>crati</a:t>
            </a:r>
            <a:r>
              <a:rPr lang="it-IT" sz="1600" dirty="0"/>
              <a:t> attraverso il tag \begin{</a:t>
            </a:r>
            <a:r>
              <a:rPr lang="it-IT" sz="1600" dirty="0" err="1"/>
              <a:t>docuemnt</a:t>
            </a:r>
            <a:r>
              <a:rPr lang="it-IT" sz="1600" dirty="0"/>
              <a:t>} … \end{</a:t>
            </a:r>
            <a:r>
              <a:rPr lang="it-IT" sz="1600" dirty="0" err="1"/>
              <a:t>document</a:t>
            </a:r>
            <a:r>
              <a:rPr lang="it-IT" sz="1600" dirty="0"/>
              <a:t>}</a:t>
            </a:r>
          </a:p>
          <a:p>
            <a:pPr lvl="1"/>
            <a:endParaRPr lang="it-IT" sz="1600" dirty="0"/>
          </a:p>
          <a:p>
            <a:pPr lvl="1"/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33671558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B8E687D-42D4-4F5B-A364-95AA0C6C0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175702"/>
          </a:xfrm>
        </p:spPr>
        <p:txBody>
          <a:bodyPr>
            <a:normAutofit fontScale="90000"/>
          </a:bodyPr>
          <a:lstStyle/>
          <a:p>
            <a:br>
              <a:rPr lang="it-IT" dirty="0"/>
            </a:br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A72A07A-1775-4D8F-8ED6-9C890116D4CE}"/>
              </a:ext>
            </a:extLst>
          </p:cNvPr>
          <p:cNvSpPr txBox="1"/>
          <p:nvPr/>
        </p:nvSpPr>
        <p:spPr>
          <a:xfrm>
            <a:off x="4836160" y="2898460"/>
            <a:ext cx="70713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it-IT" sz="1600" dirty="0"/>
          </a:p>
          <a:p>
            <a:pPr lvl="1"/>
            <a:endParaRPr lang="it-IT" sz="1600" dirty="0"/>
          </a:p>
          <a:p>
            <a:pPr lvl="1"/>
            <a:r>
              <a:rPr lang="it-IT" sz="1600" dirty="0"/>
              <a:t>L’import di un file .tex in un altro file .tex avviene attraverso il tag:</a:t>
            </a:r>
            <a:br>
              <a:rPr lang="it-IT" sz="1600" dirty="0"/>
            </a:br>
            <a:r>
              <a:rPr lang="it-IT" sz="1600" dirty="0"/>
              <a:t> </a:t>
            </a:r>
          </a:p>
          <a:p>
            <a:pPr lvl="1" algn="ctr"/>
            <a:r>
              <a:rPr lang="it-IT" sz="2000" dirty="0"/>
              <a:t>\input{path/</a:t>
            </a:r>
            <a:r>
              <a:rPr lang="it-IT" sz="2000" dirty="0" err="1"/>
              <a:t>file.tex</a:t>
            </a:r>
            <a:r>
              <a:rPr lang="it-IT" sz="2000" dirty="0"/>
              <a:t>}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15146F0B-1A9E-4AA0-9B22-9EB80E051A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115" y="1709739"/>
            <a:ext cx="3748045" cy="5024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4074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B8E687D-42D4-4F5B-A364-95AA0C6C0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175702"/>
          </a:xfrm>
        </p:spPr>
        <p:txBody>
          <a:bodyPr>
            <a:normAutofit fontScale="90000"/>
          </a:bodyPr>
          <a:lstStyle/>
          <a:p>
            <a:br>
              <a:rPr lang="it-IT" dirty="0"/>
            </a:br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15146F0B-1A9E-4AA0-9B22-9EB80E051A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115" y="1709739"/>
            <a:ext cx="3748045" cy="5024358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876EF5B9-99C4-4458-B914-1AD8410ACE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9362" y="1917518"/>
            <a:ext cx="3970364" cy="4191363"/>
          </a:xfrm>
          <a:prstGeom prst="rect">
            <a:avLst/>
          </a:prstGeom>
        </p:spPr>
      </p:pic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C56F85E9-F726-4A89-BE94-ECA795BB6D90}"/>
              </a:ext>
            </a:extLst>
          </p:cNvPr>
          <p:cNvCxnSpPr/>
          <p:nvPr/>
        </p:nvCxnSpPr>
        <p:spPr>
          <a:xfrm>
            <a:off x="5059680" y="4013200"/>
            <a:ext cx="229616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C932B2C4-502A-4191-86F3-DC8D22AED720}"/>
              </a:ext>
            </a:extLst>
          </p:cNvPr>
          <p:cNvSpPr txBox="1"/>
          <p:nvPr/>
        </p:nvSpPr>
        <p:spPr>
          <a:xfrm>
            <a:off x="5642331" y="3618906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8130250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olo 14">
            <a:extLst>
              <a:ext uri="{FF2B5EF4-FFF2-40B4-BE49-F238E27FC236}">
                <a16:creationId xmlns:a16="http://schemas.microsoft.com/office/drawing/2014/main" id="{6AD72A11-5D88-48CD-A617-92C1F9FBD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613584"/>
          </a:xfrm>
        </p:spPr>
        <p:txBody>
          <a:bodyPr>
            <a:normAutofit fontScale="90000"/>
          </a:bodyPr>
          <a:lstStyle/>
          <a:p>
            <a:r>
              <a:rPr lang="it-IT" sz="4000" dirty="0"/>
              <a:t>Comandi principali</a:t>
            </a:r>
            <a:endParaRPr lang="it-IT" dirty="0"/>
          </a:p>
        </p:txBody>
      </p:sp>
      <p:graphicFrame>
        <p:nvGraphicFramePr>
          <p:cNvPr id="3" name="Tabella 3">
            <a:extLst>
              <a:ext uri="{FF2B5EF4-FFF2-40B4-BE49-F238E27FC236}">
                <a16:creationId xmlns:a16="http://schemas.microsoft.com/office/drawing/2014/main" id="{22E379D2-B0CC-4AA0-A805-EE0662D4BA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0415955"/>
              </p:ext>
            </p:extLst>
          </p:nvPr>
        </p:nvGraphicFramePr>
        <p:xfrm>
          <a:off x="1630680" y="2553478"/>
          <a:ext cx="8930640" cy="369492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232660">
                  <a:extLst>
                    <a:ext uri="{9D8B030D-6E8A-4147-A177-3AD203B41FA5}">
                      <a16:colId xmlns:a16="http://schemas.microsoft.com/office/drawing/2014/main" val="1197081371"/>
                    </a:ext>
                  </a:extLst>
                </a:gridCol>
                <a:gridCol w="2232660">
                  <a:extLst>
                    <a:ext uri="{9D8B030D-6E8A-4147-A177-3AD203B41FA5}">
                      <a16:colId xmlns:a16="http://schemas.microsoft.com/office/drawing/2014/main" val="4074356431"/>
                    </a:ext>
                  </a:extLst>
                </a:gridCol>
                <a:gridCol w="4465320">
                  <a:extLst>
                    <a:ext uri="{9D8B030D-6E8A-4147-A177-3AD203B41FA5}">
                      <a16:colId xmlns:a16="http://schemas.microsoft.com/office/drawing/2014/main" val="1767597623"/>
                    </a:ext>
                  </a:extLst>
                </a:gridCol>
              </a:tblGrid>
              <a:tr h="461865">
                <a:tc>
                  <a:txBody>
                    <a:bodyPr/>
                    <a:lstStyle/>
                    <a:p>
                      <a:pPr algn="ctr"/>
                      <a:r>
                        <a:rPr lang="it-IT" sz="2400" b="1" dirty="0"/>
                        <a:t>\\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b="1" dirty="0"/>
                        <a:t>\noindent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Andare a capo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3265642"/>
                  </a:ext>
                </a:extLst>
              </a:tr>
              <a:tr h="461865"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\small{ </a:t>
                      </a:r>
                      <a:r>
                        <a:rPr lang="it-IT" b="0" dirty="0"/>
                        <a:t>text</a:t>
                      </a:r>
                      <a:r>
                        <a:rPr lang="it-IT" b="1" dirty="0"/>
                        <a:t> 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\large{ </a:t>
                      </a:r>
                      <a:r>
                        <a:rPr lang="it-IT" b="0" dirty="0"/>
                        <a:t>text </a:t>
                      </a:r>
                      <a:r>
                        <a:rPr lang="it-IT" b="1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Testo più piccolo o più grande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825599"/>
                  </a:ext>
                </a:extLst>
              </a:tr>
              <a:tr h="461865">
                <a:tc gridSpan="2"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\textit{ </a:t>
                      </a:r>
                      <a:r>
                        <a:rPr lang="it-IT" b="0" dirty="0"/>
                        <a:t>Font Italico ctrl+i </a:t>
                      </a:r>
                      <a:r>
                        <a:rPr lang="it-IT" b="1" dirty="0"/>
                        <a:t>}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Testo in corsivo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025711"/>
                  </a:ext>
                </a:extLst>
              </a:tr>
              <a:tr h="461865">
                <a:tc gridSpan="2"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\textbf{ </a:t>
                      </a:r>
                      <a:r>
                        <a:rPr lang="it-IT" b="0" dirty="0"/>
                        <a:t>Grassetto ctrl+B</a:t>
                      </a:r>
                      <a:r>
                        <a:rPr lang="it-IT" b="1" dirty="0"/>
                        <a:t> }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Testo in Grassetto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045294"/>
                  </a:ext>
                </a:extLst>
              </a:tr>
              <a:tr h="461865">
                <a:tc gridSpan="2"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\tableofcontents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Inserire l’indice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2485229"/>
                  </a:ext>
                </a:extLst>
              </a:tr>
              <a:tr h="461865">
                <a:tc gridSpan="2"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\usepackage{ </a:t>
                      </a:r>
                      <a:r>
                        <a:rPr lang="it-IT" b="0" i="1" dirty="0"/>
                        <a:t>packageName</a:t>
                      </a:r>
                      <a:r>
                        <a:rPr lang="it-IT" b="1" dirty="0"/>
                        <a:t> }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Importare un nuovo pacchetto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3995984"/>
                  </a:ext>
                </a:extLst>
              </a:tr>
              <a:tr h="461865">
                <a:tc gridSpan="2"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\begin{ </a:t>
                      </a:r>
                      <a:r>
                        <a:rPr lang="it-IT" b="0" dirty="0"/>
                        <a:t>…</a:t>
                      </a:r>
                      <a:r>
                        <a:rPr lang="it-IT" b="1" dirty="0"/>
                        <a:t> } </a:t>
                      </a:r>
                      <a:r>
                        <a:rPr lang="it-IT" b="0" dirty="0"/>
                        <a:t>…</a:t>
                      </a:r>
                      <a:r>
                        <a:rPr lang="it-IT" b="1" dirty="0"/>
                        <a:t> \end{ </a:t>
                      </a:r>
                      <a:r>
                        <a:rPr lang="it-IT" b="0" dirty="0"/>
                        <a:t>…</a:t>
                      </a:r>
                      <a:r>
                        <a:rPr lang="it-IT" b="1" dirty="0"/>
                        <a:t> }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Wrap di comandi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1826699"/>
                  </a:ext>
                </a:extLst>
              </a:tr>
              <a:tr h="461865">
                <a:tc gridSpan="2">
                  <a:txBody>
                    <a:bodyPr/>
                    <a:lstStyle/>
                    <a:p>
                      <a:pPr lvl="1" algn="ctr"/>
                      <a:r>
                        <a:rPr lang="it-IT" sz="1800" b="1" dirty="0"/>
                        <a:t>\input{ </a:t>
                      </a:r>
                      <a:r>
                        <a:rPr lang="it-IT" sz="1800" b="0" dirty="0"/>
                        <a:t>path/</a:t>
                      </a:r>
                      <a:r>
                        <a:rPr lang="it-IT" sz="1800" b="0" dirty="0" err="1"/>
                        <a:t>file.tex</a:t>
                      </a:r>
                      <a:r>
                        <a:rPr lang="it-IT" sz="1800" b="0" dirty="0"/>
                        <a:t> </a:t>
                      </a:r>
                      <a:r>
                        <a:rPr lang="it-IT" sz="1800" b="1" dirty="0"/>
                        <a:t>}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Import di un 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34362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00900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olo 14">
            <a:extLst>
              <a:ext uri="{FF2B5EF4-FFF2-40B4-BE49-F238E27FC236}">
                <a16:creationId xmlns:a16="http://schemas.microsoft.com/office/drawing/2014/main" id="{6AD72A11-5D88-48CD-A617-92C1F9FBD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613584"/>
          </a:xfrm>
        </p:spPr>
        <p:txBody>
          <a:bodyPr>
            <a:normAutofit fontScale="90000"/>
          </a:bodyPr>
          <a:lstStyle/>
          <a:p>
            <a:r>
              <a:rPr lang="it-IT" sz="4000" dirty="0"/>
              <a:t>Inserire un elenco puntato</a:t>
            </a:r>
            <a:endParaRPr lang="it-IT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4E8F921A-2588-4742-8887-645150DC7E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3412"/>
          <a:stretch/>
        </p:blipFill>
        <p:spPr>
          <a:xfrm>
            <a:off x="1073089" y="2525942"/>
            <a:ext cx="4267414" cy="3236683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C59CE075-5B79-466E-9291-9501A5481B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063" t="3864" r="21117" b="55038"/>
          <a:stretch/>
        </p:blipFill>
        <p:spPr>
          <a:xfrm>
            <a:off x="7200275" y="2534624"/>
            <a:ext cx="3343901" cy="1398358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5638E479-4402-4E5E-89D5-FBC6D4DB46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856" t="45787" r="21325" b="14392"/>
          <a:stretch/>
        </p:blipFill>
        <p:spPr>
          <a:xfrm>
            <a:off x="7577236" y="4144283"/>
            <a:ext cx="2481164" cy="1118182"/>
          </a:xfrm>
          <a:prstGeom prst="rect">
            <a:avLst/>
          </a:prstGeom>
        </p:spPr>
      </p:pic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23292ED5-BF22-4E67-BCD9-E719C7AB9352}"/>
              </a:ext>
            </a:extLst>
          </p:cNvPr>
          <p:cNvCxnSpPr>
            <a:cxnSpLocks/>
          </p:cNvCxnSpPr>
          <p:nvPr/>
        </p:nvCxnSpPr>
        <p:spPr>
          <a:xfrm>
            <a:off x="5391150" y="3281817"/>
            <a:ext cx="1980034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820DDBD3-0632-4A8B-AB8D-B9269DC55F62}"/>
              </a:ext>
            </a:extLst>
          </p:cNvPr>
          <p:cNvCxnSpPr>
            <a:cxnSpLocks/>
          </p:cNvCxnSpPr>
          <p:nvPr/>
        </p:nvCxnSpPr>
        <p:spPr>
          <a:xfrm>
            <a:off x="5391150" y="4749834"/>
            <a:ext cx="1980034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tangolo con angoli arrotondati 10">
            <a:extLst>
              <a:ext uri="{FF2B5EF4-FFF2-40B4-BE49-F238E27FC236}">
                <a16:creationId xmlns:a16="http://schemas.microsoft.com/office/drawing/2014/main" id="{462AA3CC-F328-46EF-B2DF-D400EEE02CAE}"/>
              </a:ext>
            </a:extLst>
          </p:cNvPr>
          <p:cNvSpPr/>
          <p:nvPr/>
        </p:nvSpPr>
        <p:spPr>
          <a:xfrm>
            <a:off x="2251574" y="2525942"/>
            <a:ext cx="1014140" cy="34788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Rettangolo con angoli arrotondati 13">
            <a:extLst>
              <a:ext uri="{FF2B5EF4-FFF2-40B4-BE49-F238E27FC236}">
                <a16:creationId xmlns:a16="http://schemas.microsoft.com/office/drawing/2014/main" id="{1E1286CC-B8A7-4F2E-BB3E-338A11BAF18E}"/>
              </a:ext>
            </a:extLst>
          </p:cNvPr>
          <p:cNvSpPr/>
          <p:nvPr/>
        </p:nvSpPr>
        <p:spPr>
          <a:xfrm>
            <a:off x="2251573" y="3970339"/>
            <a:ext cx="1238075" cy="34788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315006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olo 14">
            <a:extLst>
              <a:ext uri="{FF2B5EF4-FFF2-40B4-BE49-F238E27FC236}">
                <a16:creationId xmlns:a16="http://schemas.microsoft.com/office/drawing/2014/main" id="{6AD72A11-5D88-48CD-A617-92C1F9FBD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613584"/>
          </a:xfrm>
        </p:spPr>
        <p:txBody>
          <a:bodyPr>
            <a:normAutofit fontScale="90000"/>
          </a:bodyPr>
          <a:lstStyle/>
          <a:p>
            <a:r>
              <a:rPr lang="it-IT" sz="4000" dirty="0"/>
              <a:t>Inserire un elenco puntato</a:t>
            </a:r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828CAF51-F5DC-46DD-8151-F380507B06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452" y="2805627"/>
            <a:ext cx="4446749" cy="3147297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75D7B3EC-4D84-47E9-B8BC-EAEF91F3EB6E}"/>
              </a:ext>
            </a:extLst>
          </p:cNvPr>
          <p:cNvSpPr txBox="1"/>
          <p:nvPr/>
        </p:nvSpPr>
        <p:spPr>
          <a:xfrm>
            <a:off x="6926047" y="3703681"/>
            <a:ext cx="44214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400" dirty="0"/>
              <a:t>Per creare una lista di lista si </a:t>
            </a:r>
          </a:p>
          <a:p>
            <a:pPr algn="ctr"/>
            <a:r>
              <a:rPr lang="it-IT" sz="2400" dirty="0"/>
              <a:t>annidano le sezioni </a:t>
            </a:r>
          </a:p>
        </p:txBody>
      </p:sp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D94C3912-85F1-4F07-8464-D7430A3DBE33}"/>
              </a:ext>
            </a:extLst>
          </p:cNvPr>
          <p:cNvSpPr/>
          <p:nvPr/>
        </p:nvSpPr>
        <p:spPr>
          <a:xfrm>
            <a:off x="968516" y="2555140"/>
            <a:ext cx="4965753" cy="364827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Rettangolo con angoli arrotondati 12">
            <a:extLst>
              <a:ext uri="{FF2B5EF4-FFF2-40B4-BE49-F238E27FC236}">
                <a16:creationId xmlns:a16="http://schemas.microsoft.com/office/drawing/2014/main" id="{FF992606-19D2-4A95-8C93-9F0AE0165804}"/>
              </a:ext>
            </a:extLst>
          </p:cNvPr>
          <p:cNvSpPr/>
          <p:nvPr/>
        </p:nvSpPr>
        <p:spPr>
          <a:xfrm>
            <a:off x="1532517" y="3797559"/>
            <a:ext cx="4121834" cy="180080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87535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olo 14">
            <a:extLst>
              <a:ext uri="{FF2B5EF4-FFF2-40B4-BE49-F238E27FC236}">
                <a16:creationId xmlns:a16="http://schemas.microsoft.com/office/drawing/2014/main" id="{6AD72A11-5D88-48CD-A617-92C1F9FBD3E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685924" y="341246"/>
            <a:ext cx="8820150" cy="94932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500" b="1" i="0" kern="1200" cap="all" baseline="0" dirty="0">
                <a:latin typeface="+mj-lt"/>
                <a:ea typeface="+mj-ea"/>
                <a:cs typeface="+mj-cs"/>
              </a:rPr>
              <a:t>Inserire </a:t>
            </a:r>
            <a:r>
              <a:rPr lang="en-US" sz="4500" b="1" i="0" kern="1200" cap="all" baseline="0" dirty="0" err="1">
                <a:latin typeface="+mj-lt"/>
                <a:ea typeface="+mj-ea"/>
                <a:cs typeface="+mj-cs"/>
              </a:rPr>
              <a:t>un’imagine</a:t>
            </a:r>
            <a:endParaRPr lang="en-US" sz="4500" b="1" i="0" kern="1200" cap="all" baseline="0" dirty="0">
              <a:latin typeface="+mj-lt"/>
              <a:ea typeface="+mj-ea"/>
              <a:cs typeface="+mj-cs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D0AA032C-E44C-4B00-AB8C-F1C54CD1AEEA}"/>
              </a:ext>
            </a:extLst>
          </p:cNvPr>
          <p:cNvSpPr txBox="1"/>
          <p:nvPr/>
        </p:nvSpPr>
        <p:spPr>
          <a:xfrm>
            <a:off x="2332041" y="1503906"/>
            <a:ext cx="817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Il primo passo da fare è quello di fare l’upload dell’immagine in </a:t>
            </a:r>
            <a:r>
              <a:rPr lang="it-IT" dirty="0" err="1"/>
              <a:t>overleaf</a:t>
            </a:r>
            <a:r>
              <a:rPr lang="it-IT" dirty="0"/>
              <a:t> 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0254D22E-D359-416E-8C87-7EF33A029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9057" y="2368037"/>
            <a:ext cx="5113463" cy="2918713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C60A2281-AE20-4687-97BC-D7548469E4E9}"/>
              </a:ext>
            </a:extLst>
          </p:cNvPr>
          <p:cNvSpPr txBox="1"/>
          <p:nvPr/>
        </p:nvSpPr>
        <p:spPr>
          <a:xfrm>
            <a:off x="976541" y="3227228"/>
            <a:ext cx="54425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it-IT" dirty="0"/>
              <a:t>Creiamo una directory dedicata</a:t>
            </a:r>
            <a:br>
              <a:rPr lang="it-IT" dirty="0"/>
            </a:br>
            <a:endParaRPr lang="it-IT" dirty="0"/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Dai 3 punti, seguiamo la procedura di upload</a:t>
            </a:r>
          </a:p>
          <a:p>
            <a:pPr marL="342900" indent="-342900">
              <a:buFont typeface="+mj-lt"/>
              <a:buAutoNum type="arabicPeriod"/>
            </a:pPr>
            <a:endParaRPr lang="it-IT" dirty="0"/>
          </a:p>
        </p:txBody>
      </p: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ED70D1DE-5900-4ACA-BF12-28CDA3E7167C}"/>
              </a:ext>
            </a:extLst>
          </p:cNvPr>
          <p:cNvCxnSpPr/>
          <p:nvPr/>
        </p:nvCxnSpPr>
        <p:spPr>
          <a:xfrm flipV="1">
            <a:off x="4917233" y="2939143"/>
            <a:ext cx="1754155" cy="4898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ttore 2 51">
            <a:extLst>
              <a:ext uri="{FF2B5EF4-FFF2-40B4-BE49-F238E27FC236}">
                <a16:creationId xmlns:a16="http://schemas.microsoft.com/office/drawing/2014/main" id="{97ECA8FC-0A3B-4F79-B1C5-879021D047BC}"/>
              </a:ext>
            </a:extLst>
          </p:cNvPr>
          <p:cNvCxnSpPr>
            <a:cxnSpLocks/>
          </p:cNvCxnSpPr>
          <p:nvPr/>
        </p:nvCxnSpPr>
        <p:spPr>
          <a:xfrm>
            <a:off x="6344556" y="3962013"/>
            <a:ext cx="3340620" cy="96034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02596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olo 14">
            <a:extLst>
              <a:ext uri="{FF2B5EF4-FFF2-40B4-BE49-F238E27FC236}">
                <a16:creationId xmlns:a16="http://schemas.microsoft.com/office/drawing/2014/main" id="{6AD72A11-5D88-48CD-A617-92C1F9FBD3E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685924" y="341246"/>
            <a:ext cx="8820150" cy="94932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500" b="1" i="0" kern="1200" cap="all" baseline="0" dirty="0">
                <a:latin typeface="+mj-lt"/>
                <a:ea typeface="+mj-ea"/>
                <a:cs typeface="+mj-cs"/>
              </a:rPr>
              <a:t>Inserire </a:t>
            </a:r>
            <a:r>
              <a:rPr lang="en-US" sz="4500" b="1" i="0" kern="1200" cap="all" baseline="0" dirty="0" err="1">
                <a:latin typeface="+mj-lt"/>
                <a:ea typeface="+mj-ea"/>
                <a:cs typeface="+mj-cs"/>
              </a:rPr>
              <a:t>un’imagine</a:t>
            </a:r>
            <a:endParaRPr lang="en-US" sz="4500" b="1" i="0" kern="1200" cap="all" baseline="0" dirty="0">
              <a:latin typeface="+mj-lt"/>
              <a:ea typeface="+mj-ea"/>
              <a:cs typeface="+mj-cs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D0AA032C-E44C-4B00-AB8C-F1C54CD1AEEA}"/>
              </a:ext>
            </a:extLst>
          </p:cNvPr>
          <p:cNvSpPr txBox="1"/>
          <p:nvPr/>
        </p:nvSpPr>
        <p:spPr>
          <a:xfrm>
            <a:off x="1239541" y="1448811"/>
            <a:ext cx="9712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Nel codice, nella sezione dedicata alle specifiche del progetto, importiamo il pacchetto: 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70EE24F8-6719-48B3-8386-D9CA78BD6A1A}"/>
              </a:ext>
            </a:extLst>
          </p:cNvPr>
          <p:cNvSpPr txBox="1"/>
          <p:nvPr/>
        </p:nvSpPr>
        <p:spPr>
          <a:xfrm>
            <a:off x="7988198" y="1976383"/>
            <a:ext cx="29642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dirty="0"/>
              <a:t>\usepackage{ </a:t>
            </a:r>
            <a:r>
              <a:rPr lang="it-IT" b="1" dirty="0" err="1"/>
              <a:t>graphicx</a:t>
            </a:r>
            <a:r>
              <a:rPr lang="it-IT" dirty="0"/>
              <a:t> }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94D1D110-0BE9-4D5B-9E5F-944C7B5FE8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9541" y="1976383"/>
            <a:ext cx="3093988" cy="464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147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olo 14">
            <a:extLst>
              <a:ext uri="{FF2B5EF4-FFF2-40B4-BE49-F238E27FC236}">
                <a16:creationId xmlns:a16="http://schemas.microsoft.com/office/drawing/2014/main" id="{6AD72A11-5D88-48CD-A617-92C1F9FBD3E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685924" y="341246"/>
            <a:ext cx="8820150" cy="94932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500" b="1" i="0" kern="1200" cap="all" baseline="0" dirty="0">
                <a:latin typeface="+mj-lt"/>
                <a:ea typeface="+mj-ea"/>
                <a:cs typeface="+mj-cs"/>
              </a:rPr>
              <a:t>Inserire </a:t>
            </a:r>
            <a:r>
              <a:rPr lang="en-US" sz="4500" b="1" i="0" kern="1200" cap="all" baseline="0" dirty="0" err="1">
                <a:latin typeface="+mj-lt"/>
                <a:ea typeface="+mj-ea"/>
                <a:cs typeface="+mj-cs"/>
              </a:rPr>
              <a:t>un’imagine</a:t>
            </a:r>
            <a:endParaRPr lang="en-US" sz="4500" b="1" i="0" kern="1200" cap="all" baseline="0" dirty="0">
              <a:latin typeface="+mj-lt"/>
              <a:ea typeface="+mj-ea"/>
              <a:cs typeface="+mj-cs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D0AA032C-E44C-4B00-AB8C-F1C54CD1AEEA}"/>
              </a:ext>
            </a:extLst>
          </p:cNvPr>
          <p:cNvSpPr txBox="1"/>
          <p:nvPr/>
        </p:nvSpPr>
        <p:spPr>
          <a:xfrm>
            <a:off x="1239541" y="1448811"/>
            <a:ext cx="9712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Nel codice, nella sezione dedicata alle specifiche del progetto, importiamo il pacchetto: 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70EE24F8-6719-48B3-8386-D9CA78BD6A1A}"/>
              </a:ext>
            </a:extLst>
          </p:cNvPr>
          <p:cNvSpPr txBox="1"/>
          <p:nvPr/>
        </p:nvSpPr>
        <p:spPr>
          <a:xfrm>
            <a:off x="7988198" y="1976383"/>
            <a:ext cx="29642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dirty="0"/>
              <a:t>\usepackage{ </a:t>
            </a:r>
            <a:r>
              <a:rPr lang="it-IT" b="1" dirty="0" err="1"/>
              <a:t>graphicx</a:t>
            </a:r>
            <a:r>
              <a:rPr lang="it-IT" dirty="0"/>
              <a:t> }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94D1D110-0BE9-4D5B-9E5F-944C7B5FE8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9541" y="1976383"/>
            <a:ext cx="3093988" cy="464860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D0509F9B-C1DE-456E-83CC-604B910C5D8B}"/>
              </a:ext>
            </a:extLst>
          </p:cNvPr>
          <p:cNvSpPr txBox="1"/>
          <p:nvPr/>
        </p:nvSpPr>
        <p:spPr>
          <a:xfrm>
            <a:off x="1239541" y="2829575"/>
            <a:ext cx="766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Successivamente, nel file.tex dove vogliamo inserire l’immagine:  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02FEDEDF-506A-4F44-91BA-0EEF16BF88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1520" r="49242" b="18046"/>
          <a:stretch/>
        </p:blipFill>
        <p:spPr>
          <a:xfrm>
            <a:off x="1239541" y="3588049"/>
            <a:ext cx="5768770" cy="1895475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5108E094-757E-47C8-902E-EF6041706A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0897" t="3644" r="6979"/>
          <a:stretch/>
        </p:blipFill>
        <p:spPr>
          <a:xfrm>
            <a:off x="7988198" y="3429000"/>
            <a:ext cx="3228975" cy="2672835"/>
          </a:xfrm>
          <a:prstGeom prst="rect">
            <a:avLst/>
          </a:prstGeom>
        </p:spPr>
      </p:pic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F615017A-12E7-4190-8D65-1033CB433697}"/>
              </a:ext>
            </a:extLst>
          </p:cNvPr>
          <p:cNvCxnSpPr>
            <a:cxnSpLocks/>
          </p:cNvCxnSpPr>
          <p:nvPr/>
        </p:nvCxnSpPr>
        <p:spPr>
          <a:xfrm>
            <a:off x="4488024" y="4535786"/>
            <a:ext cx="4861249" cy="131450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tangolo con angoli arrotondati 12">
            <a:extLst>
              <a:ext uri="{FF2B5EF4-FFF2-40B4-BE49-F238E27FC236}">
                <a16:creationId xmlns:a16="http://schemas.microsoft.com/office/drawing/2014/main" id="{E79EB07B-EBB9-4B0B-994C-34DBB6787342}"/>
              </a:ext>
            </a:extLst>
          </p:cNvPr>
          <p:cNvSpPr/>
          <p:nvPr/>
        </p:nvSpPr>
        <p:spPr>
          <a:xfrm>
            <a:off x="2276669" y="3588049"/>
            <a:ext cx="774441" cy="301137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46240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olo 14">
            <a:extLst>
              <a:ext uri="{FF2B5EF4-FFF2-40B4-BE49-F238E27FC236}">
                <a16:creationId xmlns:a16="http://schemas.microsoft.com/office/drawing/2014/main" id="{6AD72A11-5D88-48CD-A617-92C1F9FBD3E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685924" y="341246"/>
            <a:ext cx="8820150" cy="94932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4500" b="1" i="0" kern="1200" cap="all" baseline="0" dirty="0">
                <a:latin typeface="+mj-lt"/>
                <a:ea typeface="+mj-ea"/>
                <a:cs typeface="+mj-cs"/>
              </a:rPr>
              <a:t>Inserire </a:t>
            </a:r>
            <a:r>
              <a:rPr lang="en-US" sz="4500" b="1" i="0" kern="1200" cap="all" baseline="0" dirty="0" err="1">
                <a:latin typeface="+mj-lt"/>
                <a:ea typeface="+mj-ea"/>
                <a:cs typeface="+mj-cs"/>
              </a:rPr>
              <a:t>un’imagine</a:t>
            </a:r>
            <a:r>
              <a:rPr lang="en-US" sz="4500" b="1" i="0" kern="1200" cap="all" baseline="0" dirty="0">
                <a:latin typeface="+mj-lt"/>
                <a:ea typeface="+mj-ea"/>
                <a:cs typeface="+mj-cs"/>
              </a:rPr>
              <a:t> con testo a contorno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D0AA032C-E44C-4B00-AB8C-F1C54CD1AEEA}"/>
              </a:ext>
            </a:extLst>
          </p:cNvPr>
          <p:cNvSpPr txBox="1"/>
          <p:nvPr/>
        </p:nvSpPr>
        <p:spPr>
          <a:xfrm>
            <a:off x="1239541" y="1448811"/>
            <a:ext cx="9712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Nel codice, nella sezione dedicata alle specifiche del progetto, importiamo il pacchetto: 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70EE24F8-6719-48B3-8386-D9CA78BD6A1A}"/>
              </a:ext>
            </a:extLst>
          </p:cNvPr>
          <p:cNvSpPr txBox="1"/>
          <p:nvPr/>
        </p:nvSpPr>
        <p:spPr>
          <a:xfrm>
            <a:off x="7988198" y="1976383"/>
            <a:ext cx="29642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dirty="0"/>
              <a:t>\usepackage{ </a:t>
            </a:r>
            <a:r>
              <a:rPr lang="it-IT" b="1" dirty="0" err="1"/>
              <a:t>wrapfig</a:t>
            </a:r>
            <a:r>
              <a:rPr lang="it-IT" dirty="0"/>
              <a:t> }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0509F9B-C1DE-456E-83CC-604B910C5D8B}"/>
              </a:ext>
            </a:extLst>
          </p:cNvPr>
          <p:cNvSpPr txBox="1"/>
          <p:nvPr/>
        </p:nvSpPr>
        <p:spPr>
          <a:xfrm>
            <a:off x="1239541" y="2829575"/>
            <a:ext cx="7404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Successivamente, nel file.tex dove vogliamo inserire l’immagine:  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646F540-CE32-474E-8814-0F7D2C43CA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980" y="1905147"/>
            <a:ext cx="2735817" cy="624894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EDD50A75-43F2-40A7-97D9-11B525007E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0000" b="23953"/>
          <a:stretch/>
        </p:blipFill>
        <p:spPr>
          <a:xfrm>
            <a:off x="1295980" y="3999720"/>
            <a:ext cx="5837061" cy="1646853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EE8878AC-45AB-4665-90C7-EFDC55BBDF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7092"/>
          <a:stretch/>
        </p:blipFill>
        <p:spPr>
          <a:xfrm>
            <a:off x="7626322" y="3867773"/>
            <a:ext cx="4394372" cy="1910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550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956" y="703679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753" y="1562696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4EAE84-A813-4501-BC71-DBD14BA026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59782" y="1"/>
            <a:ext cx="4195674" cy="3095741"/>
          </a:xfrm>
          <a:custGeom>
            <a:avLst/>
            <a:gdLst>
              <a:gd name="connsiteX0" fmla="*/ 252211 w 4195674"/>
              <a:gd name="connsiteY0" fmla="*/ 0 h 3095741"/>
              <a:gd name="connsiteX1" fmla="*/ 3943464 w 4195674"/>
              <a:gd name="connsiteY1" fmla="*/ 0 h 3095741"/>
              <a:gd name="connsiteX2" fmla="*/ 4030816 w 4195674"/>
              <a:gd name="connsiteY2" fmla="*/ 181331 h 3095741"/>
              <a:gd name="connsiteX3" fmla="*/ 4195674 w 4195674"/>
              <a:gd name="connsiteY3" fmla="*/ 997904 h 3095741"/>
              <a:gd name="connsiteX4" fmla="*/ 2097837 w 4195674"/>
              <a:gd name="connsiteY4" fmla="*/ 3095741 h 3095741"/>
              <a:gd name="connsiteX5" fmla="*/ 0 w 4195674"/>
              <a:gd name="connsiteY5" fmla="*/ 997904 h 3095741"/>
              <a:gd name="connsiteX6" fmla="*/ 164859 w 4195674"/>
              <a:gd name="connsiteY6" fmla="*/ 181331 h 3095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95674" h="3095741">
                <a:moveTo>
                  <a:pt x="252211" y="0"/>
                </a:moveTo>
                <a:lnTo>
                  <a:pt x="3943464" y="0"/>
                </a:lnTo>
                <a:lnTo>
                  <a:pt x="4030816" y="181331"/>
                </a:lnTo>
                <a:cubicBezTo>
                  <a:pt x="4136972" y="432313"/>
                  <a:pt x="4195674" y="708253"/>
                  <a:pt x="4195674" y="997904"/>
                </a:cubicBezTo>
                <a:cubicBezTo>
                  <a:pt x="4195674" y="2156507"/>
                  <a:pt x="3256440" y="3095741"/>
                  <a:pt x="2097837" y="3095741"/>
                </a:cubicBezTo>
                <a:cubicBezTo>
                  <a:pt x="939234" y="3095741"/>
                  <a:pt x="0" y="2156507"/>
                  <a:pt x="0" y="997904"/>
                </a:cubicBezTo>
                <a:cubicBezTo>
                  <a:pt x="0" y="708253"/>
                  <a:pt x="58702" y="432313"/>
                  <a:pt x="164859" y="181331"/>
                </a:cubicBezTo>
                <a:close/>
              </a:path>
            </a:pathLst>
          </a:cu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Immagine 6">
            <a:hlinkClick r:id="rId2"/>
            <a:extLst>
              <a:ext uri="{FF2B5EF4-FFF2-40B4-BE49-F238E27FC236}">
                <a16:creationId xmlns:a16="http://schemas.microsoft.com/office/drawing/2014/main" id="{A76D09A3-3D4F-4B6D-AD99-EF193DB7F34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637" t="7440"/>
          <a:stretch/>
        </p:blipFill>
        <p:spPr>
          <a:xfrm>
            <a:off x="3234871" y="165871"/>
            <a:ext cx="1956602" cy="2353922"/>
          </a:xfrm>
          <a:prstGeom prst="rect">
            <a:avLst/>
          </a:prstGeom>
        </p:spPr>
      </p:pic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AB673405-BF85-493E-8558-0DCBEDB2B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779610"/>
            <a:ext cx="4831130" cy="4078390"/>
          </a:xfrm>
          <a:custGeom>
            <a:avLst/>
            <a:gdLst>
              <a:gd name="connsiteX0" fmla="*/ 1960035 w 4831130"/>
              <a:gd name="connsiteY0" fmla="*/ 0 h 4078390"/>
              <a:gd name="connsiteX1" fmla="*/ 4831130 w 4831130"/>
              <a:gd name="connsiteY1" fmla="*/ 2871095 h 4078390"/>
              <a:gd name="connsiteX2" fmla="*/ 4605505 w 4831130"/>
              <a:gd name="connsiteY2" fmla="*/ 3988655 h 4078390"/>
              <a:gd name="connsiteX3" fmla="*/ 4562278 w 4831130"/>
              <a:gd name="connsiteY3" fmla="*/ 4078390 h 4078390"/>
              <a:gd name="connsiteX4" fmla="*/ 0 w 4831130"/>
              <a:gd name="connsiteY4" fmla="*/ 4078390 h 4078390"/>
              <a:gd name="connsiteX5" fmla="*/ 0 w 4831130"/>
              <a:gd name="connsiteY5" fmla="*/ 777181 h 4078390"/>
              <a:gd name="connsiteX6" fmla="*/ 133752 w 4831130"/>
              <a:gd name="connsiteY6" fmla="*/ 655619 h 4078390"/>
              <a:gd name="connsiteX7" fmla="*/ 1960035 w 4831130"/>
              <a:gd name="connsiteY7" fmla="*/ 0 h 4078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31130" h="4078390">
                <a:moveTo>
                  <a:pt x="1960035" y="0"/>
                </a:moveTo>
                <a:cubicBezTo>
                  <a:pt x="3545697" y="0"/>
                  <a:pt x="4831130" y="1285433"/>
                  <a:pt x="4831130" y="2871095"/>
                </a:cubicBezTo>
                <a:cubicBezTo>
                  <a:pt x="4831130" y="3267511"/>
                  <a:pt x="4750791" y="3645162"/>
                  <a:pt x="4605505" y="3988655"/>
                </a:cubicBezTo>
                <a:lnTo>
                  <a:pt x="4562278" y="4078390"/>
                </a:lnTo>
                <a:lnTo>
                  <a:pt x="0" y="4078390"/>
                </a:lnTo>
                <a:lnTo>
                  <a:pt x="0" y="777181"/>
                </a:lnTo>
                <a:lnTo>
                  <a:pt x="133752" y="655619"/>
                </a:lnTo>
                <a:cubicBezTo>
                  <a:pt x="630047" y="246040"/>
                  <a:pt x="1266308" y="0"/>
                  <a:pt x="1960035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Immagine 8">
            <a:hlinkClick r:id="rId4"/>
            <a:extLst>
              <a:ext uri="{FF2B5EF4-FFF2-40B4-BE49-F238E27FC236}">
                <a16:creationId xmlns:a16="http://schemas.microsoft.com/office/drawing/2014/main" id="{370351BA-F524-4260-90E3-6917A256F0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358" y="3684772"/>
            <a:ext cx="2718343" cy="2752751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B43EB865-EC74-432C-A938-B2808E6AAC1F}"/>
              </a:ext>
            </a:extLst>
          </p:cNvPr>
          <p:cNvSpPr txBox="1"/>
          <p:nvPr/>
        </p:nvSpPr>
        <p:spPr>
          <a:xfrm>
            <a:off x="6478531" y="5229758"/>
            <a:ext cx="4195675" cy="8720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Overleaf Server :	 </a:t>
            </a:r>
            <a:r>
              <a:rPr lang="en-US" dirty="0">
                <a:hlinkClick r:id="rId4"/>
              </a:rPr>
              <a:t>https://overleaf.djhome.xyz/project/6231a6cb336d45009af54fe8</a:t>
            </a:r>
            <a:endParaRPr lang="en-US" dirty="0"/>
          </a:p>
        </p:txBody>
      </p:sp>
      <p:sp>
        <p:nvSpPr>
          <p:cNvPr id="26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4149" y="5775082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1CDC08EE-3FD5-4E92-94F0-AB39CDCB47FE}"/>
              </a:ext>
            </a:extLst>
          </p:cNvPr>
          <p:cNvSpPr txBox="1"/>
          <p:nvPr/>
        </p:nvSpPr>
        <p:spPr>
          <a:xfrm>
            <a:off x="6889050" y="1214266"/>
            <a:ext cx="4769355" cy="590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GitLab Repo:		 </a:t>
            </a:r>
            <a:r>
              <a:rPr lang="en-US" dirty="0">
                <a:hlinkClick r:id="rId2"/>
              </a:rPr>
              <a:t>https://gitlab.com/AndreaDagg/latex.git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5758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magine 11">
            <a:extLst>
              <a:ext uri="{FF2B5EF4-FFF2-40B4-BE49-F238E27FC236}">
                <a16:creationId xmlns:a16="http://schemas.microsoft.com/office/drawing/2014/main" id="{EDD50A75-43F2-40A7-97D9-11B525007E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000" b="23953"/>
          <a:stretch/>
        </p:blipFill>
        <p:spPr>
          <a:xfrm>
            <a:off x="3488675" y="2605573"/>
            <a:ext cx="5837061" cy="1646853"/>
          </a:xfrm>
          <a:prstGeom prst="rect">
            <a:avLst/>
          </a:prstGeom>
        </p:spPr>
      </p:pic>
      <p:cxnSp>
        <p:nvCxnSpPr>
          <p:cNvPr id="3" name="Connettore 2 2">
            <a:extLst>
              <a:ext uri="{FF2B5EF4-FFF2-40B4-BE49-F238E27FC236}">
                <a16:creationId xmlns:a16="http://schemas.microsoft.com/office/drawing/2014/main" id="{12FEB4A4-3388-489B-B7F3-A7D93FFEEB94}"/>
              </a:ext>
            </a:extLst>
          </p:cNvPr>
          <p:cNvCxnSpPr>
            <a:cxnSpLocks/>
            <a:stCxn id="18" idx="1"/>
          </p:cNvCxnSpPr>
          <p:nvPr/>
        </p:nvCxnSpPr>
        <p:spPr>
          <a:xfrm flipH="1" flipV="1">
            <a:off x="3657171" y="1335723"/>
            <a:ext cx="1779649" cy="130776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08F06A96-4296-4790-BACE-BDEE7A762AB3}"/>
              </a:ext>
            </a:extLst>
          </p:cNvPr>
          <p:cNvSpPr txBox="1"/>
          <p:nvPr/>
        </p:nvSpPr>
        <p:spPr>
          <a:xfrm>
            <a:off x="858416" y="634482"/>
            <a:ext cx="5737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r: l’immagine sarà posizionata sul margine destro</a:t>
            </a:r>
            <a:br>
              <a:rPr lang="it-IT" dirty="0"/>
            </a:br>
            <a:r>
              <a:rPr lang="it-IT" dirty="0"/>
              <a:t>l: l’immagine sarà posizionata sul margine sinistro</a:t>
            </a:r>
          </a:p>
        </p:txBody>
      </p:sp>
      <p:sp>
        <p:nvSpPr>
          <p:cNvPr id="18" name="Ovale 17">
            <a:extLst>
              <a:ext uri="{FF2B5EF4-FFF2-40B4-BE49-F238E27FC236}">
                <a16:creationId xmlns:a16="http://schemas.microsoft.com/office/drawing/2014/main" id="{C6B0684F-8D50-441A-9FA6-672FEE7FA427}"/>
              </a:ext>
            </a:extLst>
          </p:cNvPr>
          <p:cNvSpPr/>
          <p:nvPr/>
        </p:nvSpPr>
        <p:spPr>
          <a:xfrm>
            <a:off x="5393094" y="2605573"/>
            <a:ext cx="298579" cy="25892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128135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magine 11">
            <a:extLst>
              <a:ext uri="{FF2B5EF4-FFF2-40B4-BE49-F238E27FC236}">
                <a16:creationId xmlns:a16="http://schemas.microsoft.com/office/drawing/2014/main" id="{EDD50A75-43F2-40A7-97D9-11B525007E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000" b="23953"/>
          <a:stretch/>
        </p:blipFill>
        <p:spPr>
          <a:xfrm>
            <a:off x="3488675" y="2605573"/>
            <a:ext cx="5837061" cy="1646853"/>
          </a:xfrm>
          <a:prstGeom prst="rect">
            <a:avLst/>
          </a:prstGeom>
        </p:spPr>
      </p:pic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BB66535F-95D1-428F-8B61-555F0027F070}"/>
              </a:ext>
            </a:extLst>
          </p:cNvPr>
          <p:cNvCxnSpPr>
            <a:cxnSpLocks/>
            <a:stCxn id="21" idx="7"/>
          </p:cNvCxnSpPr>
          <p:nvPr/>
        </p:nvCxnSpPr>
        <p:spPr>
          <a:xfrm flipV="1">
            <a:off x="5987814" y="1280813"/>
            <a:ext cx="1868562" cy="1362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49433ADF-4542-4E4C-B09E-58009E79A065}"/>
              </a:ext>
            </a:extLst>
          </p:cNvPr>
          <p:cNvSpPr txBox="1"/>
          <p:nvPr/>
        </p:nvSpPr>
        <p:spPr>
          <a:xfrm>
            <a:off x="6957526" y="634481"/>
            <a:ext cx="43760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Definiamo la grandezza dell’area in cui sarà inserita l’immagine</a:t>
            </a:r>
          </a:p>
        </p:txBody>
      </p:sp>
      <p:sp>
        <p:nvSpPr>
          <p:cNvPr id="18" name="Ovale 17">
            <a:extLst>
              <a:ext uri="{FF2B5EF4-FFF2-40B4-BE49-F238E27FC236}">
                <a16:creationId xmlns:a16="http://schemas.microsoft.com/office/drawing/2014/main" id="{C6B0684F-8D50-441A-9FA6-672FEE7FA427}"/>
              </a:ext>
            </a:extLst>
          </p:cNvPr>
          <p:cNvSpPr/>
          <p:nvPr/>
        </p:nvSpPr>
        <p:spPr>
          <a:xfrm>
            <a:off x="5583671" y="2977631"/>
            <a:ext cx="1012213" cy="384888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Ovale 20">
            <a:extLst>
              <a:ext uri="{FF2B5EF4-FFF2-40B4-BE49-F238E27FC236}">
                <a16:creationId xmlns:a16="http://schemas.microsoft.com/office/drawing/2014/main" id="{13D66D5F-9AC2-4A52-AFB1-EE4B934BA69E}"/>
              </a:ext>
            </a:extLst>
          </p:cNvPr>
          <p:cNvSpPr/>
          <p:nvPr/>
        </p:nvSpPr>
        <p:spPr>
          <a:xfrm>
            <a:off x="5732961" y="2605572"/>
            <a:ext cx="298579" cy="25892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98027276-4BA4-4587-A964-7E2E3132139B}"/>
              </a:ext>
            </a:extLst>
          </p:cNvPr>
          <p:cNvCxnSpPr>
            <a:cxnSpLocks/>
          </p:cNvCxnSpPr>
          <p:nvPr/>
        </p:nvCxnSpPr>
        <p:spPr>
          <a:xfrm>
            <a:off x="6225128" y="3362519"/>
            <a:ext cx="1341999" cy="20958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A4137366-7E01-42E4-8393-3E5C696F28F7}"/>
              </a:ext>
            </a:extLst>
          </p:cNvPr>
          <p:cNvSpPr txBox="1"/>
          <p:nvPr/>
        </p:nvSpPr>
        <p:spPr>
          <a:xfrm>
            <a:off x="5379098" y="5458408"/>
            <a:ext cx="43760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Definiamo la grandezza dell’immagine da importare. Viene scalata se il valore è diverso da 1. </a:t>
            </a:r>
          </a:p>
        </p:txBody>
      </p:sp>
    </p:spTree>
    <p:extLst>
      <p:ext uri="{BB962C8B-B14F-4D97-AF65-F5344CB8AC3E}">
        <p14:creationId xmlns:p14="http://schemas.microsoft.com/office/powerpoint/2010/main" val="9979272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magine 11">
            <a:extLst>
              <a:ext uri="{FF2B5EF4-FFF2-40B4-BE49-F238E27FC236}">
                <a16:creationId xmlns:a16="http://schemas.microsoft.com/office/drawing/2014/main" id="{EDD50A75-43F2-40A7-97D9-11B525007E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000" b="23953"/>
          <a:stretch/>
        </p:blipFill>
        <p:spPr>
          <a:xfrm>
            <a:off x="3488675" y="2605573"/>
            <a:ext cx="5837061" cy="1646853"/>
          </a:xfrm>
          <a:prstGeom prst="rect">
            <a:avLst/>
          </a:prstGeom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A4137366-7E01-42E4-8393-3E5C696F28F7}"/>
              </a:ext>
            </a:extLst>
          </p:cNvPr>
          <p:cNvSpPr txBox="1"/>
          <p:nvPr/>
        </p:nvSpPr>
        <p:spPr>
          <a:xfrm>
            <a:off x="2809319" y="5081012"/>
            <a:ext cx="80709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Utilizzando il tag \label possiamo assegnare un’etichetta all’immagine e successivamente farci riferimento attraverso il tag:  </a:t>
            </a:r>
          </a:p>
          <a:p>
            <a:pPr algn="ctr"/>
            <a:br>
              <a:rPr lang="it-IT" b="1" dirty="0"/>
            </a:br>
            <a:r>
              <a:rPr lang="it-IT" b="1" dirty="0"/>
              <a:t>\</a:t>
            </a:r>
            <a:r>
              <a:rPr lang="it-IT" b="1" dirty="0" err="1"/>
              <a:t>ref</a:t>
            </a:r>
            <a:r>
              <a:rPr lang="it-IT" b="1" dirty="0"/>
              <a:t>{ </a:t>
            </a:r>
            <a:r>
              <a:rPr lang="it-IT" dirty="0" err="1"/>
              <a:t>fig:my_label</a:t>
            </a:r>
            <a:r>
              <a:rPr lang="it-IT" dirty="0"/>
              <a:t> </a:t>
            </a:r>
            <a:r>
              <a:rPr lang="it-IT" b="1" dirty="0"/>
              <a:t>}</a:t>
            </a:r>
          </a:p>
        </p:txBody>
      </p:sp>
      <p:sp>
        <p:nvSpPr>
          <p:cNvPr id="2" name="Rettangolo con angoli arrotondati 1">
            <a:extLst>
              <a:ext uri="{FF2B5EF4-FFF2-40B4-BE49-F238E27FC236}">
                <a16:creationId xmlns:a16="http://schemas.microsoft.com/office/drawing/2014/main" id="{792CB09F-D9D7-4D2F-9692-2F2E27C4FEF5}"/>
              </a:ext>
            </a:extLst>
          </p:cNvPr>
          <p:cNvSpPr/>
          <p:nvPr/>
        </p:nvSpPr>
        <p:spPr>
          <a:xfrm>
            <a:off x="4208105" y="3501312"/>
            <a:ext cx="2017023" cy="258925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" name="Connettore a gomito 5">
            <a:extLst>
              <a:ext uri="{FF2B5EF4-FFF2-40B4-BE49-F238E27FC236}">
                <a16:creationId xmlns:a16="http://schemas.microsoft.com/office/drawing/2014/main" id="{FC9C46C8-D8C6-42C7-86B1-21C0713CA017}"/>
              </a:ext>
            </a:extLst>
          </p:cNvPr>
          <p:cNvCxnSpPr>
            <a:stCxn id="2" idx="3"/>
            <a:endCxn id="15" idx="0"/>
          </p:cNvCxnSpPr>
          <p:nvPr/>
        </p:nvCxnSpPr>
        <p:spPr>
          <a:xfrm>
            <a:off x="6225128" y="3630775"/>
            <a:ext cx="619681" cy="1450237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tangolo con angoli arrotondati 13">
            <a:extLst>
              <a:ext uri="{FF2B5EF4-FFF2-40B4-BE49-F238E27FC236}">
                <a16:creationId xmlns:a16="http://schemas.microsoft.com/office/drawing/2014/main" id="{BF6FEFF2-9BC5-45AC-851F-53FAE44B6ECA}"/>
              </a:ext>
            </a:extLst>
          </p:cNvPr>
          <p:cNvSpPr/>
          <p:nvPr/>
        </p:nvSpPr>
        <p:spPr>
          <a:xfrm>
            <a:off x="7383623" y="3065883"/>
            <a:ext cx="2017023" cy="258925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6EF0CF99-DAEB-4BEF-A174-F6A916EEF79C}"/>
              </a:ext>
            </a:extLst>
          </p:cNvPr>
          <p:cNvCxnSpPr/>
          <p:nvPr/>
        </p:nvCxnSpPr>
        <p:spPr>
          <a:xfrm flipV="1">
            <a:off x="8392134" y="1679510"/>
            <a:ext cx="0" cy="13863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E6DC5DA0-6C8F-42A2-893D-87243833AF7F}"/>
              </a:ext>
            </a:extLst>
          </p:cNvPr>
          <p:cNvSpPr txBox="1"/>
          <p:nvPr/>
        </p:nvSpPr>
        <p:spPr>
          <a:xfrm>
            <a:off x="5795863" y="1173473"/>
            <a:ext cx="5192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Inseriamo la path dell’immagine da importare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A6CDBC1F-DC83-4F00-9792-25D4C55235C8}"/>
              </a:ext>
            </a:extLst>
          </p:cNvPr>
          <p:cNvSpPr txBox="1"/>
          <p:nvPr/>
        </p:nvSpPr>
        <p:spPr>
          <a:xfrm>
            <a:off x="969413" y="1212022"/>
            <a:ext cx="23522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Centriamo l’immagine all’interno dell’area dedicata</a:t>
            </a:r>
            <a:endParaRPr lang="it-IT" b="1" dirty="0"/>
          </a:p>
        </p:txBody>
      </p:sp>
      <p:sp>
        <p:nvSpPr>
          <p:cNvPr id="22" name="Rettangolo con angoli arrotondati 21">
            <a:extLst>
              <a:ext uri="{FF2B5EF4-FFF2-40B4-BE49-F238E27FC236}">
                <a16:creationId xmlns:a16="http://schemas.microsoft.com/office/drawing/2014/main" id="{915C185A-7FEB-47D6-B460-3686599C0153}"/>
              </a:ext>
            </a:extLst>
          </p:cNvPr>
          <p:cNvSpPr/>
          <p:nvPr/>
        </p:nvSpPr>
        <p:spPr>
          <a:xfrm>
            <a:off x="4078978" y="2840466"/>
            <a:ext cx="1211480" cy="258925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3" name="Connettore a gomito 22">
            <a:extLst>
              <a:ext uri="{FF2B5EF4-FFF2-40B4-BE49-F238E27FC236}">
                <a16:creationId xmlns:a16="http://schemas.microsoft.com/office/drawing/2014/main" id="{DA479DAB-5F21-4E74-92E2-BAE57CC3B0A4}"/>
              </a:ext>
            </a:extLst>
          </p:cNvPr>
          <p:cNvCxnSpPr>
            <a:cxnSpLocks/>
            <a:endCxn id="20" idx="2"/>
          </p:cNvCxnSpPr>
          <p:nvPr/>
        </p:nvCxnSpPr>
        <p:spPr>
          <a:xfrm rot="10800000">
            <a:off x="2145556" y="2412352"/>
            <a:ext cx="1933422" cy="545457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9361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02A8575-6ABA-4E9D-8138-948417705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948473"/>
            <a:ext cx="10515600" cy="93307"/>
          </a:xfrm>
        </p:spPr>
        <p:txBody>
          <a:bodyPr>
            <a:normAutofit fontScale="90000"/>
          </a:bodyPr>
          <a:lstStyle/>
          <a:p>
            <a:r>
              <a:rPr lang="it-IT" sz="4000" dirty="0" err="1"/>
              <a:t>LaTex</a:t>
            </a:r>
            <a:r>
              <a:rPr lang="it-IT" sz="4000" dirty="0"/>
              <a:t> è un linguaggio di Markup</a:t>
            </a:r>
            <a:br>
              <a:rPr lang="it-IT" dirty="0"/>
            </a:b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48C44DFF-E13B-44B7-9CD5-D46F0A3229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019" y="3429000"/>
            <a:ext cx="2903472" cy="1303133"/>
          </a:xfrm>
          <a:prstGeom prst="rect">
            <a:avLst/>
          </a:prstGeom>
        </p:spPr>
      </p:pic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01E53CED-2C29-487D-A902-7CE6D92F8CA2}"/>
              </a:ext>
            </a:extLst>
          </p:cNvPr>
          <p:cNvCxnSpPr>
            <a:cxnSpLocks/>
          </p:cNvCxnSpPr>
          <p:nvPr/>
        </p:nvCxnSpPr>
        <p:spPr>
          <a:xfrm>
            <a:off x="4002103" y="4080567"/>
            <a:ext cx="106441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magine 8">
            <a:extLst>
              <a:ext uri="{FF2B5EF4-FFF2-40B4-BE49-F238E27FC236}">
                <a16:creationId xmlns:a16="http://schemas.microsoft.com/office/drawing/2014/main" id="{32E64100-5DC2-4001-996F-05EB800DEE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73" t="43663" r="18680" b="15736"/>
          <a:stretch/>
        </p:blipFill>
        <p:spPr>
          <a:xfrm>
            <a:off x="5253134" y="3617157"/>
            <a:ext cx="2123345" cy="926818"/>
          </a:xfrm>
          <a:prstGeom prst="rect">
            <a:avLst/>
          </a:prstGeom>
        </p:spPr>
      </p:pic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54FEF869-A141-4743-88EC-AEDDBB905899}"/>
              </a:ext>
            </a:extLst>
          </p:cNvPr>
          <p:cNvCxnSpPr>
            <a:cxnSpLocks/>
          </p:cNvCxnSpPr>
          <p:nvPr/>
        </p:nvCxnSpPr>
        <p:spPr>
          <a:xfrm>
            <a:off x="7448209" y="3999702"/>
            <a:ext cx="106441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magine 12">
            <a:extLst>
              <a:ext uri="{FF2B5EF4-FFF2-40B4-BE49-F238E27FC236}">
                <a16:creationId xmlns:a16="http://schemas.microsoft.com/office/drawing/2014/main" id="{806BD180-1966-402E-912F-121F043B4B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8098" y="2816619"/>
            <a:ext cx="1608172" cy="2527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007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olo 14">
            <a:extLst>
              <a:ext uri="{FF2B5EF4-FFF2-40B4-BE49-F238E27FC236}">
                <a16:creationId xmlns:a16="http://schemas.microsoft.com/office/drawing/2014/main" id="{6AD72A11-5D88-48CD-A617-92C1F9FBD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613584"/>
          </a:xfrm>
        </p:spPr>
        <p:txBody>
          <a:bodyPr>
            <a:normAutofit fontScale="90000"/>
          </a:bodyPr>
          <a:lstStyle/>
          <a:p>
            <a:r>
              <a:rPr lang="it-IT" sz="4000" dirty="0"/>
              <a:t>Utilizzare un tag </a:t>
            </a:r>
            <a:endParaRPr lang="it-IT" dirty="0"/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B867C6A0-93A4-4364-9E9B-1E18EAD72850}"/>
              </a:ext>
            </a:extLst>
          </p:cNvPr>
          <p:cNvSpPr txBox="1"/>
          <p:nvPr/>
        </p:nvSpPr>
        <p:spPr>
          <a:xfrm>
            <a:off x="1828800" y="2323323"/>
            <a:ext cx="9745040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it-IT" dirty="0"/>
              <a:t>Un tag è un comando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Ogni tag è preceduto da un backslash ‘\’ in questo modo si differenzia dal semplice testo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46008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olo 14">
            <a:extLst>
              <a:ext uri="{FF2B5EF4-FFF2-40B4-BE49-F238E27FC236}">
                <a16:creationId xmlns:a16="http://schemas.microsoft.com/office/drawing/2014/main" id="{6AD72A11-5D88-48CD-A617-92C1F9FBD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613584"/>
          </a:xfrm>
        </p:spPr>
        <p:txBody>
          <a:bodyPr>
            <a:normAutofit fontScale="90000"/>
          </a:bodyPr>
          <a:lstStyle/>
          <a:p>
            <a:r>
              <a:rPr lang="it-IT" sz="4000" dirty="0"/>
              <a:t>Il progetto è diviso in due aree</a:t>
            </a:r>
            <a:endParaRPr lang="it-IT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EB568869-A12D-4C85-84EB-35D5166733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200" y="2631337"/>
            <a:ext cx="3255640" cy="4038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188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olo 14">
            <a:extLst>
              <a:ext uri="{FF2B5EF4-FFF2-40B4-BE49-F238E27FC236}">
                <a16:creationId xmlns:a16="http://schemas.microsoft.com/office/drawing/2014/main" id="{6AD72A11-5D88-48CD-A617-92C1F9FBD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613584"/>
          </a:xfrm>
        </p:spPr>
        <p:txBody>
          <a:bodyPr>
            <a:normAutofit fontScale="90000"/>
          </a:bodyPr>
          <a:lstStyle/>
          <a:p>
            <a:r>
              <a:rPr lang="it-IT" sz="4000" dirty="0"/>
              <a:t>Il progetto è diviso in due aree</a:t>
            </a:r>
            <a:endParaRPr lang="it-IT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EB568869-A12D-4C85-84EB-35D5166733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200" y="2631337"/>
            <a:ext cx="3255640" cy="4038806"/>
          </a:xfrm>
          <a:prstGeom prst="rect">
            <a:avLst/>
          </a:prstGeom>
        </p:spPr>
      </p:pic>
      <p:sp>
        <p:nvSpPr>
          <p:cNvPr id="2" name="Parentesi graffa chiusa 1">
            <a:extLst>
              <a:ext uri="{FF2B5EF4-FFF2-40B4-BE49-F238E27FC236}">
                <a16:creationId xmlns:a16="http://schemas.microsoft.com/office/drawing/2014/main" id="{D78F206C-BA75-4AAF-9C89-70FE06727A29}"/>
              </a:ext>
            </a:extLst>
          </p:cNvPr>
          <p:cNvSpPr/>
          <p:nvPr/>
        </p:nvSpPr>
        <p:spPr>
          <a:xfrm>
            <a:off x="4632960" y="2631335"/>
            <a:ext cx="690880" cy="2418183"/>
          </a:xfrm>
          <a:prstGeom prst="rightBrace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6D002E1-059E-4FA7-9996-1CD01755DB5D}"/>
              </a:ext>
            </a:extLst>
          </p:cNvPr>
          <p:cNvSpPr txBox="1"/>
          <p:nvPr/>
        </p:nvSpPr>
        <p:spPr>
          <a:xfrm>
            <a:off x="5323840" y="3609593"/>
            <a:ext cx="33842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Specifiche del progetto</a:t>
            </a:r>
          </a:p>
        </p:txBody>
      </p:sp>
    </p:spTree>
    <p:extLst>
      <p:ext uri="{BB962C8B-B14F-4D97-AF65-F5344CB8AC3E}">
        <p14:creationId xmlns:p14="http://schemas.microsoft.com/office/powerpoint/2010/main" val="2535104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olo 14">
            <a:extLst>
              <a:ext uri="{FF2B5EF4-FFF2-40B4-BE49-F238E27FC236}">
                <a16:creationId xmlns:a16="http://schemas.microsoft.com/office/drawing/2014/main" id="{6AD72A11-5D88-48CD-A617-92C1F9FBD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613584"/>
          </a:xfrm>
        </p:spPr>
        <p:txBody>
          <a:bodyPr>
            <a:normAutofit fontScale="90000"/>
          </a:bodyPr>
          <a:lstStyle/>
          <a:p>
            <a:r>
              <a:rPr lang="it-IT" sz="4000" dirty="0"/>
              <a:t>Il progetto è diviso in due aree</a:t>
            </a:r>
            <a:endParaRPr lang="it-IT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EB568869-A12D-4C85-84EB-35D5166733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200" y="2631337"/>
            <a:ext cx="3255640" cy="4038806"/>
          </a:xfrm>
          <a:prstGeom prst="rect">
            <a:avLst/>
          </a:prstGeom>
        </p:spPr>
      </p:pic>
      <p:sp>
        <p:nvSpPr>
          <p:cNvPr id="2" name="Parentesi graffa chiusa 1">
            <a:extLst>
              <a:ext uri="{FF2B5EF4-FFF2-40B4-BE49-F238E27FC236}">
                <a16:creationId xmlns:a16="http://schemas.microsoft.com/office/drawing/2014/main" id="{D78F206C-BA75-4AAF-9C89-70FE06727A29}"/>
              </a:ext>
            </a:extLst>
          </p:cNvPr>
          <p:cNvSpPr/>
          <p:nvPr/>
        </p:nvSpPr>
        <p:spPr>
          <a:xfrm>
            <a:off x="4449400" y="5313680"/>
            <a:ext cx="690880" cy="1356463"/>
          </a:xfrm>
          <a:prstGeom prst="rightBrace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6D002E1-059E-4FA7-9996-1CD01755DB5D}"/>
              </a:ext>
            </a:extLst>
          </p:cNvPr>
          <p:cNvSpPr txBox="1"/>
          <p:nvPr/>
        </p:nvSpPr>
        <p:spPr>
          <a:xfrm>
            <a:off x="5506720" y="5761078"/>
            <a:ext cx="29338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Testo del progetto</a:t>
            </a:r>
          </a:p>
        </p:txBody>
      </p:sp>
    </p:spTree>
    <p:extLst>
      <p:ext uri="{BB962C8B-B14F-4D97-AF65-F5344CB8AC3E}">
        <p14:creationId xmlns:p14="http://schemas.microsoft.com/office/powerpoint/2010/main" val="1317932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olo 14">
            <a:extLst>
              <a:ext uri="{FF2B5EF4-FFF2-40B4-BE49-F238E27FC236}">
                <a16:creationId xmlns:a16="http://schemas.microsoft.com/office/drawing/2014/main" id="{6AD72A11-5D88-48CD-A617-92C1F9FBD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613584"/>
          </a:xfrm>
        </p:spPr>
        <p:txBody>
          <a:bodyPr>
            <a:normAutofit fontScale="90000"/>
          </a:bodyPr>
          <a:lstStyle/>
          <a:p>
            <a:r>
              <a:rPr lang="it-IT" sz="4000" dirty="0"/>
              <a:t>Definire un progetto</a:t>
            </a:r>
            <a:endParaRPr lang="it-IT" dirty="0"/>
          </a:p>
        </p:txBody>
      </p:sp>
      <p:pic>
        <p:nvPicPr>
          <p:cNvPr id="19" name="Immagine 18">
            <a:extLst>
              <a:ext uri="{FF2B5EF4-FFF2-40B4-BE49-F238E27FC236}">
                <a16:creationId xmlns:a16="http://schemas.microsoft.com/office/drawing/2014/main" id="{906A5332-BF2D-44C3-A44D-97B5287EDB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379" y="2981960"/>
            <a:ext cx="4298222" cy="3337560"/>
          </a:xfrm>
          <a:prstGeom prst="rect">
            <a:avLst/>
          </a:prstGeom>
        </p:spPr>
      </p:pic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B867C6A0-93A4-4364-9E9B-1E18EAD72850}"/>
              </a:ext>
            </a:extLst>
          </p:cNvPr>
          <p:cNvSpPr txBox="1"/>
          <p:nvPr/>
        </p:nvSpPr>
        <p:spPr>
          <a:xfrm>
            <a:off x="7010401" y="4004409"/>
            <a:ext cx="43140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Ogni documento ha un tag di inizio ed </a:t>
            </a:r>
          </a:p>
          <a:p>
            <a:r>
              <a:rPr lang="it-IT" dirty="0"/>
              <a:t>uno di fine che delimitano il documento</a:t>
            </a:r>
          </a:p>
        </p:txBody>
      </p:sp>
    </p:spTree>
    <p:extLst>
      <p:ext uri="{BB962C8B-B14F-4D97-AF65-F5344CB8AC3E}">
        <p14:creationId xmlns:p14="http://schemas.microsoft.com/office/powerpoint/2010/main" val="1912307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olo 14">
            <a:extLst>
              <a:ext uri="{FF2B5EF4-FFF2-40B4-BE49-F238E27FC236}">
                <a16:creationId xmlns:a16="http://schemas.microsoft.com/office/drawing/2014/main" id="{6AD72A11-5D88-48CD-A617-92C1F9FBD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613584"/>
          </a:xfrm>
        </p:spPr>
        <p:txBody>
          <a:bodyPr>
            <a:normAutofit fontScale="90000"/>
          </a:bodyPr>
          <a:lstStyle/>
          <a:p>
            <a:r>
              <a:rPr lang="it-IT" sz="4000" dirty="0"/>
              <a:t>Strutturare un progetto</a:t>
            </a:r>
            <a:endParaRPr lang="it-IT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33A1B3DE-779C-43B3-90FA-8B6A286E63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3" r="48088" b="2877"/>
          <a:stretch/>
        </p:blipFill>
        <p:spPr>
          <a:xfrm>
            <a:off x="1117599" y="2531843"/>
            <a:ext cx="5171441" cy="3086638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88C22C6D-0E6C-43C4-B9CE-D0419B3615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2926" b="40465"/>
          <a:stretch/>
        </p:blipFill>
        <p:spPr>
          <a:xfrm>
            <a:off x="7680960" y="3361198"/>
            <a:ext cx="3700780" cy="1871345"/>
          </a:xfrm>
          <a:prstGeom prst="rect">
            <a:avLst/>
          </a:prstGeom>
        </p:spPr>
      </p:pic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078AEFE2-D37B-4020-82FF-C787B8D7A96A}"/>
              </a:ext>
            </a:extLst>
          </p:cNvPr>
          <p:cNvCxnSpPr>
            <a:stCxn id="3" idx="3"/>
          </p:cNvCxnSpPr>
          <p:nvPr/>
        </p:nvCxnSpPr>
        <p:spPr>
          <a:xfrm>
            <a:off x="6289040" y="4075162"/>
            <a:ext cx="13919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0387314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Sfumatura</Template>
  <TotalTime>133</TotalTime>
  <Words>510</Words>
  <Application>Microsoft Office PowerPoint</Application>
  <PresentationFormat>Widescreen</PresentationFormat>
  <Paragraphs>73</Paragraphs>
  <Slides>22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22</vt:i4>
      </vt:variant>
    </vt:vector>
  </HeadingPairs>
  <TitlesOfParts>
    <vt:vector size="25" baseType="lpstr">
      <vt:lpstr>Arial</vt:lpstr>
      <vt:lpstr>Univers</vt:lpstr>
      <vt:lpstr>GradientVTI</vt:lpstr>
      <vt:lpstr>Presentazione standard di PowerPoint</vt:lpstr>
      <vt:lpstr>Presentazione standard di PowerPoint</vt:lpstr>
      <vt:lpstr>LaTex è un linguaggio di Markup </vt:lpstr>
      <vt:lpstr>Utilizzare un tag </vt:lpstr>
      <vt:lpstr>Il progetto è diviso in due aree</vt:lpstr>
      <vt:lpstr>Il progetto è diviso in due aree</vt:lpstr>
      <vt:lpstr>Il progetto è diviso in due aree</vt:lpstr>
      <vt:lpstr>Definire un progetto</vt:lpstr>
      <vt:lpstr>Strutturare un progetto</vt:lpstr>
      <vt:lpstr> </vt:lpstr>
      <vt:lpstr> </vt:lpstr>
      <vt:lpstr> </vt:lpstr>
      <vt:lpstr>Comandi principali</vt:lpstr>
      <vt:lpstr>Inserire un elenco puntato</vt:lpstr>
      <vt:lpstr>Inserire un elenco puntato</vt:lpstr>
      <vt:lpstr>Inserire un’imagine</vt:lpstr>
      <vt:lpstr>Inserire un’imagine</vt:lpstr>
      <vt:lpstr>Inserire un’imagine</vt:lpstr>
      <vt:lpstr>Inserire un’imagine con testo a contorno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ANDREA D'AGUANNO</dc:creator>
  <cp:lastModifiedBy>ANDREA D'AGUANNO</cp:lastModifiedBy>
  <cp:revision>6</cp:revision>
  <dcterms:created xsi:type="dcterms:W3CDTF">2022-03-21T08:33:46Z</dcterms:created>
  <dcterms:modified xsi:type="dcterms:W3CDTF">2022-03-21T11:20:08Z</dcterms:modified>
</cp:coreProperties>
</file>