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62C9C-AFFE-4BC6-A8C8-C4A2F267F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9F7D45-97FA-4A41-AC7C-796078BF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77B5E7-07FB-4D60-B019-C35DA209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DC5BDA-E9DC-4C01-9934-8C7FDC2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115D8F-2E18-4166-865C-E9F518DF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138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9CF38-D0B4-41BA-B1A5-B1B21F7F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881D9D-D4FF-4575-8154-52D243117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0A9F9-B028-49F8-BB3A-4045F934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05B34D-DC10-45C7-8C84-DE65E15D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422F1B-1044-4460-8A24-1146610A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3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8D2FF5-79B1-47F3-A143-8D701450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7049D9-E4C2-4C63-BFB1-75087D04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D929B1-4C8F-4911-82A5-0B2EF203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1FDAB1-3D92-4FC5-A5A4-C6E4DEC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4009D-E58B-4DF0-A65A-99F621B3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09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3BB92-BDBB-4A9F-86FD-75FA1488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A0B01C-FED9-44B1-9B8E-31AB3404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9133F5-0AC1-45C7-9413-16E1F77F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B67AC8-84D5-4AE6-A52A-516D0F79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AB6A8-7391-4B77-AB3C-951654E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5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177AC-5C4F-4542-A064-6FDF49FF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6F8F5-A7B1-4D4E-B21D-6F7A6D3E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E619F5-8333-4969-A3AF-BD13B239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E2055E-37BA-4116-9FF7-8FBF37B5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7837D5-F804-484F-8233-DA55D832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95D3F-8A65-496B-9EE4-F215C592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3E315-4E04-4905-AA87-4492FCBEB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F1623E-2F23-4A23-9E20-A9B1C904D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FB9D34-66FD-4D42-A678-400B33D6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FF73AB-C57E-49FF-BA78-63480AE7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1DBF10-9AD7-4540-A1F8-672642F7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8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8046E-2088-451D-B20C-69F9773B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5A51E5-3808-4BC8-A84B-94058C76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20FD8C-08C5-4976-99B1-BFAD24DC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3AD243-3D22-4D0C-A83B-F4845A39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CD355F-EBD4-47B6-B5C9-7F14A513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76203-71AA-475C-8BDB-67FB9ABA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AD3AD1-5E32-4F0C-B88F-865414DB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80B836-1903-41C0-B58D-8E9EAA52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1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412CB-E679-475E-A545-D78C4FA1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DB787D-77C2-4BE8-98DF-11438089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30CF41-1DA6-48FB-A240-27093D04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B40DAF-C5BB-4EFB-ACB6-5933C599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84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817C5A-14A8-4F8D-B2AE-CC0B6DD5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25DEE1-5D1B-40BE-B948-8506808E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EB3F46-B74A-4D9D-9C8C-1614652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9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855D9-37DE-4958-BF76-01E1E3E3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E16241-610E-4EE0-9E10-3F84B818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520203-5AB7-4C12-B5DF-A5DFD7C3B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E93951-D249-4202-8AD7-D1B2070A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185BE3-A485-42E0-8A41-AAA4298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A4B3EC-6B7E-420B-9DFB-705C21D9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7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1B8FA-9D54-494A-9496-175E759D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C37F07-B65B-4BE4-AD92-50B95FAA2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C60DDD-62C3-4726-97E0-5C81F790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F7FA2A-AB5B-4BDA-B494-8E5872AD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3B02EA-06A3-4191-805C-39FCCE24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DB2AA0-EE57-4DD0-B787-A5503226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79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9E4437-13DD-456F-B5D6-DB8E55E7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FC682D-2E4F-437D-87E3-6F2F379B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F4232-D0E2-45F9-85CF-54F377270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B8BA-D54A-4C11-A6F5-257DF82AEA82}" type="datetimeFigureOut">
              <a:rPr lang="it-IT" smtClean="0"/>
              <a:t>05/02/2020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10154E-3A4F-4D07-807E-D704CCF7E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9AB432-3111-4608-9839-E96C34DEF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C928-6B14-4715-9F14-6450099CFC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7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FF61D-7426-4632-B1DA-D93DD0C67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saturation sat="117000"/>
                    </a14:imgEffect>
                  </a14:imgLayer>
                </a14:imgProps>
              </a:ext>
            </a:extLst>
          </a:blip>
          <a:srcRect l="15628" r="-1" b="-1"/>
          <a:stretch/>
        </p:blipFill>
        <p:spPr>
          <a:xfrm>
            <a:off x="6107" y="0"/>
            <a:ext cx="12185893" cy="6857990"/>
          </a:xfrm>
          <a:prstGeom prst="rect">
            <a:avLst/>
          </a:prstGeom>
        </p:spPr>
      </p:pic>
      <p:pic>
        <p:nvPicPr>
          <p:cNvPr id="6" name="Immagine 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5DD27170-E8BA-46F7-835D-D2EA802E3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57" y="5752037"/>
            <a:ext cx="1824518" cy="89079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E9309B-493C-4571-B63F-DB32764FFCAB}"/>
              </a:ext>
            </a:extLst>
          </p:cNvPr>
          <p:cNvSpPr txBox="1"/>
          <p:nvPr/>
        </p:nvSpPr>
        <p:spPr>
          <a:xfrm>
            <a:off x="1459044" y="1859340"/>
            <a:ext cx="9273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b="1" dirty="0">
                <a:ln w="10160">
                  <a:noFill/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Calcolo Matriciale</a:t>
            </a:r>
            <a:endParaRPr lang="it-IT" sz="2000" b="1" dirty="0">
              <a:ln w="10160">
                <a:noFill/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267B60-4AB9-431B-86CC-5A5FB2EA9C7A}"/>
              </a:ext>
            </a:extLst>
          </p:cNvPr>
          <p:cNvSpPr txBox="1"/>
          <p:nvPr/>
        </p:nvSpPr>
        <p:spPr>
          <a:xfrm>
            <a:off x="9622398" y="5752037"/>
            <a:ext cx="2401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/>
              <a:t>Storia della matematica</a:t>
            </a:r>
            <a:br>
              <a:rPr lang="it-IT" dirty="0"/>
            </a:br>
            <a:r>
              <a:rPr lang="it-IT" dirty="0"/>
              <a:t>Andrea D’Aguanno</a:t>
            </a:r>
            <a:br>
              <a:rPr lang="it-IT" dirty="0"/>
            </a:br>
            <a:r>
              <a:rPr lang="it-IT" dirty="0"/>
              <a:t>A.A. 2019/2020</a:t>
            </a:r>
          </a:p>
        </p:txBody>
      </p:sp>
    </p:spTree>
    <p:extLst>
      <p:ext uri="{BB962C8B-B14F-4D97-AF65-F5344CB8AC3E}">
        <p14:creationId xmlns:p14="http://schemas.microsoft.com/office/powerpoint/2010/main" val="238744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304800" y="253300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C00000"/>
                </a:solidFill>
                <a:latin typeface="Calisto MT" panose="02040603050505030304" pitchFamily="18" charset="0"/>
              </a:rPr>
              <a:t>RANGO</a:t>
            </a:r>
            <a:endParaRPr lang="it-IT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85D3F2-DE6D-4856-9DAE-0329069A6943}"/>
              </a:ext>
            </a:extLst>
          </p:cNvPr>
          <p:cNvSpPr/>
          <p:nvPr/>
        </p:nvSpPr>
        <p:spPr>
          <a:xfrm>
            <a:off x="304799" y="1049612"/>
            <a:ext cx="1106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Sia A</a:t>
            </a:r>
            <a:r>
              <a:rPr lang="it-IT" baseline="-25000" dirty="0"/>
              <a:t>m · n</a:t>
            </a:r>
            <a:r>
              <a:rPr lang="it-IT" dirty="0"/>
              <a:t> una matrice con m = n ∨ m ≠ n, si definisce minore P, il determinante di una matrice di ordine P di A.</a:t>
            </a:r>
          </a:p>
          <a:p>
            <a:r>
              <a:rPr lang="it-IT" dirty="0"/>
              <a:t>Si definisce </a:t>
            </a:r>
            <a:r>
              <a:rPr lang="it-IT" b="1" dirty="0"/>
              <a:t>rango</a:t>
            </a:r>
            <a:r>
              <a:rPr lang="it-IT" dirty="0"/>
              <a:t> di una matrice A, e lo si indice con ρ(A), l’ordine massimo di un minore non nullo.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0ABDA6-DBCD-4BB6-9E6D-EE35D5898799}"/>
              </a:ext>
            </a:extLst>
          </p:cNvPr>
          <p:cNvSpPr txBox="1"/>
          <p:nvPr/>
        </p:nvSpPr>
        <p:spPr>
          <a:xfrm>
            <a:off x="304800" y="1772363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Teorema degli orlati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BD3FCBE0-A58D-4723-B07F-E22F50B89398}"/>
                  </a:ext>
                </a:extLst>
              </p:cNvPr>
              <p:cNvSpPr/>
              <p:nvPr/>
            </p:nvSpPr>
            <p:spPr>
              <a:xfrm>
                <a:off x="304798" y="2141695"/>
                <a:ext cx="11065565" cy="386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Affinché una matrice m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000" baseline="-25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" panose="02040503050406030204" pitchFamily="18" charset="0"/>
                      </a:rPr>
                      <m:t>·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 abbia rango P è necessario e sufficiente che valgano le seguenti due proprietà: </a:t>
                </a:r>
                <a:endParaRPr lang="it-IT" dirty="0"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BD3FCBE0-A58D-4723-B07F-E22F50B8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2141695"/>
                <a:ext cx="11065565" cy="386324"/>
              </a:xfrm>
              <a:prstGeom prst="rect">
                <a:avLst/>
              </a:prstGeom>
              <a:blipFill>
                <a:blip r:embed="rId2"/>
                <a:stretch>
                  <a:fillRect l="-441" t="-3125" b="-2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B73CCE69-576B-4442-86C8-AB4D08065B0C}"/>
              </a:ext>
            </a:extLst>
          </p:cNvPr>
          <p:cNvSpPr/>
          <p:nvPr/>
        </p:nvSpPr>
        <p:spPr>
          <a:xfrm>
            <a:off x="304797" y="2511027"/>
            <a:ext cx="7421219" cy="134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Esiste un minore di ordine P non nullo.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it-IT" dirty="0"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Sono nulli tutti i minori di ordine P+1 ottenuti orlando la corrispondente sottomatrice con una qualunque altra riga o colonna.</a:t>
            </a:r>
            <a:endParaRPr lang="it-IT" dirty="0"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D15F753-E747-41A6-ABEC-B1DD527B5356}"/>
              </a:ext>
            </a:extLst>
          </p:cNvPr>
          <p:cNvSpPr/>
          <p:nvPr/>
        </p:nvSpPr>
        <p:spPr>
          <a:xfrm>
            <a:off x="351177" y="5155356"/>
            <a:ext cx="8534403" cy="1306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rango di una matrice è un numero compreso tra zero ed il più piccolo tra m ed n: 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  <a:spcAft>
                <a:spcPts val="0"/>
              </a:spcAft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 </a:t>
            </a:r>
            <a:r>
              <a:rPr lang="it-IT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M </a:t>
            </a:r>
            <a:r>
              <a:rPr lang="it-IT" sz="2400" baseline="-250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m</a:t>
            </a:r>
            <a:r>
              <a:rPr lang="it-IT" baseline="-25000" dirty="0" err="1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x</a:t>
            </a:r>
            <a:r>
              <a:rPr lang="it-IT" sz="2400" baseline="-250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n</a:t>
            </a:r>
            <a:r>
              <a:rPr lang="it-IT" baseline="-25000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0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≤ minore(m, n)</a:t>
            </a:r>
          </a:p>
          <a:p>
            <a:pPr marL="457200" algn="ctr">
              <a:lnSpc>
                <a:spcPct val="115000"/>
              </a:lnSpc>
              <a:spcAft>
                <a:spcPts val="0"/>
              </a:spcAft>
            </a:pP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L’unica matrice che ha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= 0 è la matrice nulla. 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AD8230C-FBA7-4E65-A440-274FBB92C526}"/>
              </a:ext>
            </a:extLst>
          </p:cNvPr>
          <p:cNvSpPr/>
          <p:nvPr/>
        </p:nvSpPr>
        <p:spPr>
          <a:xfrm>
            <a:off x="351177" y="4151740"/>
            <a:ext cx="10515606" cy="7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Dunque per calcolare il rango di una matrice si utilizza il metodo dei minori in concomitanza del Teorema degli orlati, nello specifico data una matrice A: </a:t>
            </a:r>
            <a:endParaRPr lang="it-IT" dirty="0"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9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304797" y="253909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C00000"/>
                </a:solidFill>
                <a:latin typeface="Calisto MT" panose="02040603050505030304" pitchFamily="18" charset="0"/>
              </a:rPr>
              <a:t>Sistema lineari e matrici</a:t>
            </a:r>
            <a:endParaRPr lang="it-IT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4D8899-B80D-4AE1-987E-810109C34D56}"/>
              </a:ext>
            </a:extLst>
          </p:cNvPr>
          <p:cNvSpPr/>
          <p:nvPr/>
        </p:nvSpPr>
        <p:spPr>
          <a:xfrm>
            <a:off x="3829874" y="1099419"/>
            <a:ext cx="8216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sistema lineare è costruito da m equazioni in n incognite (x</a:t>
            </a:r>
            <a:r>
              <a:rPr lang="it-IT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it-IT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x</a:t>
            </a:r>
            <a:r>
              <a:rPr lang="it-IT" sz="2400" baseline="-25000" dirty="0"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b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B0FE5B-3F63-48DB-8C61-2F8FD66258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3" y="1099419"/>
            <a:ext cx="3154024" cy="15646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83AA116-8903-4E4F-9966-00DF85E39F78}"/>
              </a:ext>
            </a:extLst>
          </p:cNvPr>
          <p:cNvSpPr/>
          <p:nvPr/>
        </p:nvSpPr>
        <p:spPr>
          <a:xfrm>
            <a:off x="3829874" y="1680775"/>
            <a:ext cx="77392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si può esprimere utilizzando una matrice dei coefficienti che chiameremo A </a:t>
            </a:r>
            <a:r>
              <a:rPr lang="it-IT" sz="2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 ℝ</a:t>
            </a:r>
            <a:r>
              <a:rPr lang="it-IT" sz="2000" baseline="30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m </a:t>
            </a:r>
            <a:r>
              <a:rPr lang="it-IT" sz="2000" baseline="30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n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un vettore colonne delle incognite x </a:t>
            </a:r>
            <a:r>
              <a:rPr lang="it-IT" sz="2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 </a:t>
            </a:r>
            <a:r>
              <a:rPr lang="it-IT" sz="20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ℝ</a:t>
            </a:r>
            <a:r>
              <a:rPr lang="it-IT" sz="2000" baseline="300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n</a:t>
            </a:r>
            <a:r>
              <a:rPr lang="it-IT" sz="2000" baseline="30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</a:t>
            </a:r>
            <a:r>
              <a:rPr lang="it-IT" sz="2000" baseline="30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1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 un vettore colonne dei termini noti b </a:t>
            </a:r>
            <a:r>
              <a:rPr lang="it-IT" sz="20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 ℝ</a:t>
            </a:r>
            <a:r>
              <a:rPr lang="it-IT" sz="2000" baseline="30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m </a:t>
            </a:r>
            <a:r>
              <a:rPr lang="it-IT" sz="2000" baseline="30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1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669C069-E916-4B6A-8855-7DDFB4CCD2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054350"/>
            <a:ext cx="5181602" cy="15646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00AC7C8F-1933-43F8-BD47-FC0A7150B806}"/>
                  </a:ext>
                </a:extLst>
              </p:cNvPr>
              <p:cNvSpPr/>
              <p:nvPr/>
            </p:nvSpPr>
            <p:spPr>
              <a:xfrm>
                <a:off x="503583" y="5399549"/>
                <a:ext cx="9011478" cy="418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47900"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Quindi il sistema lineare è espresso nella forma: </a:t>
                </a:r>
                <a:r>
                  <a:rPr lang="it-IT" sz="2000" b="1" dirty="0">
                    <a:solidFill>
                      <a:srgbClr val="C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it-IT" sz="2000" b="1" dirty="0">
                    <a:solidFill>
                      <a:srgbClr val="C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= b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00AC7C8F-1933-43F8-BD47-FC0A7150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" y="5399549"/>
                <a:ext cx="9011478" cy="418897"/>
              </a:xfrm>
              <a:prstGeom prst="rect">
                <a:avLst/>
              </a:prstGeom>
              <a:blipFill>
                <a:blip r:embed="rId4"/>
                <a:stretch>
                  <a:fillRect t="-4412" b="-26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9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209891" y="165874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C00000"/>
                </a:solidFill>
                <a:latin typeface="Calisto MT" panose="02040603050505030304" pitchFamily="18" charset="0"/>
              </a:rPr>
              <a:t>Teorema di Cramer</a:t>
            </a:r>
            <a:endParaRPr lang="it-IT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81E473E-4D1C-49C6-936C-6B1A37C5177B}"/>
              </a:ext>
            </a:extLst>
          </p:cNvPr>
          <p:cNvSpPr/>
          <p:nvPr/>
        </p:nvSpPr>
        <p:spPr>
          <a:xfrm>
            <a:off x="209891" y="812205"/>
            <a:ext cx="11772218" cy="1022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Teorema di Cramer è un metodo di risoluzione di un sistema lineare di n equazioni in n incognite (sistema quadrato). Il Teorema afferma che dato un sistema lineare quadrato </a:t>
            </a:r>
            <a:r>
              <a:rPr lang="it-IT" dirty="0" err="1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b, esso ammette soluzione </a:t>
            </a:r>
            <a:r>
              <a:rPr lang="it-IT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⇔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|A|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≠ 0. Se invece |A| = 0 avremo zero o infinite soluzioni. 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6578A664-0BFD-40A8-8590-164C6961EC91}"/>
                  </a:ext>
                </a:extLst>
              </p:cNvPr>
              <p:cNvSpPr/>
              <p:nvPr/>
            </p:nvSpPr>
            <p:spPr>
              <a:xfrm>
                <a:off x="106021" y="2062910"/>
                <a:ext cx="11979958" cy="475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Indichiamo con Bi, i = (1,2, ... , n) la matrice ottenuta sostituendo la colonna i-esima di A con il vettore temine noti “b”: 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GB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1,2 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B2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…	 </a:t>
                </a:r>
                <a:r>
                  <a:rPr lang="it-IT" dirty="0" err="1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Bn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Calcolato il determinate della matrice di partenza A, se diverso da zero, si procede alla risoluzione delle n incognite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it-IT" baseline="-25000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it-IT" baseline="-25000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…, x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come:	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: 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6578A664-0BFD-40A8-8590-164C6961E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" y="2062910"/>
                <a:ext cx="11979958" cy="4757456"/>
              </a:xfrm>
              <a:prstGeom prst="rect">
                <a:avLst/>
              </a:prstGeom>
              <a:blipFill>
                <a:blip r:embed="rId2"/>
                <a:stretch>
                  <a:fillRect l="-407" t="-2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3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209891" y="165874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C00000"/>
                </a:solidFill>
                <a:latin typeface="Calisto MT" panose="02040603050505030304" pitchFamily="18" charset="0"/>
              </a:rPr>
              <a:t>Teorema di Rouchè Capelli</a:t>
            </a:r>
            <a:endParaRPr lang="it-IT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F8B3E7E2-78F8-4BE0-B270-69CE7235D5AE}"/>
              </a:ext>
            </a:extLst>
          </p:cNvPr>
          <p:cNvSpPr/>
          <p:nvPr/>
        </p:nvSpPr>
        <p:spPr>
          <a:xfrm>
            <a:off x="209891" y="1039793"/>
            <a:ext cx="759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Consideriamo un sistema di m equazioni in n incognite, definiamo la </a:t>
            </a:r>
            <a:r>
              <a:rPr lang="it-IT" b="1" dirty="0">
                <a:solidFill>
                  <a:srgbClr val="000000"/>
                </a:solidFill>
                <a:latin typeface="Calisto MT" panose="02040603050505030304" pitchFamily="18" charset="0"/>
              </a:rPr>
              <a:t>matrice completa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e la indichiamo con (</a:t>
            </a:r>
            <a:r>
              <a:rPr lang="it-IT" dirty="0" err="1">
                <a:solidFill>
                  <a:srgbClr val="000000"/>
                </a:solidFill>
                <a:latin typeface="Calisto MT" panose="02040603050505030304" pitchFamily="18" charset="0"/>
              </a:rPr>
              <a:t>A|b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) come la matrice ottenuta accostando ai coefficienti del sistema (matrice A) i termini noti (matrice b). 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1CFA85-60A4-4790-8C57-4FAD33A9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43" y="489039"/>
            <a:ext cx="4382457" cy="146425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4880621-8F52-4585-98A9-7CC8CD41DD2E}"/>
              </a:ext>
            </a:extLst>
          </p:cNvPr>
          <p:cNvSpPr/>
          <p:nvPr/>
        </p:nvSpPr>
        <p:spPr>
          <a:xfrm>
            <a:off x="2297108" y="3425687"/>
            <a:ext cx="7407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Il teorema afferma che: </a:t>
            </a:r>
          </a:p>
          <a:p>
            <a:pPr marL="342900" indent="-342900">
              <a:buAutoNum type="arabicPeriod"/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Se il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rango di A è uguale al rango di (</a:t>
            </a:r>
            <a:r>
              <a:rPr lang="it-IT" dirty="0" err="1">
                <a:solidFill>
                  <a:srgbClr val="000000"/>
                </a:solidFill>
                <a:latin typeface="Cambria" panose="02040503050406030204" pitchFamily="18" charset="0"/>
              </a:rPr>
              <a:t>A|b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)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il sistema ammette soluzioni:</a:t>
            </a:r>
          </a:p>
          <a:p>
            <a:endParaRPr lang="it-IT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     	1.1 Se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(A) =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alisto MT" panose="02040603050505030304" pitchFamily="18" charset="0"/>
              </a:rPr>
              <a:t>A|b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) = n esiste una ed una sola soluzione; </a:t>
            </a:r>
          </a:p>
          <a:p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	1.2 Se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(A) =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alisto MT" panose="02040603050505030304" pitchFamily="18" charset="0"/>
              </a:rPr>
              <a:t>A|b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) &lt; n il sistema ammette </a:t>
            </a:r>
            <a:r>
              <a:rPr lang="it-IT" dirty="0">
                <a:solidFill>
                  <a:srgbClr val="000000"/>
                </a:solidFill>
                <a:latin typeface="Cambria Math" panose="02040503050406030204" pitchFamily="18" charset="0"/>
              </a:rPr>
              <a:t>∞</a:t>
            </a:r>
            <a:r>
              <a:rPr lang="it-IT" sz="11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𝑛−ρ(A)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soluzioni </a:t>
            </a:r>
          </a:p>
          <a:p>
            <a:endParaRPr lang="it-IT" dirty="0">
              <a:solidFill>
                <a:srgbClr val="000000"/>
              </a:solidFill>
              <a:latin typeface="Calisto MT" panose="02040603050505030304" pitchFamily="18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2.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Se 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(A) ≠ </a:t>
            </a:r>
            <a:r>
              <a:rPr lang="it-IT" dirty="0">
                <a:solidFill>
                  <a:srgbClr val="000000"/>
                </a:solidFill>
                <a:latin typeface="Cambria" panose="02040503050406030204" pitchFamily="18" charset="0"/>
              </a:rPr>
              <a:t>ρ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alisto MT" panose="02040603050505030304" pitchFamily="18" charset="0"/>
              </a:rPr>
              <a:t>A|b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) il sistema è impossibile e non ammette soluzioni </a:t>
            </a:r>
          </a:p>
        </p:txBody>
      </p:sp>
    </p:spTree>
    <p:extLst>
      <p:ext uri="{BB962C8B-B14F-4D97-AF65-F5344CB8AC3E}">
        <p14:creationId xmlns:p14="http://schemas.microsoft.com/office/powerpoint/2010/main" val="103259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209891" y="165874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C00000"/>
                </a:solidFill>
                <a:latin typeface="Calisto MT" panose="02040603050505030304" pitchFamily="18" charset="0"/>
              </a:rPr>
              <a:t>Metodo di eliminazione di Gauss</a:t>
            </a:r>
            <a:endParaRPr lang="it-IT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6C6309E-A6F5-4A75-BD8C-CB52E6F42D98}"/>
                  </a:ext>
                </a:extLst>
              </p:cNvPr>
              <p:cNvSpPr/>
              <p:nvPr/>
            </p:nvSpPr>
            <p:spPr>
              <a:xfrm>
                <a:off x="209890" y="812205"/>
                <a:ext cx="783417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Quindi considerando una matrice A </a:t>
                </a: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l’intendo del metodo di eliminazione di Gauss è ridurre A ad una </a:t>
                </a:r>
                <a:r>
                  <a:rPr lang="it-IT" b="1" u="sng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matrice a scalini</a:t>
                </a: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di fatto annullando tutti i coefficienti al di sotto della diagonale principale. </a:t>
                </a: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Per farlo si può: 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800100" lvl="1" indent="-342900">
                  <a:buFont typeface="Symbol" panose="05050102010706020507" pitchFamily="18" charset="2"/>
                  <a:buChar char=""/>
                </a:pP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Moltiplicare una riga di A per un numero ∈ ℝ;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800100" lvl="1" indent="-342900">
                  <a:buFont typeface="Symbol" panose="05050102010706020507" pitchFamily="18" charset="2"/>
                  <a:buChar char=""/>
                </a:pP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Scambiare due righe (non si possono scambiare colonne); 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6C6309E-A6F5-4A75-BD8C-CB52E6F42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90" y="812205"/>
                <a:ext cx="7834179" cy="1754326"/>
              </a:xfrm>
              <a:prstGeom prst="rect">
                <a:avLst/>
              </a:prstGeom>
              <a:blipFill>
                <a:blip r:embed="rId2"/>
                <a:stretch>
                  <a:fillRect l="-622" t="-2083" b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9446AABF-1DCD-4D5E-AB89-B1CBF76C0E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31" y="950704"/>
            <a:ext cx="2491298" cy="14773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DE5C7CFA-64C2-4623-BA65-F60DBF9539B4}"/>
                  </a:ext>
                </a:extLst>
              </p:cNvPr>
              <p:cNvSpPr/>
              <p:nvPr/>
            </p:nvSpPr>
            <p:spPr>
              <a:xfrm>
                <a:off x="209890" y="2705030"/>
                <a:ext cx="11809833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con 1 ≤ k ≤ n, la prima colonna a partire da sinistra che contiene almeno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un termine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≠ 0; 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 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Se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non è un elemento della prima riga, scambiamo la riga che contiene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con la prima riga della matrice e si procede; 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Se invece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è un coefficiente della prima riga della matrice si procede senza effettuare alcun scambio; 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 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 questo punto lo scopo è quello di annullare tutti i restanti elementi della colonna di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. </a:t>
                </a:r>
                <a:b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</a:b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Sostituiamo ogni riga al di sotto della riga di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e con il relativo coefficiente appartenete alla colonna di 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a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non nullo (k-esimo elemento ≠ 0)</a:t>
                </a:r>
                <a:r>
                  <a:rPr lang="it-IT" b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con la somma tra la riga i-esima (</a:t>
                </a:r>
                <a:r>
                  <a:rPr lang="it-IT" dirty="0" err="1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R</a:t>
                </a:r>
                <a:r>
                  <a:rPr lang="it-IT" baseline="-25000" dirty="0" err="1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) e la prima riga(R</a:t>
                </a:r>
                <a:r>
                  <a:rPr lang="it-IT" baseline="-25000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1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) moltiplicata per uno scalare (</a:t>
                </a:r>
                <a:r>
                  <a:rPr lang="it-IT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λ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), dove lambada è scelto in modo che </a:t>
                </a:r>
                <a:r>
                  <a:rPr lang="it-IT" dirty="0" err="1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R</a:t>
                </a:r>
                <a:r>
                  <a:rPr lang="it-IT" baseline="-25000" dirty="0" err="1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i</a:t>
                </a:r>
                <a:r>
                  <a:rPr lang="it-IT" baseline="-25000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+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it-IT" dirty="0">
                    <a:solidFill>
                      <a:srgbClr val="000000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λ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</a:t>
                </a:r>
                <a:r>
                  <a:rPr lang="it-IT" baseline="-25000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abbia il k-esimo elemento nullo.</a:t>
                </a:r>
              </a:p>
              <a:p>
                <a:pPr>
                  <a:spcAft>
                    <a:spcPts val="0"/>
                  </a:spcAft>
                </a:pPr>
                <a:endParaRPr lang="it-IT" dirty="0">
                  <a:solidFill>
                    <a:srgbClr val="000000"/>
                  </a:solidFill>
                  <a:latin typeface="Calisto MT" panose="0204060305050503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it-IT" dirty="0"/>
                  <a:t>Per il calcolo del </a:t>
                </a:r>
                <a:r>
                  <a:rPr lang="it-IT" b="1" dirty="0"/>
                  <a:t>determinante</a:t>
                </a:r>
                <a:r>
                  <a:rPr lang="it-IT" dirty="0"/>
                  <a:t> il metro di eliminazione di Gauss consente di ridurre la matrice ad una triangolare superiore.</a:t>
                </a:r>
              </a:p>
              <a:p>
                <a:r>
                  <a:rPr lang="it-IT" dirty="0"/>
                  <a:t>Per il calcolo del </a:t>
                </a:r>
                <a:r>
                  <a:rPr lang="it-IT" b="1" dirty="0"/>
                  <a:t>rango</a:t>
                </a:r>
                <a:r>
                  <a:rPr lang="it-IT" dirty="0"/>
                  <a:t> di una matrice coinciderà esattamente con il numero di elementi non nulli della diagonale principale.  </a:t>
                </a:r>
              </a:p>
              <a:p>
                <a:pPr>
                  <a:spcAft>
                    <a:spcPts val="0"/>
                  </a:spcAf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DE5C7CFA-64C2-4623-BA65-F60DBF953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90" y="2705030"/>
                <a:ext cx="11809833" cy="3970318"/>
              </a:xfrm>
              <a:prstGeom prst="rect">
                <a:avLst/>
              </a:prstGeom>
              <a:blipFill>
                <a:blip r:embed="rId4"/>
                <a:stretch>
                  <a:fillRect l="-413" t="-9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AB02E-7EEE-44CB-8E81-3785C46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36235" cy="7480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Matrice</a:t>
            </a:r>
          </a:p>
        </p:txBody>
      </p:sp>
      <p:pic>
        <p:nvPicPr>
          <p:cNvPr id="4" name="Segnaposto contenuto 3" descr="C:\Users\Andrea D'Agg\AppData\Local\Microsoft\Windows\INetCache\Content.MSO\A761C73.tmp">
            <a:extLst>
              <a:ext uri="{FF2B5EF4-FFF2-40B4-BE49-F238E27FC236}">
                <a16:creationId xmlns:a16="http://schemas.microsoft.com/office/drawing/2014/main" id="{B98ED47C-3898-4967-9160-6A0DA71BE0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51" y="2084925"/>
            <a:ext cx="5257800" cy="1916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696049-F159-49EF-A209-AC87D0BA0C8A}"/>
              </a:ext>
            </a:extLst>
          </p:cNvPr>
          <p:cNvSpPr/>
          <p:nvPr/>
        </p:nvSpPr>
        <p:spPr>
          <a:xfrm>
            <a:off x="838200" y="1473745"/>
            <a:ext cx="58017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matrice è una tabella di numeri, ovvero una tabella ordinata di elementi di un dato insieme. </a:t>
            </a:r>
          </a:p>
          <a:p>
            <a:endParaRPr lang="it-IT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r>
              <a:rPr lang="it-IT" dirty="0"/>
              <a:t>Si chiama matrice di ‘m’ righe ed ‘n’ colonne una figura costituita da m x n numeri disposti in m righe ed n colonne.  </a:t>
            </a:r>
          </a:p>
          <a:p>
            <a:r>
              <a:rPr lang="it-IT" b="1" dirty="0"/>
              <a:t>A : {1, … , m} x {1, … , n} → K</a:t>
            </a:r>
          </a:p>
          <a:p>
            <a:endParaRPr lang="it-IT" b="1" dirty="0"/>
          </a:p>
          <a:p>
            <a:r>
              <a:rPr lang="it-IT" dirty="0"/>
              <a:t>Per indicare un generico elemento della matrice A scriveremo </a:t>
            </a:r>
            <a:r>
              <a:rPr lang="it-IT" b="1" dirty="0"/>
              <a:t>a</a:t>
            </a:r>
            <a:r>
              <a:rPr lang="it-IT" b="1" baseline="-25000" dirty="0"/>
              <a:t>i,j</a:t>
            </a:r>
            <a:r>
              <a:rPr lang="it-IT" dirty="0"/>
              <a:t> oppure </a:t>
            </a:r>
            <a:r>
              <a:rPr lang="it-IT" b="1" dirty="0"/>
              <a:t>[A]</a:t>
            </a:r>
            <a:r>
              <a:rPr lang="it-IT" b="1" baseline="-25000" dirty="0" err="1"/>
              <a:t>i,j</a:t>
            </a:r>
            <a:r>
              <a:rPr lang="it-IT" baseline="-25000" dirty="0"/>
              <a:t> </a:t>
            </a:r>
            <a:r>
              <a:rPr lang="it-IT" dirty="0"/>
              <a:t> dove ‘i’ indica la riga i-esima (i = 1, m) e ‘j’ indica la colonna j-esima (j = 1, n).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AB02E-7EEE-44CB-8E81-3785C46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36235" cy="748058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Tipi di matrice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AFF0CE-C2FE-49A2-B57F-BBFC5F02A6EB}"/>
              </a:ext>
            </a:extLst>
          </p:cNvPr>
          <p:cNvSpPr/>
          <p:nvPr/>
        </p:nvSpPr>
        <p:spPr>
          <a:xfrm>
            <a:off x="838199" y="1772803"/>
            <a:ext cx="3336235" cy="1086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Matrice Riga (Vettore riga)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( a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1,1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,... a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1,n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 </a:t>
            </a:r>
            <a:b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4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5B160E38-EE83-4414-B62B-B01D17743B85}"/>
                  </a:ext>
                </a:extLst>
              </p:cNvPr>
              <p:cNvSpPr/>
              <p:nvPr/>
            </p:nvSpPr>
            <p:spPr>
              <a:xfrm>
                <a:off x="838199" y="2859126"/>
                <a:ext cx="6096000" cy="22383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>
                    <a:solidFill>
                      <a:srgbClr val="C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Matrice Colonna (Vettore colonna)</a:t>
                </a:r>
                <a:br>
                  <a:rPr lang="it-IT" b="1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it-IT" b="1" dirty="0"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b="1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:</m:t>
                              </m:r>
                            </m:e>
                          </m:m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𝒂𝒎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b="1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br>
                  <a:rPr lang="it-IT" b="1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it-IT" dirty="0"/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5B160E38-EE83-4414-B62B-B01D17743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859126"/>
                <a:ext cx="6096000" cy="2238370"/>
              </a:xfrm>
              <a:prstGeom prst="rect">
                <a:avLst/>
              </a:prstGeom>
              <a:blipFill>
                <a:blip r:embed="rId2"/>
                <a:stretch>
                  <a:fillRect l="-800" t="-13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E09088F7-C96D-4B14-819E-2F689D919827}"/>
                  </a:ext>
                </a:extLst>
              </p:cNvPr>
              <p:cNvSpPr/>
              <p:nvPr/>
            </p:nvSpPr>
            <p:spPr>
              <a:xfrm>
                <a:off x="838199" y="5097496"/>
                <a:ext cx="4005455" cy="1408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>
                    <a:solidFill>
                      <a:srgbClr val="C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Matrice Rettangolare</a:t>
                </a:r>
                <a:br>
                  <a:rPr lang="it-IT" b="1" dirty="0">
                    <a:solidFill>
                      <a:srgbClr val="C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it-IT" b="1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it-IT" b="1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E09088F7-C96D-4B14-819E-2F689D919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97496"/>
                <a:ext cx="4005455" cy="1408206"/>
              </a:xfrm>
              <a:prstGeom prst="rect">
                <a:avLst/>
              </a:prstGeom>
              <a:blipFill>
                <a:blip r:embed="rId3"/>
                <a:stretch>
                  <a:fillRect l="-912" t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4D226DBD-AC1E-4196-8F3A-FA9244C98F6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" t="5212" r="11239" b="7165"/>
          <a:stretch/>
        </p:blipFill>
        <p:spPr bwMode="auto">
          <a:xfrm>
            <a:off x="7779162" y="2142135"/>
            <a:ext cx="3233531" cy="1961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87E3CD-C2AA-41D1-A1CE-B4252E6DF5F3}"/>
              </a:ext>
            </a:extLst>
          </p:cNvPr>
          <p:cNvSpPr txBox="1"/>
          <p:nvPr/>
        </p:nvSpPr>
        <p:spPr>
          <a:xfrm>
            <a:off x="7633252" y="1772803"/>
            <a:ext cx="253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Matrice Quadrata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24D8DF-4AD8-45FA-8B8A-C640AC12DAFE}"/>
              </a:ext>
            </a:extLst>
          </p:cNvPr>
          <p:cNvSpPr/>
          <p:nvPr/>
        </p:nvSpPr>
        <p:spPr>
          <a:xfrm>
            <a:off x="7881865" y="4472789"/>
            <a:ext cx="3471935" cy="166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matrici quadrate hanno caratteristiche e proprietà specifiche rispetto alle altre che le rendono particolarmente utili nell'algebra lineare.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8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AB02E-7EEE-44CB-8E81-3785C466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/>
          </a:bodyPr>
          <a:lstStyle/>
          <a:p>
            <a:r>
              <a:rPr lang="it-IT" sz="2800" dirty="0"/>
              <a:t>Le matrici quadrate sono caratterizzate dalla presenza di due diagonali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8AFF0CE-C2FE-49A2-B57F-BBFC5F02A6EB}"/>
              </a:ext>
            </a:extLst>
          </p:cNvPr>
          <p:cNvSpPr/>
          <p:nvPr/>
        </p:nvSpPr>
        <p:spPr>
          <a:xfrm>
            <a:off x="838199" y="1427429"/>
            <a:ext cx="3336235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Diagonale principale</a:t>
            </a:r>
            <a:b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4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B160E38-EE83-4414-B62B-B01D17743B85}"/>
              </a:ext>
            </a:extLst>
          </p:cNvPr>
          <p:cNvSpPr/>
          <p:nvPr/>
        </p:nvSpPr>
        <p:spPr>
          <a:xfrm>
            <a:off x="7631778" y="36940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Triangolare superiore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9088F7-C96D-4B14-819E-2F689D919827}"/>
              </a:ext>
            </a:extLst>
          </p:cNvPr>
          <p:cNvSpPr/>
          <p:nvPr/>
        </p:nvSpPr>
        <p:spPr>
          <a:xfrm>
            <a:off x="1977850" y="3694013"/>
            <a:ext cx="258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Triangolare inferiore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87E3CD-C2AA-41D1-A1CE-B4252E6DF5F3}"/>
              </a:ext>
            </a:extLst>
          </p:cNvPr>
          <p:cNvSpPr txBox="1"/>
          <p:nvPr/>
        </p:nvSpPr>
        <p:spPr>
          <a:xfrm>
            <a:off x="4174434" y="1427429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Diagonale Secondaria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8D16CDB-A7BD-473E-983F-C8C30EC329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6" t="41925" r="14019" b="20652"/>
          <a:stretch/>
        </p:blipFill>
        <p:spPr bwMode="auto">
          <a:xfrm>
            <a:off x="1179307" y="1957469"/>
            <a:ext cx="2493010" cy="1308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38C82E3-98B0-49FD-BECB-5E7C7438C0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6" t="41900" r="14953" b="21807"/>
          <a:stretch/>
        </p:blipFill>
        <p:spPr bwMode="auto">
          <a:xfrm>
            <a:off x="4515542" y="1957469"/>
            <a:ext cx="2433413" cy="1308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8E29C78-F296-4F07-8122-D9E9074B259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31950" r="16356" b="23236"/>
          <a:stretch/>
        </p:blipFill>
        <p:spPr bwMode="auto">
          <a:xfrm>
            <a:off x="2022532" y="4196734"/>
            <a:ext cx="2493010" cy="12331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6DB911-9F43-4F7E-9AED-73E783F49F91}"/>
              </a:ext>
            </a:extLst>
          </p:cNvPr>
          <p:cNvSpPr txBox="1"/>
          <p:nvPr/>
        </p:nvSpPr>
        <p:spPr>
          <a:xfrm>
            <a:off x="1558527" y="5669103"/>
            <a:ext cx="422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è triangolare inferiore ⇔ ∀ i &lt; j → ai,j = 0 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63CE405-3256-4C91-9546-4C272ABDD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457" y="4196049"/>
            <a:ext cx="2493011" cy="1233837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747D5D37-672C-4D89-906F-902D7B765E17}"/>
              </a:ext>
            </a:extLst>
          </p:cNvPr>
          <p:cNvSpPr/>
          <p:nvPr/>
        </p:nvSpPr>
        <p:spPr>
          <a:xfrm>
            <a:off x="6680381" y="5622936"/>
            <a:ext cx="4679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mbria Math" panose="02040503050406030204" pitchFamily="18" charset="0"/>
              </a:rPr>
              <a:t>A è triangolare superiore ⇔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 i &gt; j </a:t>
            </a:r>
            <a:r>
              <a:rPr lang="it-IT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→ ai,j = 0 </a:t>
            </a:r>
            <a:endParaRPr lang="it-IT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F020BBE-533D-421B-9F39-C709B2B6A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2180" y="2216821"/>
            <a:ext cx="3756375" cy="1054133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BB685FC-31F9-4D21-A056-D487B5769938}"/>
              </a:ext>
            </a:extLst>
          </p:cNvPr>
          <p:cNvSpPr txBox="1"/>
          <p:nvPr/>
        </p:nvSpPr>
        <p:spPr>
          <a:xfrm>
            <a:off x="7631778" y="1377864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Matrice nulla</a:t>
            </a:r>
          </a:p>
        </p:txBody>
      </p:sp>
    </p:spTree>
    <p:extLst>
      <p:ext uri="{BB962C8B-B14F-4D97-AF65-F5344CB8AC3E}">
        <p14:creationId xmlns:p14="http://schemas.microsoft.com/office/powerpoint/2010/main" val="20572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8AFF0CE-C2FE-49A2-B57F-BBFC5F02A6EB}"/>
              </a:ext>
            </a:extLst>
          </p:cNvPr>
          <p:cNvSpPr/>
          <p:nvPr/>
        </p:nvSpPr>
        <p:spPr>
          <a:xfrm>
            <a:off x="728869" y="349468"/>
            <a:ext cx="3336235" cy="639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Matrice diagonale</a:t>
            </a:r>
            <a:b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4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87E3CD-C2AA-41D1-A1CE-B4252E6DF5F3}"/>
              </a:ext>
            </a:extLst>
          </p:cNvPr>
          <p:cNvSpPr txBox="1"/>
          <p:nvPr/>
        </p:nvSpPr>
        <p:spPr>
          <a:xfrm>
            <a:off x="665285" y="3270947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Matrice identità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8835F26-8B60-40FF-AC6C-95A63397E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2" y="989002"/>
            <a:ext cx="2833222" cy="147875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2CE0181-6B94-47BB-8796-8100C855B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3750714"/>
            <a:ext cx="2609411" cy="189151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EA341433-0618-4958-A16A-E408C97D81DB}"/>
              </a:ext>
            </a:extLst>
          </p:cNvPr>
          <p:cNvSpPr/>
          <p:nvPr/>
        </p:nvSpPr>
        <p:spPr>
          <a:xfrm>
            <a:off x="5584487" y="72395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Data una qualsiasi matrice A</a:t>
            </a:r>
            <a:r>
              <a:rPr lang="it-IT" sz="12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m x n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, quadrata o rettangolare, l’operazione di trasposizione restituisce una nuova matrice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A</a:t>
            </a:r>
            <a:r>
              <a:rPr lang="it-IT" sz="1100" b="0" i="0" u="none" strike="noStrike" baseline="0" dirty="0">
                <a:solidFill>
                  <a:srgbClr val="000000"/>
                </a:solidFill>
                <a:latin typeface="Calisto MT" panose="02040603050505030304" pitchFamily="18" charset="0"/>
              </a:rPr>
              <a:t>T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ottenuta scambiando ordinatamente le righe con le colonne e questa nuova matrice si chiamerà </a:t>
            </a:r>
            <a:r>
              <a:rPr lang="it-IT" b="1" dirty="0">
                <a:solidFill>
                  <a:srgbClr val="000000"/>
                </a:solidFill>
                <a:latin typeface="Calisto MT" panose="02040603050505030304" pitchFamily="18" charset="0"/>
              </a:rPr>
              <a:t>matrice trasposta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</a:rPr>
              <a:t>di A. 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614AA8-567A-4504-9C9F-FC1CF8D5845E}"/>
              </a:ext>
            </a:extLst>
          </p:cNvPr>
          <p:cNvSpPr txBox="1"/>
          <p:nvPr/>
        </p:nvSpPr>
        <p:spPr>
          <a:xfrm>
            <a:off x="7154870" y="346286"/>
            <a:ext cx="29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Matrice Trasposta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951E98D-C362-47AE-8899-84F6BF40E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7" y="2486117"/>
            <a:ext cx="5672699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614AA8-567A-4504-9C9F-FC1CF8D5845E}"/>
              </a:ext>
            </a:extLst>
          </p:cNvPr>
          <p:cNvSpPr txBox="1"/>
          <p:nvPr/>
        </p:nvSpPr>
        <p:spPr>
          <a:xfrm>
            <a:off x="238539" y="280025"/>
            <a:ext cx="1004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possibile definire delle operazioni sulla matrici quali la SOMMA, il PRODOTTO, la DIFFERENZA ed il PRODOTTO PER UNO SCALARE. </a:t>
            </a:r>
            <a:endParaRPr lang="it-IT" b="1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238539" y="1124094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Somma</a:t>
            </a:r>
          </a:p>
          <a:p>
            <a:r>
              <a:rPr lang="it-IT" dirty="0"/>
              <a:t>Date due matrici A e B appartenenti ad Mm x n (aventi stessa grandezza), si definisce </a:t>
            </a:r>
            <a:r>
              <a:rPr lang="it-IT" b="1" dirty="0"/>
              <a:t>somma </a:t>
            </a:r>
            <a:r>
              <a:rPr lang="it-IT" dirty="0"/>
              <a:t>tra matrici A + B la matrice C tale che ai,j + bi,j = ci,j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23B576DE-A9DF-424B-BA82-3375E5701617}"/>
                  </a:ext>
                </a:extLst>
              </p:cNvPr>
              <p:cNvSpPr/>
              <p:nvPr/>
            </p:nvSpPr>
            <p:spPr>
              <a:xfrm>
                <a:off x="6333859" y="2047424"/>
                <a:ext cx="5487080" cy="852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/>
                  <a:t>Esempio: </a:t>
                </a:r>
                <a:endParaRPr lang="it-IT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2+1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3+(−2)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1+3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−2+8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23B576DE-A9DF-424B-BA82-3375E5701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59" y="2047424"/>
                <a:ext cx="5487080" cy="852669"/>
              </a:xfrm>
              <a:prstGeom prst="rect">
                <a:avLst/>
              </a:prstGeom>
              <a:blipFill>
                <a:blip r:embed="rId2"/>
                <a:stretch>
                  <a:fillRect l="-889" t="-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4B235451-473C-4FB2-BBD1-2C64923464EE}"/>
              </a:ext>
            </a:extLst>
          </p:cNvPr>
          <p:cNvSpPr/>
          <p:nvPr/>
        </p:nvSpPr>
        <p:spPr>
          <a:xfrm>
            <a:off x="712625" y="2289092"/>
            <a:ext cx="454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/>
              <a:t>ci,j = ai,j + bi,j, con i ∈ {1,2,…,m}, j ∈ {1,2,…,n} </a:t>
            </a:r>
            <a:endParaRPr lang="it-IT" b="1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6E8167-875A-48EF-BF48-0F9E86C263CC}"/>
              </a:ext>
            </a:extLst>
          </p:cNvPr>
          <p:cNvSpPr txBox="1"/>
          <p:nvPr/>
        </p:nvSpPr>
        <p:spPr>
          <a:xfrm>
            <a:off x="304800" y="2848916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Differenza</a:t>
            </a:r>
          </a:p>
          <a:p>
            <a:r>
              <a:rPr lang="it-IT" dirty="0"/>
              <a:t>Date due matrici A e B appartenenti ad M</a:t>
            </a:r>
            <a:r>
              <a:rPr lang="it-IT" baseline="-25000" dirty="0"/>
              <a:t>m x n </a:t>
            </a:r>
            <a:r>
              <a:rPr lang="it-IT" dirty="0"/>
              <a:t>(aventi stessa grandezza), si definisce </a:t>
            </a:r>
            <a:r>
              <a:rPr lang="it-IT" b="1" dirty="0"/>
              <a:t>differenza</a:t>
            </a:r>
            <a:r>
              <a:rPr lang="it-IT" dirty="0"/>
              <a:t> tra matrici A - B la matrice C tale che a</a:t>
            </a:r>
            <a:r>
              <a:rPr lang="it-IT" baseline="-25000" dirty="0"/>
              <a:t>i,j </a:t>
            </a:r>
            <a:r>
              <a:rPr lang="it-IT" dirty="0"/>
              <a:t>- b</a:t>
            </a:r>
            <a:r>
              <a:rPr lang="it-IT" baseline="-25000" dirty="0"/>
              <a:t>i,j</a:t>
            </a:r>
            <a:r>
              <a:rPr lang="it-IT" dirty="0"/>
              <a:t> = c</a:t>
            </a:r>
            <a:r>
              <a:rPr lang="it-IT" baseline="-25000" dirty="0"/>
              <a:t>i,j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D760637-5CE3-4157-B84B-957BD83D2725}"/>
              </a:ext>
            </a:extLst>
          </p:cNvPr>
          <p:cNvSpPr/>
          <p:nvPr/>
        </p:nvSpPr>
        <p:spPr>
          <a:xfrm>
            <a:off x="-185190" y="4188120"/>
            <a:ext cx="5989983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>
              <a:lnSpc>
                <a:spcPct val="115000"/>
              </a:lnSpc>
              <a:spcAft>
                <a:spcPts val="1000"/>
              </a:spcAft>
            </a:pP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  =  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 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</a:t>
            </a:r>
            <a:r>
              <a:rPr lang="it-IT" b="1" baseline="-25000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 i </a:t>
            </a:r>
            <a:r>
              <a:rPr lang="it-IT" b="1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{1,2,…,m}, j</a:t>
            </a:r>
            <a:r>
              <a:rPr lang="it-IT" b="1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 ∈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{1,2,…,n}</a:t>
            </a:r>
            <a:endParaRPr lang="it-IT" sz="1400" b="1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6DF7B84-1B8F-4A33-8718-34F3BE0F451C}"/>
                  </a:ext>
                </a:extLst>
              </p:cNvPr>
              <p:cNvSpPr/>
              <p:nvPr/>
            </p:nvSpPr>
            <p:spPr>
              <a:xfrm>
                <a:off x="6095999" y="3701586"/>
                <a:ext cx="6029399" cy="1131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it-IT" i="1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Esempio: </a:t>
                </a: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6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2−1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3−(−2)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1−3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F6DF7B84-1B8F-4A33-8718-34F3BE0F4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701586"/>
                <a:ext cx="6029399" cy="1131207"/>
              </a:xfrm>
              <a:prstGeom prst="rect">
                <a:avLst/>
              </a:prstGeom>
              <a:blipFill>
                <a:blip r:embed="rId3"/>
                <a:stretch>
                  <a:fillRect l="-809" t="-2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951A3AF-E629-46C3-9CCA-CAFAD42FE43D}"/>
              </a:ext>
            </a:extLst>
          </p:cNvPr>
          <p:cNvSpPr txBox="1"/>
          <p:nvPr/>
        </p:nvSpPr>
        <p:spPr>
          <a:xfrm>
            <a:off x="542659" y="4847523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Prodotto per uno scalare</a:t>
            </a:r>
          </a:p>
          <a:p>
            <a:r>
              <a:rPr lang="it-IT" dirty="0"/>
              <a:t>Data una matrice A, si definisce prodotto tra la matrice A ed un numero x ∈ ℝ , la matrice B ottenuta moltiplicando per quel numero ogni elemento della matrice A. </a:t>
            </a:r>
            <a:endParaRPr lang="it-IT" b="1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20209316-D3A6-4BC8-B3EA-000BD64B96CC}"/>
                  </a:ext>
                </a:extLst>
              </p:cNvPr>
              <p:cNvSpPr/>
              <p:nvPr/>
            </p:nvSpPr>
            <p:spPr>
              <a:xfrm>
                <a:off x="3719547" y="6045634"/>
                <a:ext cx="475290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it-IT" sz="16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= 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it-I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3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·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20209316-D3A6-4BC8-B3EA-000BD64B9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547" y="6045634"/>
                <a:ext cx="4752904" cy="554254"/>
              </a:xfrm>
              <a:prstGeom prst="rect">
                <a:avLst/>
              </a:prstGeom>
              <a:blipFill>
                <a:blip r:embed="rId4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62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304800" y="23619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Prodotto tra matrici (moltiplicazione righe per colonne)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AB0E9FA-1846-4B6C-913C-73B7E6F609B8}"/>
              </a:ext>
            </a:extLst>
          </p:cNvPr>
          <p:cNvSpPr/>
          <p:nvPr/>
        </p:nvSpPr>
        <p:spPr>
          <a:xfrm>
            <a:off x="530087" y="714877"/>
            <a:ext cx="11357113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i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Definizione: 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 A di taglia n × p, B di taglia p × m. </a:t>
            </a:r>
            <a:b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matrice AB ha taglia n × m e </a:t>
            </a:r>
            <a:r>
              <a:rPr lang="it-IT" sz="2000" dirty="0"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it-IT" sz="2000" baseline="-25000" dirty="0"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it-IT" sz="2000" dirty="0"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è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 prodotto della i-esima riga di A per la j-esima colonna di B.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4C6008F7-F812-4A5D-A2FD-DAF18FF5EDFB}"/>
                  </a:ext>
                </a:extLst>
              </p:cNvPr>
              <p:cNvSpPr/>
              <p:nvPr/>
            </p:nvSpPr>
            <p:spPr>
              <a:xfrm>
                <a:off x="2378765" y="2108463"/>
                <a:ext cx="7434470" cy="484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 j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(a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i,1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 j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+ (a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i,2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 j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+ … + (</a:t>
                </a:r>
                <a:r>
                  <a:rPr lang="it-IT" dirty="0" err="1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400" baseline="-25000" dirty="0" err="1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i,n</a:t>
                </a:r>
                <a:r>
                  <a:rPr lang="it-IT" sz="24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6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t-IT" sz="2400" baseline="-25000" dirty="0" err="1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j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=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it-IT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it-IT" sz="12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4C6008F7-F812-4A5D-A2FD-DAF18FF5E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65" y="2108463"/>
                <a:ext cx="7434470" cy="484363"/>
              </a:xfrm>
              <a:prstGeom prst="rect">
                <a:avLst/>
              </a:prstGeom>
              <a:blipFill>
                <a:blip r:embed="rId2"/>
                <a:stretch>
                  <a:fillRect l="-656" t="-70886" b="-140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18E1709-55F5-4C3E-8F9B-2D404EE1D180}"/>
                  </a:ext>
                </a:extLst>
              </p:cNvPr>
              <p:cNvSpPr/>
              <p:nvPr/>
            </p:nvSpPr>
            <p:spPr>
              <a:xfrm>
                <a:off x="530087" y="2592826"/>
                <a:ext cx="8004313" cy="1417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600" i="1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Esempio:</a:t>
                </a:r>
                <a:r>
                  <a:rPr lang="it-IT" sz="2000" i="1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t-IT" sz="14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9580" indent="44958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it-IT" dirty="0">
                    <a:solidFill>
                      <a:srgbClr val="000000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sz="2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it-IT" dirty="0">
                    <a:solidFill>
                      <a:srgbClr val="000000"/>
                    </a:solidFill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t-IT" sz="14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018E1709-55F5-4C3E-8F9B-2D404EE1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2592826"/>
                <a:ext cx="8004313" cy="1417055"/>
              </a:xfrm>
              <a:prstGeom prst="rect">
                <a:avLst/>
              </a:prstGeom>
              <a:blipFill>
                <a:blip r:embed="rId3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DB8D550-250D-4C02-8D0B-FE678376965E}"/>
                  </a:ext>
                </a:extLst>
              </p:cNvPr>
              <p:cNvSpPr/>
              <p:nvPr/>
            </p:nvSpPr>
            <p:spPr>
              <a:xfrm>
                <a:off x="530087" y="5037371"/>
                <a:ext cx="7898296" cy="1105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matrice identità </a:t>
                </a:r>
                <a:r>
                  <a:rPr lang="it-IT" sz="2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è neutra rispetto la moltiplicazione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48740" indent="44958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sz="24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sz="2400" baseline="-25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DB8D550-250D-4C02-8D0B-FE6783769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5037371"/>
                <a:ext cx="7898296" cy="1105752"/>
              </a:xfrm>
              <a:prstGeom prst="rect">
                <a:avLst/>
              </a:prstGeom>
              <a:blipFill>
                <a:blip r:embed="rId4"/>
                <a:stretch>
                  <a:fillRect l="-694" t="-1099" b="-3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1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B45B9A-1F3E-4B74-80DE-0765BE71758D}"/>
              </a:ext>
            </a:extLst>
          </p:cNvPr>
          <p:cNvSpPr txBox="1"/>
          <p:nvPr/>
        </p:nvSpPr>
        <p:spPr>
          <a:xfrm>
            <a:off x="304800" y="236198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C00000"/>
                </a:solidFill>
                <a:latin typeface="Calisto MT" panose="02040603050505030304" pitchFamily="18" charset="0"/>
              </a:rPr>
              <a:t>DETERMINANTE</a:t>
            </a:r>
            <a:endParaRPr lang="it-IT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85D3F2-DE6D-4856-9DAE-0329069A6943}"/>
              </a:ext>
            </a:extLst>
          </p:cNvPr>
          <p:cNvSpPr/>
          <p:nvPr/>
        </p:nvSpPr>
        <p:spPr>
          <a:xfrm>
            <a:off x="304799" y="1049612"/>
            <a:ext cx="11065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 ogni matrice 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it-IT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it-IT" dirty="0" err="1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sz="1600" dirty="0" err="1"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it-IT" dirty="0" err="1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coefficienti reali è possibile associare un numero </a:t>
            </a:r>
            <a:r>
              <a:rPr lang="it-IT" dirty="0">
                <a:solidFill>
                  <a:srgbClr val="000000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ℝ</a:t>
            </a:r>
            <a:r>
              <a:rPr lang="it-IT" sz="2000" dirty="0"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detto 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CC1C9C-07C2-4862-BAE7-B546982F4771}"/>
              </a:ext>
            </a:extLst>
          </p:cNvPr>
          <p:cNvSpPr txBox="1"/>
          <p:nvPr/>
        </p:nvSpPr>
        <p:spPr>
          <a:xfrm>
            <a:off x="304800" y="1616805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Determinante di matrice quadrate di ordine 2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4A8C020-B264-4531-AA8C-46580A65EAD0}"/>
              </a:ext>
            </a:extLst>
          </p:cNvPr>
          <p:cNvSpPr/>
          <p:nvPr/>
        </p:nvSpPr>
        <p:spPr>
          <a:xfrm>
            <a:off x="304800" y="2153220"/>
            <a:ext cx="6970644" cy="102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determinante è uguale al prodotto degli elementi della diagonale principale (a</a:t>
            </a:r>
            <a:r>
              <a:rPr lang="it-IT" sz="2400" baseline="-25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1,1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</a:t>
            </a:r>
            <a:r>
              <a:rPr lang="it-IT" sz="2400" baseline="-25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2,2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meno il prodotto degli elementi nella diagonale secondaria (a</a:t>
            </a:r>
            <a:r>
              <a:rPr lang="it-IT" sz="2400" baseline="-25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2,1 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a</a:t>
            </a:r>
            <a:r>
              <a:rPr lang="it-IT" sz="2400" baseline="-250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it-IT" dirty="0">
                <a:solidFill>
                  <a:srgbClr val="0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it-IT" dirty="0"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09E6988-A72A-46C6-9BB5-896A7C574BF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3" t="53767" r="39450" b="30074"/>
          <a:stretch/>
        </p:blipFill>
        <p:spPr bwMode="auto">
          <a:xfrm>
            <a:off x="7799194" y="2006429"/>
            <a:ext cx="3398893" cy="11688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0ABDA6-DBCD-4BB6-9E6D-EE35D5898799}"/>
              </a:ext>
            </a:extLst>
          </p:cNvPr>
          <p:cNvSpPr txBox="1"/>
          <p:nvPr/>
        </p:nvSpPr>
        <p:spPr>
          <a:xfrm>
            <a:off x="304800" y="323460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Determinante di matrice quadrate di ordine 3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1A65A75-F5A4-4A64-9912-BA6F99B5483E}"/>
              </a:ext>
            </a:extLst>
          </p:cNvPr>
          <p:cNvSpPr/>
          <p:nvPr/>
        </p:nvSpPr>
        <p:spPr>
          <a:xfrm>
            <a:off x="304800" y="3629110"/>
            <a:ext cx="11065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determinate di una matrice quadrata di ordine 3 possiamo applicare la </a:t>
            </a: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“Regola di Sarrus”.</a:t>
            </a:r>
            <a:b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1792B48-CCDE-4C2D-9FBE-136BEA1CFF3B}"/>
                  </a:ext>
                </a:extLst>
              </p:cNvPr>
              <p:cNvSpPr/>
              <p:nvPr/>
            </p:nvSpPr>
            <p:spPr>
              <a:xfrm>
                <a:off x="304799" y="4180071"/>
                <a:ext cx="6493566" cy="2051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una matrice A </a:t>
                </a: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 M</a:t>
                </a:r>
                <a:r>
                  <a:rPr lang="it-IT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3x3</a:t>
                </a:r>
                <a:r>
                  <a:rPr lang="it-IT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, se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it-IT" sz="16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20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d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et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(A) =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2,2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3,3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(a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1,2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2,3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3,1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(a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1,3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2,1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3,2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3,1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2,2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1,3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3,2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2, 3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1,1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2,1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1,2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000" baseline="-25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3, 3</a:t>
                </a:r>
                <a:r>
                  <a:rPr lang="it-IT" sz="20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1792B48-CCDE-4C2D-9FBE-136BEA1CF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180071"/>
                <a:ext cx="6493566" cy="2051459"/>
              </a:xfrm>
              <a:prstGeom prst="rect">
                <a:avLst/>
              </a:prstGeom>
              <a:blipFill>
                <a:blip r:embed="rId3"/>
                <a:stretch>
                  <a:fillRect l="-939" r="-563" b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79FCAEC-7C9D-45DB-A306-CBC081E7A13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11402" r="-563" b="10881"/>
          <a:stretch/>
        </p:blipFill>
        <p:spPr bwMode="auto">
          <a:xfrm>
            <a:off x="7799194" y="4423702"/>
            <a:ext cx="3398893" cy="1807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7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CC1C9C-07C2-4862-BAE7-B546982F4771}"/>
              </a:ext>
            </a:extLst>
          </p:cNvPr>
          <p:cNvSpPr txBox="1"/>
          <p:nvPr/>
        </p:nvSpPr>
        <p:spPr>
          <a:xfrm>
            <a:off x="304800" y="145814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</a:rPr>
              <a:t>Determinante tramite sviluppo di Laplace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56E5ACF-A589-44F3-B11E-F853B3A4AF9C}"/>
              </a:ext>
            </a:extLst>
          </p:cNvPr>
          <p:cNvSpPr/>
          <p:nvPr/>
        </p:nvSpPr>
        <p:spPr>
          <a:xfrm>
            <a:off x="304800" y="515146"/>
            <a:ext cx="11410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una matrice A di ordine n, lo sviluppo di Laplace trasforma il calcolo di un determinante di ordine n al calcolo di n determinanti di ordine n – 1.  Può essere espressa attraverso un procedimento ricorsivo. 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99EDEDA-83B6-43AC-93F1-8B9096FB0A5F}"/>
                  </a:ext>
                </a:extLst>
              </p:cNvPr>
              <p:cNvSpPr/>
              <p:nvPr/>
            </p:nvSpPr>
            <p:spPr>
              <a:xfrm>
                <a:off x="304800" y="1161477"/>
                <a:ext cx="5791200" cy="2669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Fissata una </a:t>
                </a:r>
                <a:r>
                  <a:rPr lang="it-IT" u="sng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colonna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J arbitraria della matrice con </a:t>
                </a:r>
                <a:r>
                  <a:rPr lang="it-IT" sz="2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≤ j ≤ n,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procede sommando i determinanti delle sottomatrici minori A</a:t>
                </a:r>
                <a:r>
                  <a:rPr lang="it-IT" baseline="-25000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it-IT" sz="2400" baseline="-25000" dirty="0" err="1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it-IT" sz="2400" baseline="-250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it-IT" sz="24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ottenute eliminando la riga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la colonna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della matrice A: 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·|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it-IT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99EDEDA-83B6-43AC-93F1-8B9096FB0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61477"/>
                <a:ext cx="5791200" cy="2669642"/>
              </a:xfrm>
              <a:prstGeom prst="rect">
                <a:avLst/>
              </a:prstGeom>
              <a:blipFill>
                <a:blip r:embed="rId2"/>
                <a:stretch>
                  <a:fillRect l="-1053" t="-686" r="-7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855E1807-290F-4C0C-9735-32ED55A7910B}"/>
                  </a:ext>
                </a:extLst>
              </p:cNvPr>
              <p:cNvSpPr/>
              <p:nvPr/>
            </p:nvSpPr>
            <p:spPr>
              <a:xfrm>
                <a:off x="7182679" y="1161477"/>
                <a:ext cx="4532243" cy="1962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Fissata una riga </a:t>
                </a:r>
                <a:r>
                  <a:rPr lang="it-IT" sz="2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it-IT" dirty="0"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arbitraria della matrice con </a:t>
                </a:r>
                <a:r>
                  <a:rPr lang="it-IT" sz="2000" dirty="0"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≤ i ≤ n, </a:t>
                </a:r>
                <a:r>
                  <a:rPr lang="it-IT" dirty="0">
                    <a:solidFill>
                      <a:srgbClr val="000000"/>
                    </a:solidFill>
                    <a:latin typeface="Calisto MT" panose="02040603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ottiene la formula: </a:t>
                </a:r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·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·|</m:t>
                          </m:r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it-IT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it-IT" sz="1600" dirty="0">
                  <a:effectLst/>
                  <a:latin typeface="Calisto MT" panose="0204060305050503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855E1807-290F-4C0C-9735-32ED55A79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679" y="1161477"/>
                <a:ext cx="4532243" cy="1962332"/>
              </a:xfrm>
              <a:prstGeom prst="rect">
                <a:avLst/>
              </a:prstGeom>
              <a:blipFill>
                <a:blip r:embed="rId3"/>
                <a:stretch>
                  <a:fillRect l="-1344" t="-935" r="-2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DA281F40-C676-4B1E-AF43-9F1CEDAEB45B}"/>
              </a:ext>
            </a:extLst>
          </p:cNvPr>
          <p:cNvSpPr/>
          <p:nvPr/>
        </p:nvSpPr>
        <p:spPr>
          <a:xfrm>
            <a:off x="390939" y="4050680"/>
            <a:ext cx="11410121" cy="70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it-IT" b="1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di matrici triangolari: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la matrice quadrata è una matrice triangolare (superiore o inferiore), allora il determinante è dato dal prodotto degli elementi della diagonale principale. </a:t>
            </a:r>
            <a:endParaRPr lang="it-IT" sz="1600" dirty="0">
              <a:effectLst/>
              <a:latin typeface="Calisto MT" panose="020406030505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6C310B9-AC7E-4CDE-91F5-5412AD9B7074}"/>
              </a:ext>
            </a:extLst>
          </p:cNvPr>
          <p:cNvSpPr/>
          <p:nvPr/>
        </p:nvSpPr>
        <p:spPr>
          <a:xfrm>
            <a:off x="390939" y="5049448"/>
            <a:ext cx="1132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b="1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matrice inversa</a:t>
            </a:r>
            <a:r>
              <a:rPr lang="it-IT" dirty="0">
                <a:solidFill>
                  <a:srgbClr val="C00000"/>
                </a:solidFill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sto MT" panose="020406030505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 quella matrice che moltiplicata per la matrice di partenza, restituisce la matrice identità.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384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1292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Calisto MT</vt:lpstr>
      <vt:lpstr>Cambria</vt:lpstr>
      <vt:lpstr>Cambria Math</vt:lpstr>
      <vt:lpstr>Symbol</vt:lpstr>
      <vt:lpstr>Times New Roman</vt:lpstr>
      <vt:lpstr>Verdana</vt:lpstr>
      <vt:lpstr>Tema di Office</vt:lpstr>
      <vt:lpstr>Presentazione standard di PowerPoint</vt:lpstr>
      <vt:lpstr>Matrice</vt:lpstr>
      <vt:lpstr>Tipi di matrice</vt:lpstr>
      <vt:lpstr>Le matrici quadrate sono caratterizzate dalla presenza di due diagonali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D'AGUANNO</dc:creator>
  <cp:lastModifiedBy>ANDREA D'AGUANNO</cp:lastModifiedBy>
  <cp:revision>15</cp:revision>
  <dcterms:created xsi:type="dcterms:W3CDTF">2020-02-05T09:19:19Z</dcterms:created>
  <dcterms:modified xsi:type="dcterms:W3CDTF">2020-02-05T10:45:34Z</dcterms:modified>
</cp:coreProperties>
</file>