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DDE8D8-2B38-446E-916A-2E94E525D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60B90FB-BA9A-4B0D-AA5D-C92C3104B0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D42F0F0-4059-47F3-8B58-D14BCBCD5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B786F-C4A1-40E2-9F71-2503AE99B330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436C0EE-6EFD-49C5-9B10-43E3A26F0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01D80A0-A15A-4C46-A7E2-605CF28ED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720D-A027-4D84-9FE7-C455CED2535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1715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B16B7F-CF0F-4B9F-BD14-C73E2A51B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899A706-6F6B-45D7-98CB-2CE7B4555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3B3AA34-FB13-42F3-89BF-F6E2214C9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B786F-C4A1-40E2-9F71-2503AE99B330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0D5E259-ED4A-4DD8-B2EC-6F63D1710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5FB7A9A-51A4-4811-A3EA-729758E8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720D-A027-4D84-9FE7-C455CED2535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904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D86CA50-53C3-4846-911F-95801FC437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B4C696D-7DF0-42D6-8A01-E652031D2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0854F51-B8A0-4832-975B-37CEAB4DF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B786F-C4A1-40E2-9F71-2503AE99B330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54547FE-4425-45A6-B3F2-C044C7E52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9B41753-263C-444C-A0E8-541AC116A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720D-A027-4D84-9FE7-C455CED2535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3143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2B4C10-F9A9-4377-A345-9422DE575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ED2CF9-B50A-4F11-B01A-4A751BECA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045DDA-011A-455E-9250-C1FDA16DE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B786F-C4A1-40E2-9F71-2503AE99B330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9324A1A-D1BE-4274-B3A8-A886F9853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4E4C60A-76EE-4C5F-A276-92AF7DF66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720D-A027-4D84-9FE7-C455CED2535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851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7DBDCF-E012-447E-84A2-3E78F277C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C21F68B-53C2-4490-9BAF-3BCDD27E7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72F702F-A536-4648-AAE4-30E277804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B786F-C4A1-40E2-9F71-2503AE99B330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C9030F-33FA-46A7-91BC-BB3D19CA6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57E2B15-747D-4340-B437-1032A4AEB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720D-A027-4D84-9FE7-C455CED2535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298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CE0E78-1694-4618-AB34-9242584B7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50EC7D2-F1E0-48FB-B760-B731CFDEA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124F35E-7701-47A7-81F9-C408B4FC4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B75A6F7-D439-4FA0-B84A-38FE83AA4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B786F-C4A1-40E2-9F71-2503AE99B330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9500A42-99E2-41EB-A606-C17368D82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6086952-3A4A-48FE-B448-AFF62E50F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720D-A027-4D84-9FE7-C455CED2535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2764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995682-3AE0-4069-B4FD-002D045E8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606DCE3-4364-4F30-B808-F6F53913D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09ED1E2-2708-4BBD-B398-7E98D1044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CA02D78-938E-423F-9945-1470706051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3D9F62E-8927-4620-AB2B-926311FE30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F8F26A-AD32-4A55-9006-845117116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B786F-C4A1-40E2-9F71-2503AE99B330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05D6A7E-E8C7-4FD7-B36F-F22648BE6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13D32C8-4921-4F75-96E0-81A903D75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720D-A027-4D84-9FE7-C455CED2535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180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FA7353-F1CF-41A5-BF53-9F4798657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BCA89D1-4C09-479D-9BD0-F736983DD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B786F-C4A1-40E2-9F71-2503AE99B330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CA2138E-24F6-4F4A-AED3-837452A82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3B6E94D-CEED-4907-9C04-F140F7501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720D-A027-4D84-9FE7-C455CED2535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082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CD0ED9A-46A9-4974-BF74-881388E14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B786F-C4A1-40E2-9F71-2503AE99B330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2014E95-C1C6-40C1-871D-5AA610A14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822AEB2-40A1-467C-9302-440D973EB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720D-A027-4D84-9FE7-C455CED2535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1029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74986B-6E08-459C-94BC-221F1685E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AFF7AAE-7B4B-41FD-AC77-B64FE892A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181B8C8-B34B-41C6-ACCF-8466C1192A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369639C-28E8-4517-8448-9DBB655D7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B786F-C4A1-40E2-9F71-2503AE99B330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2CFB51F-2542-4BAD-A2D7-BD588F191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45EF1ED-430C-4856-BAC3-4457A62BF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720D-A027-4D84-9FE7-C455CED2535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4182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65407C-9B5A-4241-9C50-C549DE498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669005F-40B9-4223-859F-EA51BFB23F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EDC04D3-6797-46DC-BC9B-2464BB2E8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77EC77C-2870-4977-AD38-CBE4C0040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B786F-C4A1-40E2-9F71-2503AE99B330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F76B3B8-8B4D-4753-81AF-ABD058329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5F90182-0170-445A-8F57-E1B4BA97C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720D-A027-4D84-9FE7-C455CED2535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8008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14DD3DD-A4D4-48A4-8D9C-201182E2E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EC0DC36-81E5-48F1-A3C1-1FC72A1AA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5E6A782-38D7-4DD9-9B6E-008EA7A80C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B786F-C4A1-40E2-9F71-2503AE99B330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323C6E6-7109-4FA6-A917-82DF568A08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42AD162-990B-4B5F-BEA3-5A5D92E7C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E720D-A027-4D84-9FE7-C455CED2535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25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7EB1658F-0A30-4BA4-BF99-2406EDD3B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781" y="0"/>
            <a:ext cx="6322219" cy="685800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EB1EEC21-6D73-4385-AD71-812C70F3E906}"/>
              </a:ext>
            </a:extLst>
          </p:cNvPr>
          <p:cNvSpPr txBox="1"/>
          <p:nvPr/>
        </p:nvSpPr>
        <p:spPr>
          <a:xfrm>
            <a:off x="261258" y="382555"/>
            <a:ext cx="563256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Importando il dataset con bag più numerose </a:t>
            </a:r>
            <a:br>
              <a:rPr lang="it-IT" dirty="0"/>
            </a:br>
            <a:r>
              <a:rPr lang="it-IT" dirty="0"/>
              <a:t>split a 1046 secondi </a:t>
            </a:r>
            <a:br>
              <a:rPr lang="it-IT" dirty="0"/>
            </a:br>
            <a:br>
              <a:rPr lang="it-IT" dirty="0"/>
            </a:b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 «More options» ho selezionato come </a:t>
            </a:r>
            <a:br>
              <a:rPr lang="it-IT" dirty="0"/>
            </a:br>
            <a:r>
              <a:rPr lang="it-IT" dirty="0"/>
              <a:t>«output </a:t>
            </a:r>
            <a:r>
              <a:rPr lang="it-IT" dirty="0" err="1"/>
              <a:t>prediction</a:t>
            </a:r>
            <a:r>
              <a:rPr lang="it-IT" dirty="0"/>
              <a:t>» il formato html che restituisce una</a:t>
            </a:r>
            <a:br>
              <a:rPr lang="it-IT" dirty="0"/>
            </a:br>
            <a:r>
              <a:rPr lang="it-IT" dirty="0"/>
              <a:t> tabella di tutte le predizioni che sono effettuate </a:t>
            </a:r>
            <a:br>
              <a:rPr lang="it-IT" dirty="0"/>
            </a:br>
            <a:r>
              <a:rPr lang="it-IT" dirty="0"/>
              <a:t>in fase di testing.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Ho poi eseguito la classificazione utilizzando uno</a:t>
            </a:r>
            <a:br>
              <a:rPr lang="it-IT" dirty="0"/>
            </a:br>
            <a:r>
              <a:rPr lang="it-IT" dirty="0"/>
              <a:t>degli algoritmi che ha restituito risultati migliori.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6CA547D8-27C1-4AA6-B546-BC3D66E7DD6F}"/>
              </a:ext>
            </a:extLst>
          </p:cNvPr>
          <p:cNvCxnSpPr/>
          <p:nvPr/>
        </p:nvCxnSpPr>
        <p:spPr>
          <a:xfrm flipV="1">
            <a:off x="4217437" y="2192694"/>
            <a:ext cx="2043404" cy="3079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57B6AE89-78A1-4D32-A777-BAA8F6D79A48}"/>
              </a:ext>
            </a:extLst>
          </p:cNvPr>
          <p:cNvCxnSpPr/>
          <p:nvPr/>
        </p:nvCxnSpPr>
        <p:spPr>
          <a:xfrm>
            <a:off x="4217437" y="2500604"/>
            <a:ext cx="4255444" cy="23650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278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78D211F3-5C35-4766-97A2-91A933AE8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519" y="-1"/>
            <a:ext cx="3007754" cy="681318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60A3C06-3D91-4250-936F-1F3159454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9222" y="281718"/>
            <a:ext cx="2117256" cy="6212388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2B4597C1-D150-4CF6-8CC6-BD707054ACA7}"/>
              </a:ext>
            </a:extLst>
          </p:cNvPr>
          <p:cNvSpPr txBox="1"/>
          <p:nvPr/>
        </p:nvSpPr>
        <p:spPr>
          <a:xfrm>
            <a:off x="167951" y="281718"/>
            <a:ext cx="665073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La tabella risultante è composta da 5 colonne: </a:t>
            </a:r>
            <a:br>
              <a:rPr lang="it-IT" dirty="0"/>
            </a:b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highlight>
                  <a:srgbClr val="FFFF00"/>
                </a:highlight>
              </a:rPr>
              <a:t>Inst</a:t>
            </a:r>
            <a:r>
              <a:rPr lang="it-IT" b="1" dirty="0">
                <a:highlight>
                  <a:srgbClr val="FFFF00"/>
                </a:highlight>
              </a:rPr>
              <a:t>#: </a:t>
            </a:r>
            <a:r>
              <a:rPr lang="it-IT" dirty="0"/>
              <a:t>l numero di istanza esaminata, la bag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highlight>
                  <a:srgbClr val="FFFF00"/>
                </a:highlight>
              </a:rPr>
              <a:t>Actual</a:t>
            </a:r>
            <a:r>
              <a:rPr lang="it-IT" dirty="0"/>
              <a:t>: il valore della classe della bag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highlight>
                  <a:srgbClr val="FFFF00"/>
                </a:highlight>
              </a:rPr>
              <a:t>Predict</a:t>
            </a:r>
            <a:r>
              <a:rPr lang="it-IT" dirty="0">
                <a:highlight>
                  <a:srgbClr val="FFFF00"/>
                </a:highlight>
              </a:rPr>
              <a:t>: </a:t>
            </a:r>
            <a:r>
              <a:rPr lang="it-IT" dirty="0"/>
              <a:t>il valore predetto dal modello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ighlight>
                  <a:srgbClr val="FFFF00"/>
                </a:highlight>
              </a:rPr>
              <a:t>Error: </a:t>
            </a:r>
            <a:r>
              <a:rPr lang="en-GB" dirty="0"/>
              <a:t>se </a:t>
            </a:r>
            <a:r>
              <a:rPr lang="en-GB" dirty="0" err="1"/>
              <a:t>contrassegnato</a:t>
            </a:r>
            <a:r>
              <a:rPr lang="en-GB" dirty="0"/>
              <a:t> il </a:t>
            </a:r>
            <a:r>
              <a:rPr lang="en-GB" dirty="0" err="1"/>
              <a:t>valore</a:t>
            </a:r>
            <a:r>
              <a:rPr lang="en-GB" dirty="0"/>
              <a:t> </a:t>
            </a:r>
            <a:r>
              <a:rPr lang="en-GB" b="1" dirty="0"/>
              <a:t>Actual</a:t>
            </a:r>
            <a:r>
              <a:rPr lang="en-GB" dirty="0"/>
              <a:t> e </a:t>
            </a:r>
            <a:r>
              <a:rPr lang="en-GB" b="1" dirty="0"/>
              <a:t>predict</a:t>
            </a:r>
            <a:br>
              <a:rPr lang="en-GB" dirty="0"/>
            </a:br>
            <a:r>
              <a:rPr lang="en-GB" dirty="0"/>
              <a:t> non </a:t>
            </a:r>
            <a:r>
              <a:rPr lang="en-GB" dirty="0" err="1"/>
              <a:t>combaciano</a:t>
            </a:r>
            <a:r>
              <a:rPr lang="en-GB" dirty="0"/>
              <a:t>  </a:t>
            </a:r>
            <a:r>
              <a:rPr lang="en-GB" dirty="0" err="1"/>
              <a:t>quindi</a:t>
            </a:r>
            <a:r>
              <a:rPr lang="en-GB" dirty="0"/>
              <a:t> il </a:t>
            </a:r>
            <a:r>
              <a:rPr lang="en-GB" dirty="0" err="1"/>
              <a:t>modello</a:t>
            </a:r>
            <a:r>
              <a:rPr lang="en-GB" dirty="0"/>
              <a:t> ha </a:t>
            </a:r>
            <a:r>
              <a:rPr lang="en-GB" dirty="0" err="1"/>
              <a:t>predetto</a:t>
            </a:r>
            <a:r>
              <a:rPr lang="en-GB" dirty="0"/>
              <a:t> in </a:t>
            </a:r>
            <a:r>
              <a:rPr lang="en-GB" dirty="0" err="1"/>
              <a:t>maniera</a:t>
            </a:r>
            <a:r>
              <a:rPr lang="en-GB" dirty="0"/>
              <a:t> errata.</a:t>
            </a:r>
          </a:p>
          <a:p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A4AAFDA-41BC-4DE8-B3A8-1F985326B39D}"/>
              </a:ext>
            </a:extLst>
          </p:cNvPr>
          <p:cNvSpPr txBox="1"/>
          <p:nvPr/>
        </p:nvSpPr>
        <p:spPr>
          <a:xfrm>
            <a:off x="167951" y="3344629"/>
            <a:ext cx="64123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Le righe sono le K ripetizioni. Ogni ripetizione avviene su</a:t>
            </a:r>
          </a:p>
          <a:p>
            <a:r>
              <a:rPr lang="it-IT" dirty="0"/>
              <a:t> 68 istanze essendo il dataset di 682 istanze, ed essendo la </a:t>
            </a:r>
          </a:p>
          <a:p>
            <a:r>
              <a:rPr lang="it-IT" dirty="0"/>
              <a:t>cross </a:t>
            </a:r>
            <a:r>
              <a:rPr lang="it-IT" dirty="0" err="1"/>
              <a:t>validation</a:t>
            </a:r>
            <a:r>
              <a:rPr lang="it-IT" dirty="0"/>
              <a:t> impostata su 10 ripetizioni. </a:t>
            </a:r>
            <a:br>
              <a:rPr lang="it-IT" dirty="0"/>
            </a:br>
            <a:r>
              <a:rPr lang="it-IT" dirty="0"/>
              <a:t>Quindi i risultati rappresentano tutte e 10 le ripetizioni della </a:t>
            </a:r>
          </a:p>
          <a:p>
            <a:r>
              <a:rPr lang="it-IT" dirty="0"/>
              <a:t>Cross </a:t>
            </a:r>
            <a:r>
              <a:rPr lang="it-IT" dirty="0" err="1"/>
              <a:t>validation</a:t>
            </a:r>
            <a:r>
              <a:rPr lang="it-IT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9388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79E9DF36-4457-4F72-8B48-3166895032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38" r="46658" b="22857"/>
          <a:stretch/>
        </p:blipFill>
        <p:spPr>
          <a:xfrm>
            <a:off x="5125929" y="567456"/>
            <a:ext cx="6503437" cy="2873828"/>
          </a:xfrm>
          <a:prstGeom prst="rect">
            <a:avLst/>
          </a:prstGeom>
        </p:spPr>
      </p:pic>
      <p:pic>
        <p:nvPicPr>
          <p:cNvPr id="5" name="Immagine 4" descr="Immagine che contiene testo, screenshot, computer&#10;&#10;Descrizione generata automaticamente">
            <a:extLst>
              <a:ext uri="{FF2B5EF4-FFF2-40B4-BE49-F238E27FC236}">
                <a16:creationId xmlns:a16="http://schemas.microsoft.com/office/drawing/2014/main" id="{177B7BB6-C432-44CB-BC97-254794C2B3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16" t="51973" r="29516" b="27619"/>
          <a:stretch/>
        </p:blipFill>
        <p:spPr>
          <a:xfrm>
            <a:off x="8584162" y="4385388"/>
            <a:ext cx="3312367" cy="1399592"/>
          </a:xfrm>
          <a:prstGeom prst="rect">
            <a:avLst/>
          </a:prstGeom>
        </p:spPr>
      </p:pic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DAB720A8-E311-4208-8916-82AAE111D669}"/>
              </a:ext>
            </a:extLst>
          </p:cNvPr>
          <p:cNvCxnSpPr>
            <a:cxnSpLocks/>
          </p:cNvCxnSpPr>
          <p:nvPr/>
        </p:nvCxnSpPr>
        <p:spPr>
          <a:xfrm>
            <a:off x="7921690" y="1604865"/>
            <a:ext cx="911917" cy="29000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ED01D01-06D6-48C9-A45B-84B415735403}"/>
              </a:ext>
            </a:extLst>
          </p:cNvPr>
          <p:cNvSpPr txBox="1"/>
          <p:nvPr/>
        </p:nvSpPr>
        <p:spPr>
          <a:xfrm>
            <a:off x="788566" y="1143200"/>
            <a:ext cx="29277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Ho poi salvato il modello generato sul dataset di valori 1046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750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screenshot, computer&#10;&#10;Descrizione generata automaticamente">
            <a:extLst>
              <a:ext uri="{FF2B5EF4-FFF2-40B4-BE49-F238E27FC236}">
                <a16:creationId xmlns:a16="http://schemas.microsoft.com/office/drawing/2014/main" id="{1D3468E9-0212-4F95-BCFE-4225E9921D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1565" r="43061" b="26667"/>
          <a:stretch/>
        </p:blipFill>
        <p:spPr>
          <a:xfrm>
            <a:off x="5250024" y="0"/>
            <a:ext cx="6941976" cy="4236098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8C4B19C1-A360-409F-B506-735378AC3CFA}"/>
              </a:ext>
            </a:extLst>
          </p:cNvPr>
          <p:cNvSpPr txBox="1"/>
          <p:nvPr/>
        </p:nvSpPr>
        <p:spPr>
          <a:xfrm>
            <a:off x="0" y="167951"/>
            <a:ext cx="37657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In «</a:t>
            </a:r>
            <a:r>
              <a:rPr lang="it-IT" dirty="0" err="1"/>
              <a:t>supplied</a:t>
            </a:r>
            <a:r>
              <a:rPr lang="it-IT" dirty="0"/>
              <a:t> test set» ho selezionato il</a:t>
            </a:r>
          </a:p>
          <a:p>
            <a:r>
              <a:rPr lang="it-IT" dirty="0"/>
              <a:t> dataset di splitting più lunghi con</a:t>
            </a:r>
          </a:p>
          <a:p>
            <a:r>
              <a:rPr lang="it-IT" dirty="0"/>
              <a:t> meno </a:t>
            </a:r>
            <a:r>
              <a:rPr lang="it-IT" dirty="0" err="1"/>
              <a:t>instaze</a:t>
            </a:r>
            <a:r>
              <a:rPr lang="it-IT" dirty="0"/>
              <a:t> per bag</a:t>
            </a:r>
            <a:endParaRPr lang="en-GB" dirty="0"/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5BB23A16-5A4A-4B1D-8C67-99B778186452}"/>
              </a:ext>
            </a:extLst>
          </p:cNvPr>
          <p:cNvCxnSpPr/>
          <p:nvPr/>
        </p:nvCxnSpPr>
        <p:spPr>
          <a:xfrm flipV="1">
            <a:off x="3601616" y="419878"/>
            <a:ext cx="1726164" cy="2052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25EBC198-3BE2-4FB8-9F44-D97A9D6D3E73}"/>
              </a:ext>
            </a:extLst>
          </p:cNvPr>
          <p:cNvCxnSpPr/>
          <p:nvPr/>
        </p:nvCxnSpPr>
        <p:spPr>
          <a:xfrm>
            <a:off x="6727971" y="385894"/>
            <a:ext cx="2290194" cy="12164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" name="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95B0EAC2-A386-44A6-A8EE-6B646461C3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33" r="78020" b="29580"/>
          <a:stretch/>
        </p:blipFill>
        <p:spPr>
          <a:xfrm>
            <a:off x="0" y="3217178"/>
            <a:ext cx="2416029" cy="3640822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8D9FED4-D871-41EC-9908-3F5BDA5583A7}"/>
              </a:ext>
            </a:extLst>
          </p:cNvPr>
          <p:cNvSpPr txBox="1"/>
          <p:nvPr/>
        </p:nvSpPr>
        <p:spPr>
          <a:xfrm>
            <a:off x="40443" y="2081506"/>
            <a:ext cx="47511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Ho poi caricato il modello precedentemente </a:t>
            </a:r>
            <a:br>
              <a:rPr lang="it-IT" dirty="0"/>
            </a:br>
            <a:r>
              <a:rPr lang="it-IT" dirty="0"/>
              <a:t>addestrato, e ho poi valutato il nuovo dataset sul</a:t>
            </a:r>
          </a:p>
          <a:p>
            <a:r>
              <a:rPr lang="it-IT" dirty="0"/>
              <a:t> modello calcolato con il dataset precedente</a:t>
            </a:r>
            <a:endParaRPr lang="en-GB" dirty="0"/>
          </a:p>
        </p:txBody>
      </p:sp>
      <p:pic>
        <p:nvPicPr>
          <p:cNvPr id="17" name="Immagine 16" descr="Immagine che contiene testo&#10;&#10;Descrizione generata automaticamente">
            <a:extLst>
              <a:ext uri="{FF2B5EF4-FFF2-40B4-BE49-F238E27FC236}">
                <a16:creationId xmlns:a16="http://schemas.microsoft.com/office/drawing/2014/main" id="{0F30819F-6A9F-4B85-86EB-84DE54A550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752" y="4452262"/>
            <a:ext cx="4651288" cy="2237787"/>
          </a:xfrm>
          <a:prstGeom prst="rect">
            <a:avLst/>
          </a:prstGeom>
        </p:spPr>
      </p:pic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65E5272A-93BA-448E-ADE2-7F8533BECBD8}"/>
              </a:ext>
            </a:extLst>
          </p:cNvPr>
          <p:cNvCxnSpPr/>
          <p:nvPr/>
        </p:nvCxnSpPr>
        <p:spPr>
          <a:xfrm flipV="1">
            <a:off x="2281806" y="4806892"/>
            <a:ext cx="1319810" cy="18831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610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19D96A4E-A52E-4AAD-BEA4-07EAE2C26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8006" y="0"/>
            <a:ext cx="2473620" cy="685800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B4A24CAE-EF75-4FA0-839E-1E45B2F2D545}"/>
              </a:ext>
            </a:extLst>
          </p:cNvPr>
          <p:cNvSpPr txBox="1"/>
          <p:nvPr/>
        </p:nvSpPr>
        <p:spPr>
          <a:xfrm>
            <a:off x="800374" y="410547"/>
            <a:ext cx="66372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La tabella di output mostra tutte le predizioni questa volta su tutte</a:t>
            </a:r>
            <a:br>
              <a:rPr lang="it-IT" dirty="0"/>
            </a:br>
            <a:r>
              <a:rPr lang="it-IT" dirty="0"/>
              <a:t>le 682 istanze del dataset. </a:t>
            </a:r>
            <a:br>
              <a:rPr lang="it-IT" dirty="0"/>
            </a:br>
            <a:br>
              <a:rPr lang="it-IT" dirty="0"/>
            </a:br>
            <a:r>
              <a:rPr lang="it-IT" dirty="0"/>
              <a:t>È quindi possibile eseguire una valutazione partendo da un modello </a:t>
            </a:r>
          </a:p>
          <a:p>
            <a:r>
              <a:rPr lang="it-IT" dirty="0"/>
              <a:t>addestrato su un dataset per effettuare una predizione di una nuova </a:t>
            </a:r>
            <a:br>
              <a:rPr lang="it-IT" dirty="0"/>
            </a:br>
            <a:r>
              <a:rPr lang="it-IT" dirty="0"/>
              <a:t>istanza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473B381-09AF-42E3-BA79-8835FF077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8975" y="4438406"/>
            <a:ext cx="3724795" cy="2105319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5709133E-429D-4893-AEEE-90E68B518EBF}"/>
              </a:ext>
            </a:extLst>
          </p:cNvPr>
          <p:cNvSpPr/>
          <p:nvPr/>
        </p:nvSpPr>
        <p:spPr>
          <a:xfrm>
            <a:off x="4311941" y="5494789"/>
            <a:ext cx="2281806" cy="50333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6A9E678-4900-4821-BF3E-EA408CEDF75B}"/>
              </a:ext>
            </a:extLst>
          </p:cNvPr>
          <p:cNvSpPr txBox="1"/>
          <p:nvPr/>
        </p:nvSpPr>
        <p:spPr>
          <a:xfrm>
            <a:off x="679919" y="5120560"/>
            <a:ext cx="1843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Predizione errata</a:t>
            </a:r>
            <a:endParaRPr lang="en-GB" dirty="0"/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7FA25F74-D309-47D4-826C-41C7088AB842}"/>
              </a:ext>
            </a:extLst>
          </p:cNvPr>
          <p:cNvCxnSpPr/>
          <p:nvPr/>
        </p:nvCxnSpPr>
        <p:spPr>
          <a:xfrm>
            <a:off x="2603241" y="5305226"/>
            <a:ext cx="1515734" cy="4412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859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screenshot, computer, monitor&#10;&#10;Descrizione generata automaticamente">
            <a:extLst>
              <a:ext uri="{FF2B5EF4-FFF2-40B4-BE49-F238E27FC236}">
                <a16:creationId xmlns:a16="http://schemas.microsoft.com/office/drawing/2014/main" id="{1A0E7187-772E-4D2E-AD00-57E114FABB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377" b="5170"/>
          <a:stretch/>
        </p:blipFill>
        <p:spPr>
          <a:xfrm>
            <a:off x="4236098" y="739129"/>
            <a:ext cx="7955902" cy="5764308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5FE8BCFE-18B8-44D5-A3D0-02D0E82FE12A}"/>
              </a:ext>
            </a:extLst>
          </p:cNvPr>
          <p:cNvSpPr txBox="1"/>
          <p:nvPr/>
        </p:nvSpPr>
        <p:spPr>
          <a:xfrm>
            <a:off x="139959" y="132575"/>
            <a:ext cx="117791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È possibile risalire alle istanze (bag ) erroneamente classificato visualizzando il grafico degli errori, dove i quadrettini sono le </a:t>
            </a:r>
            <a:br>
              <a:rPr lang="en-GB" dirty="0"/>
            </a:br>
            <a:r>
              <a:rPr lang="en-GB" dirty="0"/>
              <a:t>istanze mal </a:t>
            </a:r>
            <a:r>
              <a:rPr lang="en-GB" dirty="0" err="1"/>
              <a:t>classificate</a:t>
            </a:r>
            <a:r>
              <a:rPr lang="en-GB" dirty="0"/>
              <a:t>. </a:t>
            </a:r>
          </a:p>
          <a:p>
            <a:endParaRPr lang="it-IT" dirty="0"/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EDD32D30-5D5F-46FA-9EFB-55EC8A1D2E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4" t="3459" b="26997"/>
          <a:stretch/>
        </p:blipFill>
        <p:spPr>
          <a:xfrm>
            <a:off x="139959" y="2455561"/>
            <a:ext cx="4004202" cy="4047876"/>
          </a:xfrm>
          <a:prstGeom prst="rect">
            <a:avLst/>
          </a:prstGeom>
        </p:spPr>
      </p:pic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A61A954D-C525-47D6-BCBE-578E8B5E9349}"/>
              </a:ext>
            </a:extLst>
          </p:cNvPr>
          <p:cNvCxnSpPr>
            <a:cxnSpLocks/>
          </p:cNvCxnSpPr>
          <p:nvPr/>
        </p:nvCxnSpPr>
        <p:spPr>
          <a:xfrm flipH="1">
            <a:off x="2174033" y="2634143"/>
            <a:ext cx="980228" cy="20031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3D65A53-2B5C-4230-97DC-F1C533049F01}"/>
              </a:ext>
            </a:extLst>
          </p:cNvPr>
          <p:cNvSpPr txBox="1"/>
          <p:nvPr/>
        </p:nvSpPr>
        <p:spPr>
          <a:xfrm>
            <a:off x="162482" y="1505953"/>
            <a:ext cx="4073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Tutte le istanze hanno </a:t>
            </a:r>
            <a:r>
              <a:rPr lang="it-IT" dirty="0" err="1"/>
              <a:t>prediction</a:t>
            </a:r>
            <a:r>
              <a:rPr lang="it-IT" dirty="0"/>
              <a:t> </a:t>
            </a:r>
            <a:r>
              <a:rPr lang="it-IT" dirty="0" err="1"/>
              <a:t>margin</a:t>
            </a:r>
            <a:r>
              <a:rPr lang="it-IT" dirty="0"/>
              <a:t>, </a:t>
            </a:r>
          </a:p>
          <a:p>
            <a:r>
              <a:rPr lang="it-IT" dirty="0"/>
              <a:t>quelle errate lo hanno negativo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79284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3">
          <a:schemeClr val="accent2"/>
        </a:lnRef>
        <a:fillRef idx="0">
          <a:schemeClr val="accent2"/>
        </a:fillRef>
        <a:effectRef idx="2">
          <a:schemeClr val="accent2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306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D'AGUANNO</dc:creator>
  <cp:lastModifiedBy>ANDREA D'AGUANNO</cp:lastModifiedBy>
  <cp:revision>6</cp:revision>
  <dcterms:created xsi:type="dcterms:W3CDTF">2021-05-06T15:16:45Z</dcterms:created>
  <dcterms:modified xsi:type="dcterms:W3CDTF">2021-05-06T16:50:50Z</dcterms:modified>
</cp:coreProperties>
</file>