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7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9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2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3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5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9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8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6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6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2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11FBDEF-9CA1-495E-A9FA-E912D5145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8C589A-5197-4872-9B24-AD606EEF0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461394"/>
            <a:ext cx="3352800" cy="1936785"/>
          </a:xfrm>
        </p:spPr>
        <p:txBody>
          <a:bodyPr>
            <a:normAutofit/>
          </a:bodyPr>
          <a:lstStyle/>
          <a:p>
            <a:r>
              <a:rPr lang="it-IT" sz="2800" dirty="0"/>
              <a:t>OSSERVAZIONI DATASET CON 4 LABEL</a:t>
            </a:r>
            <a:endParaRPr lang="en-GB" sz="2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D549D1-F862-49B1-A809-E47E34B6E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114800"/>
            <a:ext cx="3352800" cy="2057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700"/>
              <a:t>I due dataset contengono le features degli audio splittati. </a:t>
            </a:r>
          </a:p>
          <a:p>
            <a:pPr>
              <a:lnSpc>
                <a:spcPct val="90000"/>
              </a:lnSpc>
            </a:pPr>
            <a:r>
              <a:rPr lang="it-IT" sz="1700"/>
              <a:t>Il primo dataset ha split di 2093 secondi il secondo dataset ha split di 1046 secondi. </a:t>
            </a:r>
          </a:p>
          <a:p>
            <a:pPr>
              <a:lnSpc>
                <a:spcPct val="90000"/>
              </a:lnSpc>
            </a:pPr>
            <a:r>
              <a:rPr lang="it-IT" sz="1700"/>
              <a:t>Le istanze delle bag sono quindi il doppio del primo dataset</a:t>
            </a:r>
            <a:endParaRPr lang="en-GB" sz="1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1"/>
            <a:ext cx="67818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BE4B529-47A3-4EC1-9D6C-AF33872E8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478" y="1062775"/>
            <a:ext cx="5915244" cy="533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486C947-718E-425C-89B7-2ADA48EEC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58" y="2006632"/>
            <a:ext cx="6014842" cy="485136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FA102FA-EF2D-4EE9-B6BA-05C817564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5800"/>
            <a:ext cx="5634711" cy="490219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9FED5AF-9511-41FD-9E11-A0658D63D6B7}"/>
              </a:ext>
            </a:extLst>
          </p:cNvPr>
          <p:cNvSpPr txBox="1"/>
          <p:nvPr/>
        </p:nvSpPr>
        <p:spPr>
          <a:xfrm>
            <a:off x="2434796" y="167951"/>
            <a:ext cx="639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L’unico algoritmo a dare risultati su una classe con 4 label e il TLC </a:t>
            </a:r>
            <a:endParaRPr lang="en-GB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6743704-D785-4EAF-A512-806D79A221AC}"/>
              </a:ext>
            </a:extLst>
          </p:cNvPr>
          <p:cNvSpPr txBox="1"/>
          <p:nvPr/>
        </p:nvSpPr>
        <p:spPr>
          <a:xfrm>
            <a:off x="1567333" y="1126074"/>
            <a:ext cx="2500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Split 2093 secondi</a:t>
            </a:r>
          </a:p>
          <a:p>
            <a:r>
              <a:rPr lang="it-IT" dirty="0"/>
              <a:t>Circa 8 </a:t>
            </a:r>
            <a:r>
              <a:rPr lang="it-IT" dirty="0" err="1"/>
              <a:t>instanze</a:t>
            </a:r>
            <a:r>
              <a:rPr lang="it-IT" dirty="0"/>
              <a:t> per bag</a:t>
            </a:r>
            <a:endParaRPr lang="en-GB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529901D-CC61-4DBC-A274-1562262EDE75}"/>
              </a:ext>
            </a:extLst>
          </p:cNvPr>
          <p:cNvSpPr txBox="1"/>
          <p:nvPr/>
        </p:nvSpPr>
        <p:spPr>
          <a:xfrm>
            <a:off x="8278600" y="1126074"/>
            <a:ext cx="2435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Split 1046secondi</a:t>
            </a:r>
          </a:p>
          <a:p>
            <a:r>
              <a:rPr lang="it-IT" dirty="0"/>
              <a:t>Circa 16 istanze per bag</a:t>
            </a:r>
            <a:endParaRPr lang="en-GB" dirty="0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ADE1BAA-3FDE-4224-8CF8-21B11FF3E275}"/>
              </a:ext>
            </a:extLst>
          </p:cNvPr>
          <p:cNvCxnSpPr/>
          <p:nvPr/>
        </p:nvCxnSpPr>
        <p:spPr>
          <a:xfrm>
            <a:off x="5859624" y="727788"/>
            <a:ext cx="0" cy="613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09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11FBDEF-9CA1-495E-A9FA-E912D5145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8C589A-5197-4872-9B24-AD606EEF0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0"/>
            <a:ext cx="3352800" cy="3046228"/>
          </a:xfrm>
        </p:spPr>
        <p:txBody>
          <a:bodyPr>
            <a:normAutofit/>
          </a:bodyPr>
          <a:lstStyle/>
          <a:p>
            <a:r>
              <a:rPr lang="it-IT" sz="2800" dirty="0"/>
              <a:t>OSSERVAZIONI DATASET CON label class </a:t>
            </a:r>
            <a:r>
              <a:rPr lang="it-IT" sz="2800" dirty="0" err="1"/>
              <a:t>Trusted</a:t>
            </a:r>
            <a:r>
              <a:rPr lang="it-IT" sz="2800" dirty="0"/>
              <a:t> / malware </a:t>
            </a:r>
            <a:endParaRPr lang="en-GB" sz="2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D549D1-F862-49B1-A809-E47E34B6E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114800"/>
            <a:ext cx="3352800" cy="2057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700" dirty="0"/>
              <a:t>I due dataset contengono le features degli audio splittati. </a:t>
            </a:r>
          </a:p>
          <a:p>
            <a:pPr>
              <a:lnSpc>
                <a:spcPct val="90000"/>
              </a:lnSpc>
            </a:pPr>
            <a:r>
              <a:rPr lang="it-IT" sz="1700" dirty="0"/>
              <a:t>Il primo dataset ha split di 2093 secondi il secondo dataset ha split di 1046 secondi. </a:t>
            </a:r>
          </a:p>
          <a:p>
            <a:pPr>
              <a:lnSpc>
                <a:spcPct val="90000"/>
              </a:lnSpc>
            </a:pPr>
            <a:r>
              <a:rPr lang="it-IT" sz="1700" dirty="0"/>
              <a:t>Le istanze delle bag sono quindi il doppio del primo dataset</a:t>
            </a:r>
            <a:endParaRPr lang="en-GB" sz="17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1"/>
            <a:ext cx="67818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5A5CF12-61A8-4A97-BE29-FDFB41DEE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52" y="896552"/>
            <a:ext cx="6515296" cy="553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5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91B921-BF93-49C0-BB4E-8A43E0304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486901" cy="811763"/>
          </a:xfrm>
        </p:spPr>
        <p:txBody>
          <a:bodyPr/>
          <a:lstStyle/>
          <a:p>
            <a:pPr algn="l"/>
            <a:r>
              <a:rPr lang="it-IT" sz="1800" b="0" i="0" u="none" strike="noStrike" baseline="0" dirty="0">
                <a:latin typeface="CMR10"/>
              </a:rPr>
              <a:t>Le istanze non sono bilanciate (</a:t>
            </a:r>
            <a:r>
              <a:rPr lang="it-IT" sz="1800" b="0" i="0" u="none" strike="noStrike" baseline="0" dirty="0">
                <a:latin typeface="CMBX10"/>
              </a:rPr>
              <a:t>200 </a:t>
            </a:r>
            <a:r>
              <a:rPr lang="it-IT" sz="1800" b="1" i="0" u="none" strike="noStrike" baseline="0" dirty="0" err="1">
                <a:highlight>
                  <a:srgbClr val="FFFF00"/>
                </a:highlight>
                <a:latin typeface="CMR10"/>
              </a:rPr>
              <a:t>Trusted</a:t>
            </a:r>
            <a:r>
              <a:rPr lang="it-IT" sz="1800" b="0" i="0" u="none" strike="noStrike" baseline="0" dirty="0">
                <a:latin typeface="CMR10"/>
              </a:rPr>
              <a:t> e </a:t>
            </a:r>
            <a:r>
              <a:rPr lang="it-IT" sz="1800" b="0" i="0" u="none" strike="noStrike" baseline="0" dirty="0">
                <a:latin typeface="CMBX10"/>
              </a:rPr>
              <a:t>482 </a:t>
            </a:r>
            <a:r>
              <a:rPr lang="it-IT" sz="1800" b="1" i="0" u="none" strike="noStrike" baseline="0" dirty="0">
                <a:highlight>
                  <a:srgbClr val="FFFF00"/>
                </a:highlight>
                <a:latin typeface="CMR10"/>
              </a:rPr>
              <a:t>Malware</a:t>
            </a:r>
            <a:r>
              <a:rPr lang="it-IT" sz="1800" b="0" i="0" u="none" strike="noStrike" baseline="0" dirty="0">
                <a:latin typeface="CMR10"/>
              </a:rPr>
              <a:t>).</a:t>
            </a:r>
          </a:p>
          <a:p>
            <a:pPr algn="l"/>
            <a:r>
              <a:rPr lang="it-IT" sz="1800" b="0" i="0" u="none" strike="noStrike" baseline="0" dirty="0">
                <a:latin typeface="CMR10"/>
              </a:rPr>
              <a:t>I risultati </a:t>
            </a:r>
            <a:r>
              <a:rPr lang="it-IT" sz="1800" b="0" i="0" u="none" strike="noStrike" baseline="0" dirty="0" err="1">
                <a:latin typeface="CMR10"/>
              </a:rPr>
              <a:t>migliorI</a:t>
            </a:r>
            <a:r>
              <a:rPr lang="it-IT" sz="1800" b="0" i="0" u="none" strike="noStrike" baseline="0" dirty="0">
                <a:latin typeface="CMR10"/>
              </a:rPr>
              <a:t> hanno valore di </a:t>
            </a:r>
            <a:r>
              <a:rPr lang="it-IT" sz="1800" b="0" i="0" u="none" strike="noStrike" baseline="0" dirty="0" err="1">
                <a:latin typeface="CMR10"/>
              </a:rPr>
              <a:t>precision</a:t>
            </a:r>
            <a:r>
              <a:rPr lang="it-IT" sz="1800" b="0" i="0" u="none" strike="noStrike" baseline="0" dirty="0">
                <a:latin typeface="CMR10"/>
              </a:rPr>
              <a:t> e recall coincidente.</a:t>
            </a:r>
            <a:endParaRPr lang="en-GB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EC97B26-E21A-4240-B294-09E5F96BF196}"/>
              </a:ext>
            </a:extLst>
          </p:cNvPr>
          <p:cNvSpPr txBox="1"/>
          <p:nvPr/>
        </p:nvSpPr>
        <p:spPr>
          <a:xfrm>
            <a:off x="3493428" y="1089935"/>
            <a:ext cx="2435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Split 2093 secondi</a:t>
            </a:r>
          </a:p>
          <a:p>
            <a:r>
              <a:rPr lang="it-IT" dirty="0">
                <a:solidFill>
                  <a:srgbClr val="FF0000"/>
                </a:solidFill>
              </a:rPr>
              <a:t>Circa 8 </a:t>
            </a:r>
            <a:r>
              <a:rPr lang="it-IT" dirty="0" err="1">
                <a:solidFill>
                  <a:srgbClr val="FF0000"/>
                </a:solidFill>
              </a:rPr>
              <a:t>instanze</a:t>
            </a:r>
            <a:r>
              <a:rPr lang="it-IT" dirty="0">
                <a:solidFill>
                  <a:srgbClr val="FF0000"/>
                </a:solidFill>
              </a:rPr>
              <a:t> per bag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279F2FD5-7B59-48DD-88B2-C26CF8AAC4BD}"/>
              </a:ext>
            </a:extLst>
          </p:cNvPr>
          <p:cNvCxnSpPr/>
          <p:nvPr/>
        </p:nvCxnSpPr>
        <p:spPr>
          <a:xfrm>
            <a:off x="2939143" y="2430623"/>
            <a:ext cx="1427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7FDCEBD-2F67-4E8D-8AD0-1F6B7B08B149}"/>
              </a:ext>
            </a:extLst>
          </p:cNvPr>
          <p:cNvSpPr txBox="1"/>
          <p:nvPr/>
        </p:nvSpPr>
        <p:spPr>
          <a:xfrm>
            <a:off x="6935562" y="1074314"/>
            <a:ext cx="2435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Split 1046 secondi</a:t>
            </a:r>
          </a:p>
          <a:p>
            <a:r>
              <a:rPr lang="it-IT" dirty="0">
                <a:solidFill>
                  <a:srgbClr val="FF0000"/>
                </a:solidFill>
              </a:rPr>
              <a:t>Circa 16 istanze per bag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8BA1525-0AEA-4C39-A961-0C8E4833B844}"/>
              </a:ext>
            </a:extLst>
          </p:cNvPr>
          <p:cNvCxnSpPr/>
          <p:nvPr/>
        </p:nvCxnSpPr>
        <p:spPr>
          <a:xfrm>
            <a:off x="2843868" y="5376556"/>
            <a:ext cx="1585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A69EB895-C740-4D7C-B4F1-08363964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9" y="1751887"/>
            <a:ext cx="9392961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11FBDEF-9CA1-495E-A9FA-E912D5145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8C589A-5197-4872-9B24-AD606EEF0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685800"/>
            <a:ext cx="3352800" cy="1903229"/>
          </a:xfrm>
        </p:spPr>
        <p:txBody>
          <a:bodyPr>
            <a:normAutofit/>
          </a:bodyPr>
          <a:lstStyle/>
          <a:p>
            <a:r>
              <a:rPr lang="it-IT" sz="2800" dirty="0"/>
              <a:t>OSSERVAZIONI DATASET CON label class  </a:t>
            </a:r>
            <a:r>
              <a:rPr lang="it-IT" sz="2800" dirty="0" err="1"/>
              <a:t>get</a:t>
            </a:r>
            <a:r>
              <a:rPr lang="it-IT" sz="2800" dirty="0"/>
              <a:t> / put </a:t>
            </a:r>
            <a:endParaRPr lang="en-GB" sz="2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D549D1-F862-49B1-A809-E47E34B6E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114800"/>
            <a:ext cx="3352800" cy="2057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700" dirty="0"/>
              <a:t>I due dataset contengono le features degli audio splittati. </a:t>
            </a:r>
          </a:p>
          <a:p>
            <a:pPr>
              <a:lnSpc>
                <a:spcPct val="90000"/>
              </a:lnSpc>
            </a:pPr>
            <a:r>
              <a:rPr lang="it-IT" sz="1700" dirty="0"/>
              <a:t>Il primo dataset ha split di 2093 secondi il secondo dataset ha split di 1046 secondi. </a:t>
            </a:r>
          </a:p>
          <a:p>
            <a:pPr>
              <a:lnSpc>
                <a:spcPct val="90000"/>
              </a:lnSpc>
            </a:pPr>
            <a:r>
              <a:rPr lang="it-IT" sz="1700" dirty="0"/>
              <a:t>Le istanze delle bag sono quindi il doppio del primo dataset</a:t>
            </a:r>
            <a:endParaRPr lang="en-GB" sz="17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1"/>
            <a:ext cx="67818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B768E5F-B8D7-424B-8984-F465A1D3C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750" y="685801"/>
            <a:ext cx="6650700" cy="570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7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91B921-BF93-49C0-BB4E-8A43E0304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486901" cy="811763"/>
          </a:xfrm>
        </p:spPr>
        <p:txBody>
          <a:bodyPr>
            <a:normAutofit fontScale="92500"/>
          </a:bodyPr>
          <a:lstStyle/>
          <a:p>
            <a:pPr algn="l"/>
            <a:r>
              <a:rPr lang="it-IT" sz="1800" b="0" i="0" u="none" strike="noStrike" baseline="0" dirty="0">
                <a:latin typeface="CMR10"/>
              </a:rPr>
              <a:t>Le istanze sono bilanciate (</a:t>
            </a:r>
            <a:r>
              <a:rPr lang="it-IT" sz="1800" b="0" i="0" u="none" strike="noStrike" baseline="0" dirty="0">
                <a:latin typeface="CMBX10"/>
              </a:rPr>
              <a:t>241 </a:t>
            </a:r>
            <a:r>
              <a:rPr lang="it-IT" sz="1800" b="0" i="0" u="none" strike="noStrike" baseline="0" dirty="0" err="1">
                <a:latin typeface="CMBX10"/>
              </a:rPr>
              <a:t>apk</a:t>
            </a:r>
            <a:r>
              <a:rPr lang="it-IT" sz="1800" dirty="0" err="1">
                <a:latin typeface="CMBX10"/>
              </a:rPr>
              <a:t>_get</a:t>
            </a:r>
            <a:r>
              <a:rPr lang="it-IT" sz="1800" dirty="0">
                <a:latin typeface="CMBX10"/>
              </a:rPr>
              <a:t> </a:t>
            </a:r>
            <a:r>
              <a:rPr lang="it-IT" sz="1800" b="0" i="0" u="none" strike="noStrike" baseline="0" dirty="0">
                <a:latin typeface="CMR10"/>
              </a:rPr>
              <a:t>e 241 </a:t>
            </a:r>
            <a:r>
              <a:rPr lang="it-IT" sz="1800" b="0" i="0" u="none" strike="noStrike" baseline="0" dirty="0" err="1">
                <a:latin typeface="CMR10"/>
              </a:rPr>
              <a:t>apk_put</a:t>
            </a:r>
            <a:r>
              <a:rPr lang="it-IT" sz="1800" b="0" i="0" u="none" strike="noStrike" baseline="0" dirty="0">
                <a:latin typeface="CMR10"/>
              </a:rPr>
              <a:t>) dato che ogni set ha un </a:t>
            </a:r>
            <a:r>
              <a:rPr lang="it-IT" sz="1800" b="0" i="0" u="none" strike="noStrike" baseline="0" dirty="0" err="1">
                <a:latin typeface="CMR10"/>
              </a:rPr>
              <a:t>apk</a:t>
            </a:r>
            <a:r>
              <a:rPr lang="it-IT" sz="1800" b="0" i="0" u="none" strike="noStrike" baseline="0" dirty="0">
                <a:latin typeface="CMR10"/>
              </a:rPr>
              <a:t> di </a:t>
            </a:r>
            <a:r>
              <a:rPr lang="it-IT" sz="1800" b="0" i="0" u="none" strike="noStrike" baseline="0" dirty="0" err="1">
                <a:latin typeface="CMR10"/>
              </a:rPr>
              <a:t>get</a:t>
            </a:r>
            <a:r>
              <a:rPr lang="it-IT" sz="1800" b="0" i="0" u="none" strike="noStrike" baseline="0" dirty="0">
                <a:latin typeface="CMR10"/>
              </a:rPr>
              <a:t> ed uno di pu</a:t>
            </a:r>
            <a:r>
              <a:rPr lang="it-IT" sz="1800" dirty="0">
                <a:latin typeface="CMR10"/>
              </a:rPr>
              <a:t>t</a:t>
            </a:r>
            <a:r>
              <a:rPr lang="it-IT" sz="1800" b="0" i="0" u="none" strike="noStrike" baseline="0" dirty="0">
                <a:latin typeface="CMR10"/>
              </a:rPr>
              <a:t>.</a:t>
            </a:r>
          </a:p>
          <a:p>
            <a:pPr algn="l"/>
            <a:r>
              <a:rPr lang="it-IT" sz="1800" b="0" i="0" u="none" strike="noStrike" baseline="0" dirty="0">
                <a:latin typeface="CMR10"/>
              </a:rPr>
              <a:t>I primi tre risultati miglior hanno valore di </a:t>
            </a:r>
            <a:r>
              <a:rPr lang="it-IT" sz="1800" b="0" i="0" u="none" strike="noStrike" baseline="0" dirty="0" err="1">
                <a:latin typeface="CMR10"/>
              </a:rPr>
              <a:t>precision</a:t>
            </a:r>
            <a:r>
              <a:rPr lang="it-IT" sz="1800" b="0" i="0" u="none" strike="noStrike" baseline="0" dirty="0">
                <a:latin typeface="CMR10"/>
              </a:rPr>
              <a:t> e recall coincidente.</a:t>
            </a:r>
            <a:endParaRPr lang="en-GB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EC97B26-E21A-4240-B294-09E5F96BF196}"/>
              </a:ext>
            </a:extLst>
          </p:cNvPr>
          <p:cNvSpPr txBox="1"/>
          <p:nvPr/>
        </p:nvSpPr>
        <p:spPr>
          <a:xfrm>
            <a:off x="3493428" y="1068942"/>
            <a:ext cx="2500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Split 2093 secondi</a:t>
            </a:r>
          </a:p>
          <a:p>
            <a:r>
              <a:rPr lang="it-IT" dirty="0">
                <a:solidFill>
                  <a:srgbClr val="FF0000"/>
                </a:solidFill>
              </a:rPr>
              <a:t>Circa 8 </a:t>
            </a:r>
            <a:r>
              <a:rPr lang="it-IT" dirty="0" err="1">
                <a:solidFill>
                  <a:srgbClr val="FF0000"/>
                </a:solidFill>
              </a:rPr>
              <a:t>instanze</a:t>
            </a:r>
            <a:r>
              <a:rPr lang="it-IT" dirty="0">
                <a:solidFill>
                  <a:srgbClr val="FF0000"/>
                </a:solidFill>
              </a:rPr>
              <a:t> per bag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7FDCEBD-2F67-4E8D-8AD0-1F6B7B08B149}"/>
              </a:ext>
            </a:extLst>
          </p:cNvPr>
          <p:cNvSpPr txBox="1"/>
          <p:nvPr/>
        </p:nvSpPr>
        <p:spPr>
          <a:xfrm>
            <a:off x="6795640" y="1024274"/>
            <a:ext cx="255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Split 1046 secondi</a:t>
            </a:r>
          </a:p>
          <a:p>
            <a:r>
              <a:rPr lang="it-IT" dirty="0">
                <a:solidFill>
                  <a:srgbClr val="FF0000"/>
                </a:solidFill>
              </a:rPr>
              <a:t>Circa 16 </a:t>
            </a:r>
            <a:r>
              <a:rPr lang="it-IT" dirty="0" err="1">
                <a:solidFill>
                  <a:srgbClr val="FF0000"/>
                </a:solidFill>
              </a:rPr>
              <a:t>instanze</a:t>
            </a:r>
            <a:r>
              <a:rPr lang="it-IT" dirty="0">
                <a:solidFill>
                  <a:srgbClr val="FF0000"/>
                </a:solidFill>
              </a:rPr>
              <a:t> per bag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79F9BE4-B94C-4E98-AEE3-389A4E26B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35"/>
          <a:stretch/>
        </p:blipFill>
        <p:spPr>
          <a:xfrm>
            <a:off x="1121339" y="1625937"/>
            <a:ext cx="9027809" cy="523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1296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261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CMBX10</vt:lpstr>
      <vt:lpstr>CMR10</vt:lpstr>
      <vt:lpstr>Gill Sans MT</vt:lpstr>
      <vt:lpstr>Goudy Old Style</vt:lpstr>
      <vt:lpstr>ClassicFrameVTI</vt:lpstr>
      <vt:lpstr>OSSERVAZIONI DATASET CON 4 LABEL</vt:lpstr>
      <vt:lpstr>Presentazione standard di PowerPoint</vt:lpstr>
      <vt:lpstr>OSSERVAZIONI DATASET CON label class Trusted / malware </vt:lpstr>
      <vt:lpstr>Presentazione standard di PowerPoint</vt:lpstr>
      <vt:lpstr>OSSERVAZIONI DATASET CON label class  get / put 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OSSERVAZIONI DATASET CON 4 LABEL</dc:title>
  <dc:creator>ANDREA D'AGUANNO</dc:creator>
  <cp:lastModifiedBy>ANDREA D'AGUANNO</cp:lastModifiedBy>
  <cp:revision>9</cp:revision>
  <dcterms:created xsi:type="dcterms:W3CDTF">2021-05-05T08:00:48Z</dcterms:created>
  <dcterms:modified xsi:type="dcterms:W3CDTF">2021-05-05T10:18:07Z</dcterms:modified>
</cp:coreProperties>
</file>