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71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D9C"/>
    <a:srgbClr val="80ABFA"/>
    <a:srgbClr val="074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5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4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C602-8482-4BFC-ACFC-9BFC60DD1A41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A536-54ED-4F4D-84AF-CB86CFBE5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75EE-6532-499F-9A74-E75B229D5FE3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2232-932A-48D9-AB19-0C16BE719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2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94F3-306D-46C2-A04F-56FB3A371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52"/>
            <a:ext cx="91440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B714-20F7-4D45-B84B-166839B09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727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826D792-151B-439F-838D-E7F4BBC4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08/12/2019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669615-6678-4F8D-BA9D-2ADEDA39D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6208" y="196318"/>
            <a:ext cx="22835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283-ABCA-4A70-A249-48DDE344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9BA4E-7BBD-4EFE-9D36-DB04996E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1823-080B-4BF1-A240-92E9FE8C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830CF-A39E-45AD-9A5D-CFAC317B154C}" type="datetime1">
              <a:rPr lang="en-GB" smtClean="0"/>
              <a:t>08/12/2019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B092FC-AF95-46E6-9E6B-4643145F6F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B5064-BB8E-4DFA-B6FA-5D15B2F40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10694" y="220437"/>
            <a:ext cx="2628900" cy="592727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CA18-0D29-4AFE-ACF6-3FE3C15E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20437"/>
            <a:ext cx="8572494" cy="59272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496F-4FD0-4063-B01D-C838EEE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0234BB-BB65-497F-8216-7928834CF21B}" type="datetime1">
              <a:rPr lang="en-GB" smtClean="0"/>
              <a:t>08/12/2019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BEDDB0-3BF2-40AE-B541-CCE47AA2C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BCA-4A98-4BB2-A334-8151BBD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77D2-1BBF-47CF-9E3E-C508AA9A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539CBAC-05C0-4336-BBB7-5C5F636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08/12/2019</a:t>
            </a:fld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04AD7D-C360-45B6-B0F4-08E70257E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14FC-D2DB-4B0C-BDD6-B73F3DC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3FDA-932B-4ABE-A3E2-09DCF011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9018-58C2-4C21-91EC-C9386F01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F9BB911-F397-4D31-8AD9-B8E397575C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31F2-671E-42AB-AFFC-ECE97100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5BC5-B34C-476C-A3EF-335402609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000" y="1825625"/>
            <a:ext cx="5863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58E41-9F44-432B-BA53-71021694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3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7E90-DE72-4CD0-BBF4-AE8A0048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58BDF-EDDC-4168-A4B5-8C0879D5BA93}" type="datetime1">
              <a:rPr lang="en-GB" smtClean="0"/>
              <a:t>08/12/2019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2438D5A-E39A-48CF-BF6A-C680F8F15B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8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B6D46-8F85-4777-81D7-539C4811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681163"/>
            <a:ext cx="5841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A9A2-D583-4323-AD11-129A2D5E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000" y="2505075"/>
            <a:ext cx="58415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FFE8-BC46-4A96-856C-D2A77BF9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63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B250-7EA1-4477-9FB6-E968D9945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638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6D21B-6588-426B-81F7-60C98033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485233-4A02-4186-800D-A839B8B5939D}" type="datetime1">
              <a:rPr lang="en-GB" smtClean="0"/>
              <a:t>08/12/2019</a:t>
            </a:fld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DDAF6B-2A4D-49A3-A906-10AF3149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0"/>
            <a:ext cx="11880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8B0A95B-F18B-4DDB-A98C-7EC50227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6412-07F8-4998-9D04-1E49E6E1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C2DD3-2BB1-45AA-880C-D82D1746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CC3BA-8E28-46F4-AAE7-3AB4927D2DCA}" type="datetime1">
              <a:rPr lang="en-GB" smtClean="0"/>
              <a:t>08/12/2019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50F926-FAE2-49D1-8111-5D5D224EE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13041-C01F-4E0F-A649-16E88643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9CCDC3-C756-4C68-BD81-F708A352623B}" type="datetime1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9DD6D7-5E18-4D7D-AEBE-5A244F00C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6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F94-7ECB-48BE-8685-AED629B4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20436"/>
            <a:ext cx="4616025" cy="14205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A770-7602-4028-9E40-7B1E3F2E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71" y="220436"/>
            <a:ext cx="7023129" cy="59565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1AC9D-3C30-4114-9020-041F2F27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00" y="1641021"/>
            <a:ext cx="4616025" cy="45359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7656-601B-41F5-8CBB-2EAB5317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18932-06A7-4679-888D-FAD8CCDADF7B}" type="datetime1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52BD2F-41D2-4DAB-A56B-7631B68851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6EAC-6DAA-4BA9-A0D0-A13C0298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4707" y="220437"/>
            <a:ext cx="7031293" cy="59565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6064-BA41-461B-A0D7-071BBA52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9CF50-4FD2-4177-9F76-0110CC252399}" type="datetime1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535C3-AD3F-42B3-9B66-43650527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20436"/>
            <a:ext cx="4616025" cy="14205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3F02E0C-E66D-447F-A374-A3832F5E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00" y="1641021"/>
            <a:ext cx="4616025" cy="45359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49BF2C-1116-4DD1-84F6-3487668898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9112-F307-4DF2-829D-FD9C67E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0"/>
            <a:ext cx="1188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005A-42EC-46C5-BF82-6E4ABA20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338384"/>
            <a:ext cx="118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E5CF-31DB-47C8-B61B-398E039F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fld id="{A91E8CC4-0124-421F-A3A0-0CC973927903}" type="datetime1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02FF-7634-4113-91E9-DF80431B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CentDS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17E5-A18C-41D1-8FEE-F39322D8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Slide </a:t>
            </a:r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reaDesan/CentDS-Machine-Learning-for-Beginners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C6AD55-21F6-4274-ABDD-818BA617A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52"/>
            <a:ext cx="10115550" cy="2387600"/>
          </a:xfrm>
        </p:spPr>
        <p:txBody>
          <a:bodyPr>
            <a:noAutofit/>
          </a:bodyPr>
          <a:lstStyle/>
          <a:p>
            <a:r>
              <a:rPr lang="en-GB" sz="5000" b="1" dirty="0"/>
              <a:t>Machine Learning Workshop for Beginners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DBCC76B-DA3C-4DE0-96CF-C13F71C19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78" y="5682490"/>
            <a:ext cx="2466290" cy="624027"/>
          </a:xfrm>
        </p:spPr>
        <p:txBody>
          <a:bodyPr>
            <a:noAutofit/>
          </a:bodyPr>
          <a:lstStyle/>
          <a:p>
            <a:endParaRPr lang="en-US" sz="1600" b="1" i="1" dirty="0"/>
          </a:p>
          <a:p>
            <a:pPr algn="r"/>
            <a:r>
              <a:rPr lang="en-US" sz="1600" dirty="0"/>
              <a:t>14</a:t>
            </a:r>
            <a:r>
              <a:rPr lang="en-US" sz="1600" baseline="30000" dirty="0"/>
              <a:t>th</a:t>
            </a:r>
            <a:r>
              <a:rPr lang="en-US" sz="1600" dirty="0"/>
              <a:t> December 2019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DBCC76B-DA3C-4DE0-96CF-C13F71C192DB}"/>
              </a:ext>
            </a:extLst>
          </p:cNvPr>
          <p:cNvSpPr txBox="1">
            <a:spLocks/>
          </p:cNvSpPr>
          <p:nvPr/>
        </p:nvSpPr>
        <p:spPr>
          <a:xfrm>
            <a:off x="1524000" y="4650755"/>
            <a:ext cx="45742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Dr Andrea De Santis</a:t>
            </a:r>
          </a:p>
          <a:p>
            <a:r>
              <a:rPr lang="en-US" sz="1600" dirty="0"/>
              <a:t>Dr Jujar Singh Panesar</a:t>
            </a:r>
          </a:p>
          <a:p>
            <a:endParaRPr lang="en-US" sz="2000" b="1" i="1" dirty="0"/>
          </a:p>
          <a:p>
            <a:endParaRPr lang="en-US" sz="16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6E6FE-B4CA-492A-92C0-1595D5E3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2" y="161386"/>
            <a:ext cx="2015615" cy="9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F90-75B5-46AB-B3D2-800F05D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Workshop in a Nutshell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A0ED-4805-423A-8877-C80F64C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335695" y="1054048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dirty="0"/>
              <a:t>In this workshop we will use the two Machine Learning algorithms that we introduced before to predict the </a:t>
            </a:r>
            <a:r>
              <a:rPr lang="en-GB" sz="2000" i="1" u="sng" dirty="0"/>
              <a:t>onset of diabetes</a:t>
            </a:r>
            <a:r>
              <a:rPr lang="en-GB" sz="2000" dirty="0"/>
              <a:t> in Native American women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GB" sz="2000" dirty="0"/>
              <a:t>Binary Classification</a:t>
            </a:r>
          </a:p>
        </p:txBody>
      </p:sp>
      <p:pic>
        <p:nvPicPr>
          <p:cNvPr id="1026" name="Picture 2" descr="Image result for 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95" y="2648710"/>
            <a:ext cx="124137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49" y="18960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iki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73" y="3822221"/>
            <a:ext cx="234055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335695" y="2379611"/>
            <a:ext cx="6297117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/>
              <a:t>We will perform all the tasks, from importing the data to assess the performance of the different algorithms, in </a:t>
            </a:r>
            <a:r>
              <a:rPr lang="en-GB" sz="1800" i="1" u="sng" dirty="0"/>
              <a:t>Python</a:t>
            </a:r>
            <a:r>
              <a:rPr lang="en-GB" sz="1800" dirty="0"/>
              <a:t> and taking advantage of the power of the </a:t>
            </a:r>
            <a:r>
              <a:rPr lang="en-GB" sz="1800" i="1" u="sng" dirty="0" err="1"/>
              <a:t>Jupyter</a:t>
            </a:r>
            <a:r>
              <a:rPr lang="en-GB" sz="1800" i="1" u="sng" dirty="0"/>
              <a:t> Notebook</a:t>
            </a:r>
            <a:r>
              <a:rPr lang="en-GB" sz="1800" dirty="0"/>
              <a:t> environment</a:t>
            </a:r>
          </a:p>
          <a:p>
            <a:pPr algn="just"/>
            <a:endParaRPr lang="en-GB" sz="500" dirty="0"/>
          </a:p>
          <a:p>
            <a:pPr algn="just"/>
            <a:r>
              <a:rPr lang="en-GB" sz="1800" dirty="0"/>
              <a:t>We will use the implementation of the different algorithms within the well-known </a:t>
            </a:r>
            <a:r>
              <a:rPr lang="en-GB" sz="1800" i="1" u="sng" dirty="0" err="1"/>
              <a:t>Scikit</a:t>
            </a:r>
            <a:r>
              <a:rPr lang="en-GB" sz="1800" i="1" u="sng" dirty="0"/>
              <a:t>-Learn</a:t>
            </a:r>
            <a:r>
              <a:rPr lang="en-GB" sz="1800" dirty="0"/>
              <a:t> library for Machine Learning in Python</a:t>
            </a:r>
          </a:p>
          <a:p>
            <a:pPr marL="0" indent="0" algn="just">
              <a:buNone/>
            </a:pPr>
            <a:endParaRPr lang="en-GB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421468" y="5451918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/>
              <a:t>The </a:t>
            </a:r>
            <a:r>
              <a:rPr lang="en-GB" sz="1800" dirty="0" err="1"/>
              <a:t>Jupyter</a:t>
            </a:r>
            <a:r>
              <a:rPr lang="en-GB" sz="1800" dirty="0"/>
              <a:t> Notebook and presentations can be found in the GitHub repository:</a:t>
            </a:r>
          </a:p>
          <a:p>
            <a:pPr marL="0" indent="0" algn="ctr">
              <a:buNone/>
            </a:pPr>
            <a:r>
              <a:rPr lang="en-GB" sz="1900" b="1" dirty="0">
                <a:hlinkClick r:id="rId5"/>
              </a:rPr>
              <a:t>https://github.com/AndreaDesan/CentDS-Machine-Learning-for-Beginners</a:t>
            </a:r>
            <a:endParaRPr lang="en-GB" sz="1900" b="1" i="1" u="sng" dirty="0"/>
          </a:p>
        </p:txBody>
      </p:sp>
    </p:spTree>
    <p:extLst>
      <p:ext uri="{BB962C8B-B14F-4D97-AF65-F5344CB8AC3E}">
        <p14:creationId xmlns:p14="http://schemas.microsoft.com/office/powerpoint/2010/main" val="40604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0E72F90-75B5-46AB-B3D2-800F05D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Workshop </a:t>
            </a:r>
            <a:r>
              <a:rPr lang="it-IT" b="1" dirty="0" err="1"/>
              <a:t>Cheat</a:t>
            </a:r>
            <a:r>
              <a:rPr lang="it-IT" b="1" dirty="0"/>
              <a:t> </a:t>
            </a:r>
            <a:r>
              <a:rPr lang="it-IT" b="1" dirty="0" err="1"/>
              <a:t>Sheet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A0ED-4805-423A-8877-C80F64C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10" name="Gruppo 9"/>
          <p:cNvGrpSpPr/>
          <p:nvPr/>
        </p:nvGrpSpPr>
        <p:grpSpPr>
          <a:xfrm>
            <a:off x="313899" y="1044054"/>
            <a:ext cx="5199797" cy="2143287"/>
            <a:chOff x="382137" y="1160060"/>
            <a:chExt cx="5199797" cy="2442949"/>
          </a:xfrm>
        </p:grpSpPr>
        <p:sp>
          <p:nvSpPr>
            <p:cNvPr id="3" name="Rettangolo arrotondato 2"/>
            <p:cNvSpPr/>
            <p:nvPr/>
          </p:nvSpPr>
          <p:spPr>
            <a:xfrm>
              <a:off x="382137" y="1160060"/>
              <a:ext cx="5199797" cy="24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Connettore 1 8"/>
            <p:cNvCxnSpPr/>
            <p:nvPr/>
          </p:nvCxnSpPr>
          <p:spPr>
            <a:xfrm>
              <a:off x="382137" y="1542197"/>
              <a:ext cx="51997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llaDiTesto 10"/>
          <p:cNvSpPr txBox="1"/>
          <p:nvPr/>
        </p:nvSpPr>
        <p:spPr>
          <a:xfrm>
            <a:off x="1890215" y="105685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>
                <a:solidFill>
                  <a:schemeClr val="bg1"/>
                </a:solidFill>
              </a:rPr>
              <a:t>Train-Test Split</a:t>
            </a:r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41192" y="1433015"/>
            <a:ext cx="5063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X is the features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y is the response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train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y</a:t>
            </a:r>
            <a:r>
              <a:rPr lang="en-GB" baseline="-25000" dirty="0" err="1">
                <a:solidFill>
                  <a:schemeClr val="bg1"/>
                </a:solidFill>
              </a:rPr>
              <a:t>train</a:t>
            </a:r>
            <a:r>
              <a:rPr lang="en-GB" dirty="0">
                <a:solidFill>
                  <a:schemeClr val="bg1"/>
                </a:solidFill>
              </a:rPr>
              <a:t> are the portion of the dataset used for training the ML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test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y</a:t>
            </a:r>
            <a:r>
              <a:rPr lang="en-GB" baseline="-25000" dirty="0" err="1">
                <a:solidFill>
                  <a:schemeClr val="bg1"/>
                </a:solidFill>
              </a:rPr>
              <a:t>test</a:t>
            </a:r>
            <a:r>
              <a:rPr lang="en-GB" dirty="0">
                <a:solidFill>
                  <a:schemeClr val="bg1"/>
                </a:solidFill>
              </a:rPr>
              <a:t> are the «unseen» data used for testing the trained model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6648734" y="1044053"/>
            <a:ext cx="5199797" cy="2442949"/>
            <a:chOff x="382137" y="1160060"/>
            <a:chExt cx="5199797" cy="2442949"/>
          </a:xfrm>
        </p:grpSpPr>
        <p:sp>
          <p:nvSpPr>
            <p:cNvPr id="14" name="Rettangolo arrotondato 13"/>
            <p:cNvSpPr/>
            <p:nvPr/>
          </p:nvSpPr>
          <p:spPr>
            <a:xfrm>
              <a:off x="382137" y="1160060"/>
              <a:ext cx="5199797" cy="24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Connettore 1 14"/>
            <p:cNvCxnSpPr/>
            <p:nvPr/>
          </p:nvCxnSpPr>
          <p:spPr>
            <a:xfrm>
              <a:off x="382137" y="1542197"/>
              <a:ext cx="51997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/>
          <p:cNvSpPr txBox="1"/>
          <p:nvPr/>
        </p:nvSpPr>
        <p:spPr>
          <a:xfrm>
            <a:off x="8072649" y="1044643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</a:rPr>
              <a:t>Scaling the Features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35089" y="1435287"/>
            <a:ext cx="5063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Some ML algorithms perform better on scaled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used </a:t>
            </a:r>
            <a:r>
              <a:rPr lang="en-GB" dirty="0" err="1">
                <a:solidFill>
                  <a:schemeClr val="bg1"/>
                </a:solidFill>
              </a:rPr>
              <a:t>SKLearn’s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StandardScaler</a:t>
            </a:r>
            <a:r>
              <a:rPr lang="en-GB" dirty="0">
                <a:solidFill>
                  <a:schemeClr val="bg1"/>
                </a:solidFill>
              </a:rPr>
              <a:t> to scale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train_scaled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test_scaled</a:t>
            </a:r>
            <a:r>
              <a:rPr lang="en-GB" dirty="0">
                <a:solidFill>
                  <a:schemeClr val="bg1"/>
                </a:solidFill>
              </a:rPr>
              <a:t> are the resulting scaled training and testing features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response y does not need scaling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42123" y="3542185"/>
            <a:ext cx="44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</a:rPr>
              <a:t>Assessment of the Models  (Regression)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6FECBA2-6034-4ADC-A47A-4477CB5B840A}"/>
              </a:ext>
            </a:extLst>
          </p:cNvPr>
          <p:cNvGrpSpPr/>
          <p:nvPr/>
        </p:nvGrpSpPr>
        <p:grpSpPr>
          <a:xfrm>
            <a:off x="4163592" y="2599251"/>
            <a:ext cx="3760502" cy="4486582"/>
            <a:chOff x="4163592" y="2599251"/>
            <a:chExt cx="3760502" cy="4486582"/>
          </a:xfrm>
        </p:grpSpPr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4F2622C6-0EE2-4B37-BB62-6D8CA480D1F4}"/>
                </a:ext>
              </a:extLst>
            </p:cNvPr>
            <p:cNvSpPr/>
            <p:nvPr/>
          </p:nvSpPr>
          <p:spPr>
            <a:xfrm>
              <a:off x="5526481" y="3727375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Instantiate</a:t>
              </a:r>
            </a:p>
          </p:txBody>
        </p:sp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E488AC21-A1D6-4F6B-A316-21DFFA7C102A}"/>
                </a:ext>
              </a:extLst>
            </p:cNvPr>
            <p:cNvSpPr/>
            <p:nvPr/>
          </p:nvSpPr>
          <p:spPr>
            <a:xfrm>
              <a:off x="4689994" y="4126070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48527" y="113612"/>
                  </a:moveTo>
                  <a:arcTo wR="1479881" hR="1479881" stAng="17555833" swAng="547995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6B3C52BA-9771-4B4F-89BB-7C4A58BFFB5B}"/>
                </a:ext>
              </a:extLst>
            </p:cNvPr>
            <p:cNvSpPr/>
            <p:nvPr/>
          </p:nvSpPr>
          <p:spPr>
            <a:xfrm>
              <a:off x="6785059" y="4390159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Fit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(Train)</a:t>
              </a:r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365E0744-AFF8-42DA-BF54-E358A85DAC5B}"/>
                </a:ext>
              </a:extLst>
            </p:cNvPr>
            <p:cNvSpPr/>
            <p:nvPr/>
          </p:nvSpPr>
          <p:spPr>
            <a:xfrm>
              <a:off x="4945954" y="2663598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85618" y="2565489"/>
                  </a:moveTo>
                  <a:arcTo wR="1479881" hR="1479881" stAng="2831227" swAng="97843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CA1B570E-69CB-4F21-B9A8-421D78C0330A}"/>
                </a:ext>
              </a:extLst>
            </p:cNvPr>
            <p:cNvSpPr/>
            <p:nvPr/>
          </p:nvSpPr>
          <p:spPr>
            <a:xfrm>
              <a:off x="6332120" y="5523647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Predict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(Infer)</a:t>
              </a:r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0B6CB1DA-2D1C-49F1-B157-98B68C67E216}"/>
                </a:ext>
              </a:extLst>
            </p:cNvPr>
            <p:cNvSpPr/>
            <p:nvPr/>
          </p:nvSpPr>
          <p:spPr>
            <a:xfrm>
              <a:off x="4698823" y="3372538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1888" y="2934550"/>
                  </a:moveTo>
                  <a:arcTo wR="1479881" hR="1479881" stAng="4764518" swAng="1270964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F00C461C-A585-4A7B-9099-8DDBD51E56B8}"/>
                </a:ext>
              </a:extLst>
            </p:cNvPr>
            <p:cNvSpPr/>
            <p:nvPr/>
          </p:nvSpPr>
          <p:spPr>
            <a:xfrm>
              <a:off x="4817920" y="5523647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Assess</a:t>
              </a:r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D17B3621-7DB7-48C0-B291-E5AA1EB02F03}"/>
                </a:ext>
              </a:extLst>
            </p:cNvPr>
            <p:cNvSpPr/>
            <p:nvPr/>
          </p:nvSpPr>
          <p:spPr>
            <a:xfrm>
              <a:off x="4163592" y="2599251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17120" y="2885549"/>
                  </a:moveTo>
                  <a:arcTo wR="1479881" hR="1479881" stAng="6493326" swAng="103859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91BD96B7-069C-41C6-9A98-DE382C21FBFB}"/>
                </a:ext>
              </a:extLst>
            </p:cNvPr>
            <p:cNvSpPr/>
            <p:nvPr/>
          </p:nvSpPr>
          <p:spPr>
            <a:xfrm>
              <a:off x="4255506" y="4452194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Optimise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</a:t>
              </a:r>
              <a:r>
                <a:rPr lang="en-GB" sz="1300" b="1" kern="1200" noProof="0"/>
                <a:t>if necessary</a:t>
              </a:r>
              <a:r>
                <a:rPr lang="it-IT" sz="1300" b="1" kern="1200"/>
                <a:t>)</a:t>
              </a:r>
              <a:endParaRPr lang="en-GB" sz="1300" b="1" kern="1200" dirty="0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97CFB5A6-E6CE-4E20-A242-C0F94962D4F0}"/>
                </a:ext>
              </a:extLst>
            </p:cNvPr>
            <p:cNvSpPr/>
            <p:nvPr/>
          </p:nvSpPr>
          <p:spPr>
            <a:xfrm>
              <a:off x="4620762" y="4095616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7706" y="299172"/>
                  </a:moveTo>
                  <a:arcTo wR="1479881" hR="1479881" stAng="13975460" swAng="642181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2322392" y="4514814"/>
            <a:ext cx="1903864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Model development workflow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5144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entDS">
      <a:dk1>
        <a:srgbClr val="0741A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Office Theme</vt:lpstr>
      <vt:lpstr>Machine Learning Workshop for Beginners</vt:lpstr>
      <vt:lpstr>The Workshop in a Nutshell</vt:lpstr>
      <vt:lpstr>Workshop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Jujar</dc:creator>
  <cp:lastModifiedBy>Andrea De Santis</cp:lastModifiedBy>
  <cp:revision>616</cp:revision>
  <dcterms:created xsi:type="dcterms:W3CDTF">2018-09-19T11:23:43Z</dcterms:created>
  <dcterms:modified xsi:type="dcterms:W3CDTF">2019-12-08T13:17:56Z</dcterms:modified>
</cp:coreProperties>
</file>