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71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D9C"/>
    <a:srgbClr val="80ABFA"/>
    <a:srgbClr val="074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05" autoAdjust="0"/>
    <p:restoredTop sz="94249" autoAdjust="0"/>
  </p:normalViewPr>
  <p:slideViewPr>
    <p:cSldViewPr snapToGrid="0">
      <p:cViewPr varScale="1">
        <p:scale>
          <a:sx n="80" d="100"/>
          <a:sy n="80" d="100"/>
        </p:scale>
        <p:origin x="4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DC602-8482-4BFC-ACFC-9BFC60DD1A41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AA536-54ED-4F4D-84AF-CB86CFBE5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975EE-6532-499F-9A74-E75B229D5FE3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82232-932A-48D9-AB19-0C16BE719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52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94F3-306D-46C2-A04F-56FB3A371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6052"/>
            <a:ext cx="9144000" cy="2387600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0B714-20F7-4D45-B84B-166839B09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5727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826D792-151B-439F-838D-E7F4BBC4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8C096A-1B6B-4DF9-987D-F1D0FC22AA32}" type="datetime1">
              <a:rPr lang="en-GB" smtClean="0"/>
              <a:t>12/12/2019</a:t>
            </a:fld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669615-6678-4F8D-BA9D-2ADEDA39D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6208" y="196318"/>
            <a:ext cx="228358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6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7283-ABCA-4A70-A249-48DDE344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9BA4E-7BBD-4EFE-9D36-DB04996EE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1823-080B-4BF1-A240-92E9FE8C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2830CF-A39E-45AD-9A5D-CFAC317B154C}" type="datetime1">
              <a:rPr lang="en-GB" smtClean="0"/>
              <a:t>12/12/2019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3B092FC-AF95-46E6-9E6B-4643145F6F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B5064-BB8E-4DFA-B6FA-5D15B2F40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10694" y="220437"/>
            <a:ext cx="2628900" cy="592727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4CA18-0D29-4AFE-ACF6-3FE3C15E1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20437"/>
            <a:ext cx="8572494" cy="59272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496F-4FD0-4063-B01D-C838EEEA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0234BB-BB65-497F-8216-7928834CF21B}" type="datetime1">
              <a:rPr lang="en-GB" smtClean="0"/>
              <a:t>12/12/2019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BEDDB0-3BF2-40AE-B541-CCE47AA2C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8BCA-4A98-4BB2-A334-8151BBDD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77D2-1BBF-47CF-9E3E-C508AA9A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539CBAC-05C0-4336-BBB7-5C5F636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8C096A-1B6B-4DF9-987D-F1D0FC22AA32}" type="datetime1">
              <a:rPr lang="en-GB" smtClean="0"/>
              <a:t>12/12/2019</a:t>
            </a:fld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04AD7D-C360-45B6-B0F4-08E70257E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14FC-D2DB-4B0C-BDD6-B73F3DCF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A3FDA-932B-4ABE-A3E2-09DCF011A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9018-58C2-4C21-91EC-C9386F01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8C096A-1B6B-4DF9-987D-F1D0FC22AA32}" type="datetime1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F9BB911-F397-4D31-8AD9-B8E397575C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31F2-671E-42AB-AFFC-ECE97100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5BC5-B34C-476C-A3EF-335402609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000" y="1825625"/>
            <a:ext cx="5863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58E41-9F44-432B-BA53-71021694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63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C7E90-DE72-4CD0-BBF4-AE8A0048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58BDF-EDDC-4168-A4B5-8C0879D5BA93}" type="datetime1">
              <a:rPr lang="en-GB" smtClean="0"/>
              <a:t>12/12/2019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2438D5A-E39A-48CF-BF6A-C680F8F15B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8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B6D46-8F85-4777-81D7-539C4811C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000" y="1681163"/>
            <a:ext cx="58415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0A9A2-D583-4323-AD11-129A2D5EA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000" y="2505075"/>
            <a:ext cx="584157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FFE8-BC46-4A96-856C-D2A77BF9F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863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0B250-7EA1-4477-9FB6-E968D9945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638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6D21B-6588-426B-81F7-60C98033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485233-4A02-4186-800D-A839B8B5939D}" type="datetime1">
              <a:rPr lang="en-GB" smtClean="0"/>
              <a:t>12/12/2019</a:t>
            </a:fld>
            <a:endParaRPr lang="en-GB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DDAF6B-2A4D-49A3-A906-10AF3149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0"/>
            <a:ext cx="118800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8B0A95B-F18B-4DDB-A98C-7EC502279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9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6412-07F8-4998-9D04-1E49E6E1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C2DD3-2BB1-45AA-880C-D82D1746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8CC3BA-8E28-46F4-AAE7-3AB4927D2DCA}" type="datetime1">
              <a:rPr lang="en-GB" smtClean="0"/>
              <a:t>12/12/2019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50F926-FAE2-49D1-8111-5D5D224EE8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13041-C01F-4E0F-A649-16E88643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9CCDC3-C756-4C68-BD81-F708A352623B}" type="datetime1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B9DD6D7-5E18-4D7D-AEBE-5A244F00C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6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6F94-7ECB-48BE-8685-AED629B4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220436"/>
            <a:ext cx="4616025" cy="14205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A770-7602-4028-9E40-7B1E3F2E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871" y="220436"/>
            <a:ext cx="7023129" cy="59565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1AC9D-3C30-4114-9020-041F2F27F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000" y="1641021"/>
            <a:ext cx="4616025" cy="45359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7656-601B-41F5-8CBB-2EAB5317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18932-06A7-4679-888D-FAD8CCDADF7B}" type="datetime1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852BD2F-41D2-4DAB-A56B-7631B68851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B6EAC-6DAA-4BA9-A0D0-A13C0298E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04707" y="220437"/>
            <a:ext cx="7031293" cy="59565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96064-BA41-461B-A0D7-071BBA52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9CF50-4FD2-4177-9F76-0110CC252399}" type="datetime1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0B75FA-6F61-4E7D-8153-93C6AF2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9535C3-AD3F-42B3-9B66-43650527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220436"/>
            <a:ext cx="4616025" cy="14205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3F02E0C-E66D-447F-A374-A3832F5E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000" y="1641021"/>
            <a:ext cx="4616025" cy="45359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849BF2C-1116-4DD1-84F6-3487668898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50" y="6198384"/>
            <a:ext cx="1619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9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D9112-F307-4DF2-829D-FD9C67E5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0"/>
            <a:ext cx="1188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6005A-42EC-46C5-BF82-6E4ABA20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000" y="1338384"/>
            <a:ext cx="1188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E5CF-31DB-47C8-B61B-398E039FE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743AE"/>
                </a:solidFill>
                <a:latin typeface="Century Gothic" panose="020B0502020202020204" pitchFamily="34" charset="0"/>
              </a:defRPr>
            </a:lvl1pPr>
          </a:lstStyle>
          <a:p>
            <a:fld id="{A91E8CC4-0124-421F-A3A0-0CC973927903}" type="datetime1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02FF-7634-4113-91E9-DF80431B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743AE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CentDS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17E5-A18C-41D1-8FEE-F39322D89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743AE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Slide </a:t>
            </a:r>
            <a:fld id="{9B5CC0F9-C5FA-4653-93EC-9AB7F37985F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17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reaDesan/Global-AI-Bootcamp-Leeds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C6AD55-21F6-4274-ABDD-818BA617A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6052"/>
            <a:ext cx="10115550" cy="2387600"/>
          </a:xfrm>
        </p:spPr>
        <p:txBody>
          <a:bodyPr>
            <a:noAutofit/>
          </a:bodyPr>
          <a:lstStyle/>
          <a:p>
            <a:r>
              <a:rPr lang="en-GB" sz="5000" b="1" dirty="0"/>
              <a:t>Machine Learning Workshop for Beginners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DBCC76B-DA3C-4DE0-96CF-C13F71C19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1478" y="5682490"/>
            <a:ext cx="2466290" cy="624027"/>
          </a:xfrm>
        </p:spPr>
        <p:txBody>
          <a:bodyPr>
            <a:noAutofit/>
          </a:bodyPr>
          <a:lstStyle/>
          <a:p>
            <a:endParaRPr lang="en-US" sz="1600" b="1" i="1" dirty="0"/>
          </a:p>
          <a:p>
            <a:pPr algn="r"/>
            <a:r>
              <a:rPr lang="en-US" sz="1600" dirty="0"/>
              <a:t>14</a:t>
            </a:r>
            <a:r>
              <a:rPr lang="en-US" sz="1600" baseline="30000" dirty="0"/>
              <a:t>th</a:t>
            </a:r>
            <a:r>
              <a:rPr lang="en-US" sz="1600" dirty="0"/>
              <a:t> December 2019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DBCC76B-DA3C-4DE0-96CF-C13F71C192DB}"/>
              </a:ext>
            </a:extLst>
          </p:cNvPr>
          <p:cNvSpPr txBox="1">
            <a:spLocks/>
          </p:cNvSpPr>
          <p:nvPr/>
        </p:nvSpPr>
        <p:spPr>
          <a:xfrm>
            <a:off x="1524000" y="4650755"/>
            <a:ext cx="45742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Dr Andrea De Santis</a:t>
            </a:r>
          </a:p>
          <a:p>
            <a:r>
              <a:rPr lang="en-US" sz="1600" dirty="0"/>
              <a:t>Dr Jujar Singh Panesar</a:t>
            </a:r>
          </a:p>
          <a:p>
            <a:endParaRPr lang="en-US" sz="2000" b="1" i="1" dirty="0"/>
          </a:p>
          <a:p>
            <a:endParaRPr lang="en-US" sz="1600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D6E6FE-B4CA-492A-92C0-1595D5E3A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2" y="161386"/>
            <a:ext cx="2015615" cy="9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2F90-75B5-46AB-B3D2-800F05D5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Workshop in a Nutshell</a:t>
            </a:r>
            <a:endParaRPr lang="en-GB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1A0ED-4805-423A-8877-C80F64C8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B5CC0F9-C5FA-4653-93EC-9AB7F37985F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4169B3-E6AA-4726-83A3-8F2810FA935F}"/>
              </a:ext>
            </a:extLst>
          </p:cNvPr>
          <p:cNvSpPr txBox="1">
            <a:spLocks/>
          </p:cNvSpPr>
          <p:nvPr/>
        </p:nvSpPr>
        <p:spPr>
          <a:xfrm>
            <a:off x="335695" y="1054048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000" dirty="0"/>
              <a:t>In this workshop we will use the two Machine Learning algorithms that we introduced before to predict the </a:t>
            </a:r>
            <a:r>
              <a:rPr lang="en-GB" sz="2000" i="1" u="sng" dirty="0"/>
              <a:t>onset of diabetes</a:t>
            </a:r>
            <a:r>
              <a:rPr lang="en-GB" sz="2000" dirty="0"/>
              <a:t> in Native American women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GB" sz="2000" dirty="0"/>
              <a:t>Binary Classification</a:t>
            </a:r>
          </a:p>
        </p:txBody>
      </p:sp>
      <p:pic>
        <p:nvPicPr>
          <p:cNvPr id="1026" name="Picture 2" descr="Image result for 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95" y="2648710"/>
            <a:ext cx="124137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749" y="189609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cikit lear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573" y="3822221"/>
            <a:ext cx="234055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4169B3-E6AA-4726-83A3-8F2810FA935F}"/>
              </a:ext>
            </a:extLst>
          </p:cNvPr>
          <p:cNvSpPr txBox="1">
            <a:spLocks/>
          </p:cNvSpPr>
          <p:nvPr/>
        </p:nvSpPr>
        <p:spPr>
          <a:xfrm>
            <a:off x="335695" y="2379611"/>
            <a:ext cx="6297117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800" dirty="0"/>
              <a:t>We will perform all the tasks, from importing the data to assess the performance of the different algorithms, in </a:t>
            </a:r>
            <a:r>
              <a:rPr lang="en-GB" sz="1800" i="1" u="sng" dirty="0"/>
              <a:t>Python</a:t>
            </a:r>
            <a:r>
              <a:rPr lang="en-GB" sz="1800" dirty="0"/>
              <a:t> and taking advantage of the power of the </a:t>
            </a:r>
            <a:r>
              <a:rPr lang="en-GB" sz="1800" i="1" u="sng" dirty="0" err="1"/>
              <a:t>Jupyter</a:t>
            </a:r>
            <a:r>
              <a:rPr lang="en-GB" sz="1800" i="1" u="sng" dirty="0"/>
              <a:t> Notebook</a:t>
            </a:r>
            <a:r>
              <a:rPr lang="en-GB" sz="1800" dirty="0"/>
              <a:t> environment</a:t>
            </a:r>
          </a:p>
          <a:p>
            <a:pPr algn="just"/>
            <a:endParaRPr lang="en-GB" sz="500" dirty="0"/>
          </a:p>
          <a:p>
            <a:pPr algn="just"/>
            <a:r>
              <a:rPr lang="en-GB" sz="1800" dirty="0"/>
              <a:t>We will use the implementation of the different algorithms within the well-known </a:t>
            </a:r>
            <a:r>
              <a:rPr lang="en-GB" sz="1800" i="1" u="sng" dirty="0" err="1"/>
              <a:t>Scikit</a:t>
            </a:r>
            <a:r>
              <a:rPr lang="en-GB" sz="1800" i="1" u="sng" dirty="0"/>
              <a:t>-Learn</a:t>
            </a:r>
            <a:r>
              <a:rPr lang="en-GB" sz="1800" dirty="0"/>
              <a:t> library for Machine Learning in Python</a:t>
            </a:r>
          </a:p>
          <a:p>
            <a:pPr marL="0" indent="0" algn="just">
              <a:buNone/>
            </a:pPr>
            <a:endParaRPr lang="en-GB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4169B3-E6AA-4726-83A3-8F2810FA935F}"/>
              </a:ext>
            </a:extLst>
          </p:cNvPr>
          <p:cNvSpPr txBox="1">
            <a:spLocks/>
          </p:cNvSpPr>
          <p:nvPr/>
        </p:nvSpPr>
        <p:spPr>
          <a:xfrm>
            <a:off x="421468" y="5451918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dirty="0"/>
              <a:t>The </a:t>
            </a:r>
            <a:r>
              <a:rPr lang="en-GB" sz="1800" dirty="0" err="1"/>
              <a:t>Jupyter</a:t>
            </a:r>
            <a:r>
              <a:rPr lang="en-GB" sz="1800" dirty="0"/>
              <a:t> Notebook and presentations can be found in the GitHub repository:</a:t>
            </a:r>
          </a:p>
          <a:p>
            <a:pPr marL="0" indent="0" algn="ctr">
              <a:buNone/>
            </a:pPr>
            <a:r>
              <a:rPr lang="en-GB" sz="2000" b="1" dirty="0">
                <a:hlinkClick r:id="rId5"/>
              </a:rPr>
              <a:t>https://github.com/AndreaDesan/Global-AI-Bootcamp-Leeds</a:t>
            </a:r>
            <a:endParaRPr lang="en-GB" sz="1900" b="1" i="1" u="sng" dirty="0"/>
          </a:p>
        </p:txBody>
      </p:sp>
    </p:spTree>
    <p:extLst>
      <p:ext uri="{BB962C8B-B14F-4D97-AF65-F5344CB8AC3E}">
        <p14:creationId xmlns:p14="http://schemas.microsoft.com/office/powerpoint/2010/main" val="40604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0E72F90-75B5-46AB-B3D2-800F05D5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Workshop </a:t>
            </a:r>
            <a:r>
              <a:rPr lang="it-IT" b="1" dirty="0" err="1"/>
              <a:t>Cheat</a:t>
            </a:r>
            <a:r>
              <a:rPr lang="it-IT" b="1" dirty="0"/>
              <a:t> </a:t>
            </a:r>
            <a:r>
              <a:rPr lang="it-IT" b="1" dirty="0" err="1"/>
              <a:t>Sheet</a:t>
            </a:r>
            <a:endParaRPr lang="en-GB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1A0ED-4805-423A-8877-C80F64C8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B5CC0F9-C5FA-4653-93EC-9AB7F37985F1}" type="slidenum">
              <a:rPr lang="en-GB" smtClean="0"/>
              <a:pPr/>
              <a:t>3</a:t>
            </a:fld>
            <a:endParaRPr lang="en-GB" dirty="0"/>
          </a:p>
        </p:txBody>
      </p:sp>
      <p:grpSp>
        <p:nvGrpSpPr>
          <p:cNvPr id="10" name="Gruppo 9"/>
          <p:cNvGrpSpPr/>
          <p:nvPr/>
        </p:nvGrpSpPr>
        <p:grpSpPr>
          <a:xfrm>
            <a:off x="313899" y="1044054"/>
            <a:ext cx="5199797" cy="2143287"/>
            <a:chOff x="382137" y="1160060"/>
            <a:chExt cx="5199797" cy="2442949"/>
          </a:xfrm>
        </p:grpSpPr>
        <p:sp>
          <p:nvSpPr>
            <p:cNvPr id="3" name="Rettangolo arrotondato 2"/>
            <p:cNvSpPr/>
            <p:nvPr/>
          </p:nvSpPr>
          <p:spPr>
            <a:xfrm>
              <a:off x="382137" y="1160060"/>
              <a:ext cx="5199797" cy="24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Connettore 1 8"/>
            <p:cNvCxnSpPr/>
            <p:nvPr/>
          </p:nvCxnSpPr>
          <p:spPr>
            <a:xfrm>
              <a:off x="382137" y="1542197"/>
              <a:ext cx="51997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sellaDiTesto 10"/>
          <p:cNvSpPr txBox="1"/>
          <p:nvPr/>
        </p:nvSpPr>
        <p:spPr>
          <a:xfrm>
            <a:off x="1890215" y="1056859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u="sng" dirty="0">
                <a:solidFill>
                  <a:schemeClr val="bg1"/>
                </a:solidFill>
              </a:rPr>
              <a:t>Train-Test Split</a:t>
            </a:r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41192" y="1433015"/>
            <a:ext cx="5063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X is the features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y is the response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X</a:t>
            </a:r>
            <a:r>
              <a:rPr lang="en-GB" baseline="-25000" dirty="0" err="1">
                <a:solidFill>
                  <a:schemeClr val="bg1"/>
                </a:solidFill>
              </a:rPr>
              <a:t>train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y</a:t>
            </a:r>
            <a:r>
              <a:rPr lang="en-GB" baseline="-25000" dirty="0" err="1">
                <a:solidFill>
                  <a:schemeClr val="bg1"/>
                </a:solidFill>
              </a:rPr>
              <a:t>train</a:t>
            </a:r>
            <a:r>
              <a:rPr lang="en-GB" dirty="0">
                <a:solidFill>
                  <a:schemeClr val="bg1"/>
                </a:solidFill>
              </a:rPr>
              <a:t> are the portion of the dataset used for training the ML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X</a:t>
            </a:r>
            <a:r>
              <a:rPr lang="en-GB" baseline="-25000" dirty="0" err="1">
                <a:solidFill>
                  <a:schemeClr val="bg1"/>
                </a:solidFill>
              </a:rPr>
              <a:t>test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y</a:t>
            </a:r>
            <a:r>
              <a:rPr lang="en-GB" baseline="-25000" dirty="0" err="1">
                <a:solidFill>
                  <a:schemeClr val="bg1"/>
                </a:solidFill>
              </a:rPr>
              <a:t>test</a:t>
            </a:r>
            <a:r>
              <a:rPr lang="en-GB" dirty="0">
                <a:solidFill>
                  <a:schemeClr val="bg1"/>
                </a:solidFill>
              </a:rPr>
              <a:t> are the «unseen» data used for testing the trained model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6648734" y="1044053"/>
            <a:ext cx="5199797" cy="2442949"/>
            <a:chOff x="382137" y="1160060"/>
            <a:chExt cx="5199797" cy="2442949"/>
          </a:xfrm>
        </p:grpSpPr>
        <p:sp>
          <p:nvSpPr>
            <p:cNvPr id="14" name="Rettangolo arrotondato 13"/>
            <p:cNvSpPr/>
            <p:nvPr/>
          </p:nvSpPr>
          <p:spPr>
            <a:xfrm>
              <a:off x="382137" y="1160060"/>
              <a:ext cx="5199797" cy="24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" name="Connettore 1 14"/>
            <p:cNvCxnSpPr/>
            <p:nvPr/>
          </p:nvCxnSpPr>
          <p:spPr>
            <a:xfrm>
              <a:off x="382137" y="1542197"/>
              <a:ext cx="51997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sellaDiTesto 15"/>
          <p:cNvSpPr txBox="1"/>
          <p:nvPr/>
        </p:nvSpPr>
        <p:spPr>
          <a:xfrm>
            <a:off x="8072649" y="1044643"/>
            <a:ext cx="2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bg1"/>
                </a:solidFill>
              </a:rPr>
              <a:t>Scaling the Features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635089" y="1435287"/>
            <a:ext cx="5063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Some ML algorithms perform better on scaled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used </a:t>
            </a:r>
            <a:r>
              <a:rPr lang="en-GB" dirty="0" err="1">
                <a:solidFill>
                  <a:schemeClr val="bg1"/>
                </a:solidFill>
              </a:rPr>
              <a:t>SKLearn’s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StandardScaler</a:t>
            </a:r>
            <a:r>
              <a:rPr lang="en-GB" dirty="0">
                <a:solidFill>
                  <a:schemeClr val="bg1"/>
                </a:solidFill>
              </a:rPr>
              <a:t> to scale the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X</a:t>
            </a:r>
            <a:r>
              <a:rPr lang="en-GB" baseline="-25000" dirty="0" err="1">
                <a:solidFill>
                  <a:schemeClr val="bg1"/>
                </a:solidFill>
              </a:rPr>
              <a:t>train_scaled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X</a:t>
            </a:r>
            <a:r>
              <a:rPr lang="en-GB" baseline="-25000" dirty="0" err="1">
                <a:solidFill>
                  <a:schemeClr val="bg1"/>
                </a:solidFill>
              </a:rPr>
              <a:t>test_scaled</a:t>
            </a:r>
            <a:r>
              <a:rPr lang="en-GB" dirty="0">
                <a:solidFill>
                  <a:schemeClr val="bg1"/>
                </a:solidFill>
              </a:rPr>
              <a:t> are the resulting scaled training and testing features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response y does not need scaling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742123" y="3542185"/>
            <a:ext cx="441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bg1"/>
                </a:solidFill>
              </a:rPr>
              <a:t>Assessment of the Models  (Regression)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B6FECBA2-6034-4ADC-A47A-4477CB5B840A}"/>
              </a:ext>
            </a:extLst>
          </p:cNvPr>
          <p:cNvGrpSpPr/>
          <p:nvPr/>
        </p:nvGrpSpPr>
        <p:grpSpPr>
          <a:xfrm>
            <a:off x="4163592" y="2599251"/>
            <a:ext cx="3760502" cy="4486582"/>
            <a:chOff x="4163592" y="2599251"/>
            <a:chExt cx="3760502" cy="4486582"/>
          </a:xfrm>
        </p:grpSpPr>
        <p:sp>
          <p:nvSpPr>
            <p:cNvPr id="5" name="Figura a mano libera: forma 4">
              <a:extLst>
                <a:ext uri="{FF2B5EF4-FFF2-40B4-BE49-F238E27FC236}">
                  <a16:creationId xmlns:a16="http://schemas.microsoft.com/office/drawing/2014/main" id="{4F2622C6-0EE2-4B37-BB62-6D8CA480D1F4}"/>
                </a:ext>
              </a:extLst>
            </p:cNvPr>
            <p:cNvSpPr/>
            <p:nvPr/>
          </p:nvSpPr>
          <p:spPr>
            <a:xfrm>
              <a:off x="5526481" y="3727375"/>
              <a:ext cx="1139035" cy="740373"/>
            </a:xfrm>
            <a:custGeom>
              <a:avLst/>
              <a:gdLst>
                <a:gd name="connsiteX0" fmla="*/ 0 w 1139035"/>
                <a:gd name="connsiteY0" fmla="*/ 123398 h 740373"/>
                <a:gd name="connsiteX1" fmla="*/ 123398 w 1139035"/>
                <a:gd name="connsiteY1" fmla="*/ 0 h 740373"/>
                <a:gd name="connsiteX2" fmla="*/ 1015637 w 1139035"/>
                <a:gd name="connsiteY2" fmla="*/ 0 h 740373"/>
                <a:gd name="connsiteX3" fmla="*/ 1139035 w 1139035"/>
                <a:gd name="connsiteY3" fmla="*/ 123398 h 740373"/>
                <a:gd name="connsiteX4" fmla="*/ 1139035 w 1139035"/>
                <a:gd name="connsiteY4" fmla="*/ 616975 h 740373"/>
                <a:gd name="connsiteX5" fmla="*/ 1015637 w 1139035"/>
                <a:gd name="connsiteY5" fmla="*/ 740373 h 740373"/>
                <a:gd name="connsiteX6" fmla="*/ 123398 w 1139035"/>
                <a:gd name="connsiteY6" fmla="*/ 740373 h 740373"/>
                <a:gd name="connsiteX7" fmla="*/ 0 w 1139035"/>
                <a:gd name="connsiteY7" fmla="*/ 616975 h 740373"/>
                <a:gd name="connsiteX8" fmla="*/ 0 w 1139035"/>
                <a:gd name="connsiteY8" fmla="*/ 123398 h 7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035" h="740373">
                  <a:moveTo>
                    <a:pt x="0" y="123398"/>
                  </a:moveTo>
                  <a:cubicBezTo>
                    <a:pt x="0" y="55247"/>
                    <a:pt x="55247" y="0"/>
                    <a:pt x="123398" y="0"/>
                  </a:cubicBezTo>
                  <a:lnTo>
                    <a:pt x="1015637" y="0"/>
                  </a:lnTo>
                  <a:cubicBezTo>
                    <a:pt x="1083788" y="0"/>
                    <a:pt x="1139035" y="55247"/>
                    <a:pt x="1139035" y="123398"/>
                  </a:cubicBezTo>
                  <a:lnTo>
                    <a:pt x="1139035" y="616975"/>
                  </a:lnTo>
                  <a:cubicBezTo>
                    <a:pt x="1139035" y="685126"/>
                    <a:pt x="1083788" y="740373"/>
                    <a:pt x="1015637" y="740373"/>
                  </a:cubicBezTo>
                  <a:lnTo>
                    <a:pt x="123398" y="740373"/>
                  </a:lnTo>
                  <a:cubicBezTo>
                    <a:pt x="55247" y="740373"/>
                    <a:pt x="0" y="685126"/>
                    <a:pt x="0" y="616975"/>
                  </a:cubicBezTo>
                  <a:lnTo>
                    <a:pt x="0" y="1233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672" tIns="85672" rIns="85672" bIns="85672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Instantiate</a:t>
              </a:r>
            </a:p>
          </p:txBody>
        </p:sp>
        <p:sp>
          <p:nvSpPr>
            <p:cNvPr id="6" name="Figura a mano libera: forma 5">
              <a:extLst>
                <a:ext uri="{FF2B5EF4-FFF2-40B4-BE49-F238E27FC236}">
                  <a16:creationId xmlns:a16="http://schemas.microsoft.com/office/drawing/2014/main" id="{E488AC21-A1D6-4F6B-A316-21DFFA7C102A}"/>
                </a:ext>
              </a:extLst>
            </p:cNvPr>
            <p:cNvSpPr/>
            <p:nvPr/>
          </p:nvSpPr>
          <p:spPr>
            <a:xfrm>
              <a:off x="4689994" y="4126070"/>
              <a:ext cx="2959763" cy="29597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48527" y="113612"/>
                  </a:moveTo>
                  <a:arcTo wR="1479881" hR="1479881" stAng="17555833" swAng="547995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igura a mano libera: forma 6">
              <a:extLst>
                <a:ext uri="{FF2B5EF4-FFF2-40B4-BE49-F238E27FC236}">
                  <a16:creationId xmlns:a16="http://schemas.microsoft.com/office/drawing/2014/main" id="{6B3C52BA-9771-4B4F-89BB-7C4A58BFFB5B}"/>
                </a:ext>
              </a:extLst>
            </p:cNvPr>
            <p:cNvSpPr/>
            <p:nvPr/>
          </p:nvSpPr>
          <p:spPr>
            <a:xfrm>
              <a:off x="6785059" y="4390159"/>
              <a:ext cx="1139035" cy="740373"/>
            </a:xfrm>
            <a:custGeom>
              <a:avLst/>
              <a:gdLst>
                <a:gd name="connsiteX0" fmla="*/ 0 w 1139035"/>
                <a:gd name="connsiteY0" fmla="*/ 123398 h 740373"/>
                <a:gd name="connsiteX1" fmla="*/ 123398 w 1139035"/>
                <a:gd name="connsiteY1" fmla="*/ 0 h 740373"/>
                <a:gd name="connsiteX2" fmla="*/ 1015637 w 1139035"/>
                <a:gd name="connsiteY2" fmla="*/ 0 h 740373"/>
                <a:gd name="connsiteX3" fmla="*/ 1139035 w 1139035"/>
                <a:gd name="connsiteY3" fmla="*/ 123398 h 740373"/>
                <a:gd name="connsiteX4" fmla="*/ 1139035 w 1139035"/>
                <a:gd name="connsiteY4" fmla="*/ 616975 h 740373"/>
                <a:gd name="connsiteX5" fmla="*/ 1015637 w 1139035"/>
                <a:gd name="connsiteY5" fmla="*/ 740373 h 740373"/>
                <a:gd name="connsiteX6" fmla="*/ 123398 w 1139035"/>
                <a:gd name="connsiteY6" fmla="*/ 740373 h 740373"/>
                <a:gd name="connsiteX7" fmla="*/ 0 w 1139035"/>
                <a:gd name="connsiteY7" fmla="*/ 616975 h 740373"/>
                <a:gd name="connsiteX8" fmla="*/ 0 w 1139035"/>
                <a:gd name="connsiteY8" fmla="*/ 123398 h 7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035" h="740373">
                  <a:moveTo>
                    <a:pt x="0" y="123398"/>
                  </a:moveTo>
                  <a:cubicBezTo>
                    <a:pt x="0" y="55247"/>
                    <a:pt x="55247" y="0"/>
                    <a:pt x="123398" y="0"/>
                  </a:cubicBezTo>
                  <a:lnTo>
                    <a:pt x="1015637" y="0"/>
                  </a:lnTo>
                  <a:cubicBezTo>
                    <a:pt x="1083788" y="0"/>
                    <a:pt x="1139035" y="55247"/>
                    <a:pt x="1139035" y="123398"/>
                  </a:cubicBezTo>
                  <a:lnTo>
                    <a:pt x="1139035" y="616975"/>
                  </a:lnTo>
                  <a:cubicBezTo>
                    <a:pt x="1139035" y="685126"/>
                    <a:pt x="1083788" y="740373"/>
                    <a:pt x="1015637" y="740373"/>
                  </a:cubicBezTo>
                  <a:lnTo>
                    <a:pt x="123398" y="740373"/>
                  </a:lnTo>
                  <a:cubicBezTo>
                    <a:pt x="55247" y="740373"/>
                    <a:pt x="0" y="685126"/>
                    <a:pt x="0" y="616975"/>
                  </a:cubicBezTo>
                  <a:lnTo>
                    <a:pt x="0" y="1233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672" tIns="85672" rIns="85672" bIns="85672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Fit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(Train)</a:t>
              </a:r>
            </a:p>
          </p:txBody>
        </p:sp>
        <p:sp>
          <p:nvSpPr>
            <p:cNvPr id="8" name="Figura a mano libera: forma 7">
              <a:extLst>
                <a:ext uri="{FF2B5EF4-FFF2-40B4-BE49-F238E27FC236}">
                  <a16:creationId xmlns:a16="http://schemas.microsoft.com/office/drawing/2014/main" id="{365E0744-AFF8-42DA-BF54-E358A85DAC5B}"/>
                </a:ext>
              </a:extLst>
            </p:cNvPr>
            <p:cNvSpPr/>
            <p:nvPr/>
          </p:nvSpPr>
          <p:spPr>
            <a:xfrm>
              <a:off x="4945954" y="2663598"/>
              <a:ext cx="2959763" cy="29597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85618" y="2565489"/>
                  </a:moveTo>
                  <a:arcTo wR="1479881" hR="1479881" stAng="2831227" swAng="97843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CA1B570E-69CB-4F21-B9A8-421D78C0330A}"/>
                </a:ext>
              </a:extLst>
            </p:cNvPr>
            <p:cNvSpPr/>
            <p:nvPr/>
          </p:nvSpPr>
          <p:spPr>
            <a:xfrm>
              <a:off x="6332120" y="5523647"/>
              <a:ext cx="1139035" cy="740373"/>
            </a:xfrm>
            <a:custGeom>
              <a:avLst/>
              <a:gdLst>
                <a:gd name="connsiteX0" fmla="*/ 0 w 1139035"/>
                <a:gd name="connsiteY0" fmla="*/ 123398 h 740373"/>
                <a:gd name="connsiteX1" fmla="*/ 123398 w 1139035"/>
                <a:gd name="connsiteY1" fmla="*/ 0 h 740373"/>
                <a:gd name="connsiteX2" fmla="*/ 1015637 w 1139035"/>
                <a:gd name="connsiteY2" fmla="*/ 0 h 740373"/>
                <a:gd name="connsiteX3" fmla="*/ 1139035 w 1139035"/>
                <a:gd name="connsiteY3" fmla="*/ 123398 h 740373"/>
                <a:gd name="connsiteX4" fmla="*/ 1139035 w 1139035"/>
                <a:gd name="connsiteY4" fmla="*/ 616975 h 740373"/>
                <a:gd name="connsiteX5" fmla="*/ 1015637 w 1139035"/>
                <a:gd name="connsiteY5" fmla="*/ 740373 h 740373"/>
                <a:gd name="connsiteX6" fmla="*/ 123398 w 1139035"/>
                <a:gd name="connsiteY6" fmla="*/ 740373 h 740373"/>
                <a:gd name="connsiteX7" fmla="*/ 0 w 1139035"/>
                <a:gd name="connsiteY7" fmla="*/ 616975 h 740373"/>
                <a:gd name="connsiteX8" fmla="*/ 0 w 1139035"/>
                <a:gd name="connsiteY8" fmla="*/ 123398 h 7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035" h="740373">
                  <a:moveTo>
                    <a:pt x="0" y="123398"/>
                  </a:moveTo>
                  <a:cubicBezTo>
                    <a:pt x="0" y="55247"/>
                    <a:pt x="55247" y="0"/>
                    <a:pt x="123398" y="0"/>
                  </a:cubicBezTo>
                  <a:lnTo>
                    <a:pt x="1015637" y="0"/>
                  </a:lnTo>
                  <a:cubicBezTo>
                    <a:pt x="1083788" y="0"/>
                    <a:pt x="1139035" y="55247"/>
                    <a:pt x="1139035" y="123398"/>
                  </a:cubicBezTo>
                  <a:lnTo>
                    <a:pt x="1139035" y="616975"/>
                  </a:lnTo>
                  <a:cubicBezTo>
                    <a:pt x="1139035" y="685126"/>
                    <a:pt x="1083788" y="740373"/>
                    <a:pt x="1015637" y="740373"/>
                  </a:cubicBezTo>
                  <a:lnTo>
                    <a:pt x="123398" y="740373"/>
                  </a:lnTo>
                  <a:cubicBezTo>
                    <a:pt x="55247" y="740373"/>
                    <a:pt x="0" y="685126"/>
                    <a:pt x="0" y="616975"/>
                  </a:cubicBezTo>
                  <a:lnTo>
                    <a:pt x="0" y="1233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672" tIns="85672" rIns="85672" bIns="85672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Predict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(Infer)</a:t>
              </a:r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0B6CB1DA-2D1C-49F1-B157-98B68C67E216}"/>
                </a:ext>
              </a:extLst>
            </p:cNvPr>
            <p:cNvSpPr/>
            <p:nvPr/>
          </p:nvSpPr>
          <p:spPr>
            <a:xfrm>
              <a:off x="4698823" y="3372538"/>
              <a:ext cx="2959763" cy="29597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1888" y="2934550"/>
                  </a:moveTo>
                  <a:arcTo wR="1479881" hR="1479881" stAng="4764518" swAng="1270964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F00C461C-A585-4A7B-9099-8DDBD51E56B8}"/>
                </a:ext>
              </a:extLst>
            </p:cNvPr>
            <p:cNvSpPr/>
            <p:nvPr/>
          </p:nvSpPr>
          <p:spPr>
            <a:xfrm>
              <a:off x="4817920" y="5523647"/>
              <a:ext cx="1139035" cy="740373"/>
            </a:xfrm>
            <a:custGeom>
              <a:avLst/>
              <a:gdLst>
                <a:gd name="connsiteX0" fmla="*/ 0 w 1139035"/>
                <a:gd name="connsiteY0" fmla="*/ 123398 h 740373"/>
                <a:gd name="connsiteX1" fmla="*/ 123398 w 1139035"/>
                <a:gd name="connsiteY1" fmla="*/ 0 h 740373"/>
                <a:gd name="connsiteX2" fmla="*/ 1015637 w 1139035"/>
                <a:gd name="connsiteY2" fmla="*/ 0 h 740373"/>
                <a:gd name="connsiteX3" fmla="*/ 1139035 w 1139035"/>
                <a:gd name="connsiteY3" fmla="*/ 123398 h 740373"/>
                <a:gd name="connsiteX4" fmla="*/ 1139035 w 1139035"/>
                <a:gd name="connsiteY4" fmla="*/ 616975 h 740373"/>
                <a:gd name="connsiteX5" fmla="*/ 1015637 w 1139035"/>
                <a:gd name="connsiteY5" fmla="*/ 740373 h 740373"/>
                <a:gd name="connsiteX6" fmla="*/ 123398 w 1139035"/>
                <a:gd name="connsiteY6" fmla="*/ 740373 h 740373"/>
                <a:gd name="connsiteX7" fmla="*/ 0 w 1139035"/>
                <a:gd name="connsiteY7" fmla="*/ 616975 h 740373"/>
                <a:gd name="connsiteX8" fmla="*/ 0 w 1139035"/>
                <a:gd name="connsiteY8" fmla="*/ 123398 h 7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035" h="740373">
                  <a:moveTo>
                    <a:pt x="0" y="123398"/>
                  </a:moveTo>
                  <a:cubicBezTo>
                    <a:pt x="0" y="55247"/>
                    <a:pt x="55247" y="0"/>
                    <a:pt x="123398" y="0"/>
                  </a:cubicBezTo>
                  <a:lnTo>
                    <a:pt x="1015637" y="0"/>
                  </a:lnTo>
                  <a:cubicBezTo>
                    <a:pt x="1083788" y="0"/>
                    <a:pt x="1139035" y="55247"/>
                    <a:pt x="1139035" y="123398"/>
                  </a:cubicBezTo>
                  <a:lnTo>
                    <a:pt x="1139035" y="616975"/>
                  </a:lnTo>
                  <a:cubicBezTo>
                    <a:pt x="1139035" y="685126"/>
                    <a:pt x="1083788" y="740373"/>
                    <a:pt x="1015637" y="740373"/>
                  </a:cubicBezTo>
                  <a:lnTo>
                    <a:pt x="123398" y="740373"/>
                  </a:lnTo>
                  <a:cubicBezTo>
                    <a:pt x="55247" y="740373"/>
                    <a:pt x="0" y="685126"/>
                    <a:pt x="0" y="616975"/>
                  </a:cubicBezTo>
                  <a:lnTo>
                    <a:pt x="0" y="1233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672" tIns="85672" rIns="85672" bIns="85672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Assess</a:t>
              </a:r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D17B3621-7DB7-48C0-B291-E5AA1EB02F03}"/>
                </a:ext>
              </a:extLst>
            </p:cNvPr>
            <p:cNvSpPr/>
            <p:nvPr/>
          </p:nvSpPr>
          <p:spPr>
            <a:xfrm>
              <a:off x="4163592" y="2599251"/>
              <a:ext cx="2959763" cy="29597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17120" y="2885549"/>
                  </a:moveTo>
                  <a:arcTo wR="1479881" hR="1479881" stAng="6493326" swAng="103859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91BD96B7-069C-41C6-9A98-DE382C21FBFB}"/>
                </a:ext>
              </a:extLst>
            </p:cNvPr>
            <p:cNvSpPr/>
            <p:nvPr/>
          </p:nvSpPr>
          <p:spPr>
            <a:xfrm>
              <a:off x="4255506" y="4452194"/>
              <a:ext cx="1139035" cy="740373"/>
            </a:xfrm>
            <a:custGeom>
              <a:avLst/>
              <a:gdLst>
                <a:gd name="connsiteX0" fmla="*/ 0 w 1139035"/>
                <a:gd name="connsiteY0" fmla="*/ 123398 h 740373"/>
                <a:gd name="connsiteX1" fmla="*/ 123398 w 1139035"/>
                <a:gd name="connsiteY1" fmla="*/ 0 h 740373"/>
                <a:gd name="connsiteX2" fmla="*/ 1015637 w 1139035"/>
                <a:gd name="connsiteY2" fmla="*/ 0 h 740373"/>
                <a:gd name="connsiteX3" fmla="*/ 1139035 w 1139035"/>
                <a:gd name="connsiteY3" fmla="*/ 123398 h 740373"/>
                <a:gd name="connsiteX4" fmla="*/ 1139035 w 1139035"/>
                <a:gd name="connsiteY4" fmla="*/ 616975 h 740373"/>
                <a:gd name="connsiteX5" fmla="*/ 1015637 w 1139035"/>
                <a:gd name="connsiteY5" fmla="*/ 740373 h 740373"/>
                <a:gd name="connsiteX6" fmla="*/ 123398 w 1139035"/>
                <a:gd name="connsiteY6" fmla="*/ 740373 h 740373"/>
                <a:gd name="connsiteX7" fmla="*/ 0 w 1139035"/>
                <a:gd name="connsiteY7" fmla="*/ 616975 h 740373"/>
                <a:gd name="connsiteX8" fmla="*/ 0 w 1139035"/>
                <a:gd name="connsiteY8" fmla="*/ 123398 h 7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035" h="740373">
                  <a:moveTo>
                    <a:pt x="0" y="123398"/>
                  </a:moveTo>
                  <a:cubicBezTo>
                    <a:pt x="0" y="55247"/>
                    <a:pt x="55247" y="0"/>
                    <a:pt x="123398" y="0"/>
                  </a:cubicBezTo>
                  <a:lnTo>
                    <a:pt x="1015637" y="0"/>
                  </a:lnTo>
                  <a:cubicBezTo>
                    <a:pt x="1083788" y="0"/>
                    <a:pt x="1139035" y="55247"/>
                    <a:pt x="1139035" y="123398"/>
                  </a:cubicBezTo>
                  <a:lnTo>
                    <a:pt x="1139035" y="616975"/>
                  </a:lnTo>
                  <a:cubicBezTo>
                    <a:pt x="1139035" y="685126"/>
                    <a:pt x="1083788" y="740373"/>
                    <a:pt x="1015637" y="740373"/>
                  </a:cubicBezTo>
                  <a:lnTo>
                    <a:pt x="123398" y="740373"/>
                  </a:lnTo>
                  <a:cubicBezTo>
                    <a:pt x="55247" y="740373"/>
                    <a:pt x="0" y="685126"/>
                    <a:pt x="0" y="616975"/>
                  </a:cubicBezTo>
                  <a:lnTo>
                    <a:pt x="0" y="1233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672" tIns="85672" rIns="85672" bIns="85672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Optimise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noProof="0" dirty="0"/>
                <a:t>(</a:t>
              </a:r>
              <a:r>
                <a:rPr lang="en-GB" sz="1300" b="1" kern="1200" noProof="0"/>
                <a:t>if necessary</a:t>
              </a:r>
              <a:r>
                <a:rPr lang="it-IT" sz="1300" b="1" kern="1200"/>
                <a:t>)</a:t>
              </a:r>
              <a:endParaRPr lang="en-GB" sz="1300" b="1" kern="1200" dirty="0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97CFB5A6-E6CE-4E20-A242-C0F94962D4F0}"/>
                </a:ext>
              </a:extLst>
            </p:cNvPr>
            <p:cNvSpPr/>
            <p:nvPr/>
          </p:nvSpPr>
          <p:spPr>
            <a:xfrm>
              <a:off x="4620762" y="4095616"/>
              <a:ext cx="2959763" cy="29597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87706" y="299172"/>
                  </a:moveTo>
                  <a:arcTo wR="1479881" hR="1479881" stAng="13975460" swAng="642181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84169B3-E6AA-4726-83A3-8F2810FA935F}"/>
              </a:ext>
            </a:extLst>
          </p:cNvPr>
          <p:cNvSpPr txBox="1">
            <a:spLocks/>
          </p:cNvSpPr>
          <p:nvPr/>
        </p:nvSpPr>
        <p:spPr>
          <a:xfrm>
            <a:off x="2322392" y="4514814"/>
            <a:ext cx="1903864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Model development workflow</a:t>
            </a:r>
            <a:endParaRPr lang="en-GB" b="1" i="1" u="sng" dirty="0"/>
          </a:p>
        </p:txBody>
      </p:sp>
    </p:spTree>
    <p:extLst>
      <p:ext uri="{BB962C8B-B14F-4D97-AF65-F5344CB8AC3E}">
        <p14:creationId xmlns:p14="http://schemas.microsoft.com/office/powerpoint/2010/main" val="251441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entDS">
      <a:dk1>
        <a:srgbClr val="0741AD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Office Theme</vt:lpstr>
      <vt:lpstr>Machine Learning Workshop for Beginners</vt:lpstr>
      <vt:lpstr>The Workshop in a Nutshell</vt:lpstr>
      <vt:lpstr>Workshop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Jujar</dc:creator>
  <cp:lastModifiedBy>Andrea De Santis</cp:lastModifiedBy>
  <cp:revision>617</cp:revision>
  <dcterms:created xsi:type="dcterms:W3CDTF">2018-09-19T11:23:43Z</dcterms:created>
  <dcterms:modified xsi:type="dcterms:W3CDTF">2019-12-12T22:35:14Z</dcterms:modified>
</cp:coreProperties>
</file>