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76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7" r:id="rId17"/>
    <p:sldId id="271" r:id="rId18"/>
    <p:sldId id="273" r:id="rId19"/>
    <p:sldId id="274" r:id="rId20"/>
    <p:sldId id="275" r:id="rId21"/>
    <p:sldId id="272" r:id="rId22"/>
    <p:sldId id="278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>
        <p:scale>
          <a:sx n="75" d="100"/>
          <a:sy n="75" d="100"/>
        </p:scale>
        <p:origin x="-1236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Idskfjdlajhslfjhafòsfo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1E074-2FD2-4C27-9E2D-186E87302046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C12E4-C06D-4B97-8D74-CA735EF8B151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 smtClean="0"/>
              <a:t>Idskfjdlajhslfjhafòsfo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B50AB-66F7-4003-9F4E-503B6C387402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489E-481C-4616-9A7B-A31C5859416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B3CF-9E66-4877-B644-C586699910B7}" type="datetimeFigureOut">
              <a:rPr lang="it-IT" smtClean="0"/>
              <a:pPr/>
              <a:t>03/10/2018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8362-DE57-4FBE-A493-C817D25CCA14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5509" t="4944" r="39530" b="69980"/>
          <a:stretch>
            <a:fillRect/>
          </a:stretch>
        </p:blipFill>
        <p:spPr bwMode="auto">
          <a:xfrm>
            <a:off x="214282" y="176190"/>
            <a:ext cx="1857388" cy="1609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 l="16687" t="64901" r="11001" b="28126"/>
          <a:stretch>
            <a:fillRect/>
          </a:stretch>
        </p:blipFill>
        <p:spPr bwMode="auto">
          <a:xfrm>
            <a:off x="1928794" y="847363"/>
            <a:ext cx="700089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39332" t="4166" r="33992" b="91667"/>
          <a:stretch>
            <a:fillRect/>
          </a:stretch>
        </p:blipFill>
        <p:spPr bwMode="auto">
          <a:xfrm>
            <a:off x="3500430" y="2357430"/>
            <a:ext cx="2428892" cy="23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28553" t="28091" r="22574" b="62426"/>
          <a:stretch>
            <a:fillRect/>
          </a:stretch>
        </p:blipFill>
        <p:spPr bwMode="auto">
          <a:xfrm>
            <a:off x="3286084" y="275859"/>
            <a:ext cx="4272064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l="16687" t="80243" r="11001" b="13986"/>
          <a:stretch>
            <a:fillRect/>
          </a:stretch>
        </p:blipFill>
        <p:spPr bwMode="auto">
          <a:xfrm>
            <a:off x="1928794" y="1204553"/>
            <a:ext cx="7000892" cy="295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 l="6609" t="16667" r="5893" b="54167"/>
          <a:stretch>
            <a:fillRect/>
          </a:stretch>
        </p:blipFill>
        <p:spPr bwMode="auto">
          <a:xfrm>
            <a:off x="214282" y="2660191"/>
            <a:ext cx="8786874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 l="3764" t="56250" r="2939" b="4167"/>
          <a:stretch>
            <a:fillRect/>
          </a:stretch>
        </p:blipFill>
        <p:spPr bwMode="auto">
          <a:xfrm>
            <a:off x="714348" y="4722354"/>
            <a:ext cx="7703229" cy="199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/>
          <a:lstStyle/>
          <a:p>
            <a:r>
              <a:rPr lang="it-IT" dirty="0" smtClean="0"/>
              <a:t>Trasmettitore 3/4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it-IT" dirty="0" smtClean="0"/>
              <a:t>Allocazione simboli sulle sottoportanti e creazione campioni per l’SDR</a:t>
            </a:r>
          </a:p>
        </p:txBody>
      </p:sp>
      <p:pic>
        <p:nvPicPr>
          <p:cNvPr id="3074" name="Picture 2" descr="C:\Users\fiapol\Desktop\tesi\PoorManThesis-master\PoorManThesis-master\images\Tx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07" y="3732233"/>
            <a:ext cx="8942387" cy="1687743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43000"/>
          </a:xfrm>
        </p:spPr>
        <p:txBody>
          <a:bodyPr/>
          <a:lstStyle/>
          <a:p>
            <a:r>
              <a:rPr lang="it-IT" dirty="0" smtClean="0"/>
              <a:t>Trasmettitore 4/</a:t>
            </a:r>
            <a:r>
              <a:rPr lang="it-IT" dirty="0" err="1" smtClean="0"/>
              <a:t>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7964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it-IT" dirty="0" smtClean="0"/>
              <a:t>Passaggio dati all’SDR</a:t>
            </a:r>
          </a:p>
        </p:txBody>
      </p:sp>
      <p:pic>
        <p:nvPicPr>
          <p:cNvPr id="4098" name="Picture 2" descr="C:\Users\fiapol\Desktop\tesi\PoorManThesis-master\PoorManThesis-master\images\Tx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143248"/>
            <a:ext cx="5705475" cy="2924175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/>
          <a:lstStyle/>
          <a:p>
            <a:r>
              <a:rPr lang="it-IT" dirty="0" smtClean="0"/>
              <a:t>Ricevitore 1/3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it-IT" dirty="0" smtClean="0"/>
              <a:t>Ricezione informazioni, sincronizzazione</a:t>
            </a:r>
          </a:p>
        </p:txBody>
      </p:sp>
      <p:pic>
        <p:nvPicPr>
          <p:cNvPr id="5122" name="Picture 2" descr="C:\Users\fiapol\Desktop\tesi\PoorManThesis-master\PoorManThesis-master\images\R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14" y="3160729"/>
            <a:ext cx="8912742" cy="3302833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/>
          <a:lstStyle/>
          <a:p>
            <a:r>
              <a:rPr lang="it-IT" dirty="0" smtClean="0"/>
              <a:t>Ricevitore 2/3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it-IT" dirty="0" smtClean="0"/>
              <a:t>Equalizzazione e ottenimento simboli</a:t>
            </a:r>
          </a:p>
        </p:txBody>
      </p:sp>
      <p:pic>
        <p:nvPicPr>
          <p:cNvPr id="6146" name="Picture 2" descr="C:\Users\fiapol\Desktop\tesi\PoorManThesis-master\PoorManThesis-master\images\Rx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017853"/>
            <a:ext cx="9010635" cy="2924032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/>
          <a:lstStyle/>
          <a:p>
            <a:r>
              <a:rPr lang="it-IT" dirty="0" smtClean="0"/>
              <a:t>Ricevitore 3/</a:t>
            </a:r>
            <a:r>
              <a:rPr lang="it-IT" dirty="0" err="1" smtClean="0"/>
              <a:t>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it-IT" dirty="0" smtClean="0"/>
              <a:t>Decodifica </a:t>
            </a:r>
            <a:r>
              <a:rPr lang="it-IT" dirty="0" err="1" smtClean="0"/>
              <a:t>payload</a:t>
            </a:r>
            <a:r>
              <a:rPr lang="it-IT" dirty="0" smtClean="0"/>
              <a:t> e scrittura file</a:t>
            </a:r>
          </a:p>
        </p:txBody>
      </p:sp>
      <p:pic>
        <p:nvPicPr>
          <p:cNvPr id="7170" name="Picture 2" descr="C:\Users\fiapol\Desktop\tesi\PoorManThesis-master\PoorManThesis-master\images\Rx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660795"/>
            <a:ext cx="8858280" cy="1241385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/>
          <a:lstStyle/>
          <a:p>
            <a:r>
              <a:rPr lang="it-IT" dirty="0" smtClean="0"/>
              <a:t>Test sistema</a:t>
            </a:r>
            <a:endParaRPr lang="it-IT" dirty="0"/>
          </a:p>
        </p:txBody>
      </p:sp>
      <p:pic>
        <p:nvPicPr>
          <p:cNvPr id="8194" name="Picture 2" descr="C:\Users\fiapol\Desktop\tesi\grafici\G6.3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92" y="1571612"/>
            <a:ext cx="3143240" cy="2530111"/>
          </a:xfrm>
          <a:prstGeom prst="rect">
            <a:avLst/>
          </a:prstGeom>
          <a:noFill/>
        </p:spPr>
      </p:pic>
      <p:pic>
        <p:nvPicPr>
          <p:cNvPr id="8195" name="Picture 3" descr="C:\Users\fiapol\Desktop\tesi\grafici\G6.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564"/>
          <a:stretch>
            <a:fillRect/>
          </a:stretch>
        </p:blipFill>
        <p:spPr bwMode="auto">
          <a:xfrm>
            <a:off x="142844" y="1571612"/>
            <a:ext cx="3251453" cy="2428891"/>
          </a:xfrm>
          <a:prstGeom prst="rect">
            <a:avLst/>
          </a:prstGeom>
          <a:noFill/>
        </p:spPr>
      </p:pic>
      <p:pic>
        <p:nvPicPr>
          <p:cNvPr id="8196" name="Picture 4" descr="C:\Users\fiapol\Desktop\tesi\grafici\G6.2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71802" y="1586164"/>
            <a:ext cx="3427523" cy="2557216"/>
          </a:xfrm>
          <a:prstGeom prst="rect">
            <a:avLst/>
          </a:prstGeom>
          <a:noFill/>
        </p:spPr>
      </p:pic>
      <p:pic>
        <p:nvPicPr>
          <p:cNvPr id="8200" name="Picture 8" descr="C:\Users\fiapol\Desktop\tesi\grafici\audioRicevuto.png"/>
          <p:cNvPicPr>
            <a:picLocks noChangeAspect="1" noChangeArrowheads="1"/>
          </p:cNvPicPr>
          <p:nvPr/>
        </p:nvPicPr>
        <p:blipFill>
          <a:blip r:embed="rId5"/>
          <a:srcRect t="24826" r="281" b="18989"/>
          <a:stretch>
            <a:fillRect/>
          </a:stretch>
        </p:blipFill>
        <p:spPr bwMode="auto">
          <a:xfrm>
            <a:off x="285720" y="4286256"/>
            <a:ext cx="8643998" cy="2252678"/>
          </a:xfrm>
          <a:prstGeom prst="rect">
            <a:avLst/>
          </a:prstGeom>
          <a:noFill/>
        </p:spPr>
      </p:pic>
      <p:pic>
        <p:nvPicPr>
          <p:cNvPr id="8201" name="Picture 9" descr="C:\Users\fiapol\Desktop\tesi\grafici\graffico_didascalia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28860" y="6572272"/>
            <a:ext cx="4573591" cy="209897"/>
          </a:xfrm>
          <a:prstGeom prst="rect">
            <a:avLst/>
          </a:prstGeom>
          <a:noFill/>
        </p:spPr>
      </p:pic>
      <p:grpSp>
        <p:nvGrpSpPr>
          <p:cNvPr id="17" name="Gruppo 16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8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4" name="Picture 3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10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11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1" name="Connettore 1 20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/>
          <a:lstStyle/>
          <a:p>
            <a:r>
              <a:rPr lang="it-IT" dirty="0" smtClean="0"/>
              <a:t>Creare blocchi in </a:t>
            </a:r>
            <a:r>
              <a:rPr lang="it-IT" dirty="0" err="1" smtClean="0"/>
              <a:t>Gnuradio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r>
              <a:rPr lang="it-IT" dirty="0" smtClean="0"/>
              <a:t>Flusso delle informazioni nel programma</a:t>
            </a:r>
          </a:p>
          <a:p>
            <a:r>
              <a:rPr lang="it-IT" dirty="0" smtClean="0"/>
              <a:t>Composizione blocco</a:t>
            </a:r>
          </a:p>
          <a:p>
            <a:pPr lvl="1"/>
            <a:r>
              <a:rPr lang="it-IT" dirty="0" smtClean="0"/>
              <a:t>Algoritmo</a:t>
            </a:r>
          </a:p>
          <a:p>
            <a:pPr lvl="1"/>
            <a:r>
              <a:rPr lang="it-IT" dirty="0" smtClean="0"/>
              <a:t>Attributi per l’interfaccia con gli altri moduli</a:t>
            </a:r>
          </a:p>
          <a:p>
            <a:pPr lvl="1"/>
            <a:r>
              <a:rPr lang="it-IT" dirty="0" smtClean="0"/>
              <a:t>Codice di test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4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Connettore 1 16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Progettazione modulo </a:t>
            </a:r>
            <a:r>
              <a:rPr lang="it-IT" dirty="0" err="1" smtClean="0"/>
              <a:t>Gnuradio</a:t>
            </a:r>
            <a:r>
              <a:rPr lang="it-IT" dirty="0" smtClean="0"/>
              <a:t> 1/3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r>
              <a:rPr lang="it-IT" dirty="0" smtClean="0"/>
              <a:t>Algoritmo</a:t>
            </a:r>
          </a:p>
        </p:txBody>
      </p:sp>
      <p:pic>
        <p:nvPicPr>
          <p:cNvPr id="10242" name="Picture 2" descr="C:\Users\fiapol\Desktop\tesi\PoorManThesis-master\PoorManThesis-master\images\rsaTxCod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017853"/>
            <a:ext cx="8501090" cy="2456455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326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Progettazione modulo </a:t>
            </a:r>
            <a:r>
              <a:rPr lang="it-IT" dirty="0" err="1" smtClean="0"/>
              <a:t>Gnuradio</a:t>
            </a:r>
            <a:r>
              <a:rPr lang="it-IT" dirty="0" smtClean="0"/>
              <a:t> 2/3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28828"/>
            <a:ext cx="8229600" cy="4525963"/>
          </a:xfrm>
        </p:spPr>
        <p:txBody>
          <a:bodyPr/>
          <a:lstStyle/>
          <a:p>
            <a:r>
              <a:rPr lang="it-IT" dirty="0" smtClean="0"/>
              <a:t>Attributi per ambiente grafico</a:t>
            </a:r>
          </a:p>
        </p:txBody>
      </p:sp>
      <p:pic>
        <p:nvPicPr>
          <p:cNvPr id="11267" name="Picture 3" descr="C:\Users\fiapol\Desktop\tesi\immagini presentazione\Attributi.png"/>
          <p:cNvPicPr>
            <a:picLocks noChangeAspect="1" noChangeArrowheads="1"/>
          </p:cNvPicPr>
          <p:nvPr/>
        </p:nvPicPr>
        <p:blipFill>
          <a:blip r:embed="rId2"/>
          <a:srcRect l="8669" t="24050" r="6377" b="14941"/>
          <a:stretch>
            <a:fillRect/>
          </a:stretch>
        </p:blipFill>
        <p:spPr bwMode="auto">
          <a:xfrm>
            <a:off x="2285984" y="2714620"/>
            <a:ext cx="4357718" cy="3429024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Progettazione modulo </a:t>
            </a:r>
            <a:r>
              <a:rPr lang="it-IT" dirty="0" err="1" smtClean="0"/>
              <a:t>Gnuradio</a:t>
            </a:r>
            <a:r>
              <a:rPr lang="it-IT" dirty="0" smtClean="0"/>
              <a:t> 3/</a:t>
            </a:r>
            <a:r>
              <a:rPr lang="it-IT" dirty="0" err="1" smtClean="0"/>
              <a:t>3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r>
              <a:rPr lang="it-IT" dirty="0" smtClean="0"/>
              <a:t>Codice di test</a:t>
            </a:r>
          </a:p>
        </p:txBody>
      </p:sp>
      <p:pic>
        <p:nvPicPr>
          <p:cNvPr id="12291" name="Picture 3" descr="C:\Users\fiapol\Desktop\tesi\PoorManThesis-master\PoorManThesis-master\images\rsaTxQ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232167"/>
            <a:ext cx="5162991" cy="2209801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720747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Introduzione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2046309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 smtClean="0"/>
              <a:t>Contesto</a:t>
            </a:r>
          </a:p>
          <a:p>
            <a:pPr lvl="1"/>
            <a:r>
              <a:rPr lang="it-IT" dirty="0" smtClean="0"/>
              <a:t>Sviluppo tradizionale in Hardware</a:t>
            </a:r>
          </a:p>
          <a:p>
            <a:pPr lvl="1"/>
            <a:r>
              <a:rPr lang="it-IT" dirty="0" smtClean="0"/>
              <a:t>nuovi SDR economici</a:t>
            </a:r>
          </a:p>
          <a:p>
            <a:r>
              <a:rPr lang="it-IT" dirty="0" smtClean="0"/>
              <a:t>Obiettivo</a:t>
            </a:r>
          </a:p>
          <a:p>
            <a:pPr lvl="1"/>
            <a:r>
              <a:rPr lang="it-IT" dirty="0" smtClean="0"/>
              <a:t>Osservare il comportamento di SDR economici utilizzando una tecnica di trasmissione avanzata (OFDM)</a:t>
            </a:r>
          </a:p>
          <a:p>
            <a:pPr lvl="1"/>
            <a:r>
              <a:rPr lang="it-IT" dirty="0" smtClean="0"/>
              <a:t>Analizzare la fattibilità di un </a:t>
            </a:r>
            <a:r>
              <a:rPr lang="it-IT" dirty="0" err="1" smtClean="0"/>
              <a:t>layer</a:t>
            </a:r>
            <a:r>
              <a:rPr lang="it-IT" dirty="0" smtClean="0"/>
              <a:t> di sicurezza direttamente in </a:t>
            </a:r>
            <a:r>
              <a:rPr lang="it-IT" dirty="0" err="1" smtClean="0"/>
              <a:t>Gnuradio</a:t>
            </a:r>
            <a:endParaRPr lang="it-IT" dirty="0" smtClean="0"/>
          </a:p>
          <a:p>
            <a:pPr>
              <a:buNone/>
            </a:pPr>
            <a:endParaRPr lang="it-IT" dirty="0"/>
          </a:p>
        </p:txBody>
      </p:sp>
      <p:grpSp>
        <p:nvGrpSpPr>
          <p:cNvPr id="15" name="Gruppo 14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8" name="Gruppo 7"/>
            <p:cNvGrpSpPr/>
            <p:nvPr/>
          </p:nvGrpSpPr>
          <p:grpSpPr>
            <a:xfrm>
              <a:off x="71406" y="71414"/>
              <a:ext cx="3071866" cy="567375"/>
              <a:chOff x="0" y="0"/>
              <a:chExt cx="8715404" cy="1609736"/>
            </a:xfrm>
          </p:grpSpPr>
          <p:pic>
            <p:nvPicPr>
              <p:cNvPr id="4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3" name="Connettore 1 12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Utilizzo modulo </a:t>
            </a:r>
            <a:r>
              <a:rPr lang="it-IT" dirty="0" err="1" smtClean="0"/>
              <a:t>Gnuradio</a:t>
            </a:r>
            <a:endParaRPr lang="it-IT" dirty="0"/>
          </a:p>
        </p:txBody>
      </p:sp>
      <p:pic>
        <p:nvPicPr>
          <p:cNvPr id="13315" name="Picture 3" descr="C:\Users\fiapol\Desktop\tesi\PoorManThesis-master\PoorManThesis-master\images\rsaSimulazion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429684" cy="4739384"/>
          </a:xfrm>
          <a:prstGeom prst="rect">
            <a:avLst/>
          </a:prstGeom>
          <a:noFill/>
        </p:spPr>
      </p:pic>
      <p:grpSp>
        <p:nvGrpSpPr>
          <p:cNvPr id="15" name="Gruppo 14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6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Connettore 1 18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Conclusioni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 smtClean="0"/>
              <a:t>SDR-RTL in grado di funzionare con OFDM</a:t>
            </a:r>
          </a:p>
          <a:p>
            <a:pPr lvl="1"/>
            <a:r>
              <a:rPr lang="it-IT" dirty="0" smtClean="0"/>
              <a:t>Margine di incremento prestazioni ristretto</a:t>
            </a:r>
          </a:p>
          <a:p>
            <a:pPr lvl="2">
              <a:buNone/>
            </a:pPr>
            <a:r>
              <a:rPr lang="it-IT" dirty="0" smtClean="0"/>
              <a:t>Sample rate massimo e limite cpu</a:t>
            </a:r>
          </a:p>
          <a:p>
            <a:r>
              <a:rPr lang="it-IT" dirty="0" smtClean="0"/>
              <a:t>Integrazione modulo RSA possibile</a:t>
            </a:r>
          </a:p>
          <a:p>
            <a:pPr lvl="1"/>
            <a:r>
              <a:rPr lang="it-IT" dirty="0" smtClean="0"/>
              <a:t> da applicare su blocchi più grandi e con chiavi sicure</a:t>
            </a:r>
          </a:p>
          <a:p>
            <a:pPr lvl="1"/>
            <a:r>
              <a:rPr lang="it-IT" dirty="0" smtClean="0"/>
              <a:t>Valutare il suo utilizzo in un sistema di crittografia ibrido</a:t>
            </a:r>
          </a:p>
          <a:p>
            <a:pPr lvl="1"/>
            <a:endParaRPr lang="it-IT" dirty="0" smtClean="0"/>
          </a:p>
          <a:p>
            <a:pPr lvl="8"/>
            <a:endParaRPr lang="it-IT" dirty="0" smtClean="0"/>
          </a:p>
          <a:p>
            <a:pPr lvl="1"/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4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Connettore 1 16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5804" y="3000372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Fine</a:t>
            </a:r>
            <a:endParaRPr lang="it-IT" dirty="0"/>
          </a:p>
        </p:txBody>
      </p:sp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>
            <a:normAutofit/>
          </a:bodyPr>
          <a:lstStyle/>
          <a:p>
            <a:r>
              <a:rPr lang="it-IT" dirty="0" smtClean="0"/>
              <a:t>Scelte progettuali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it-IT" dirty="0" smtClean="0"/>
              <a:t>OFDM</a:t>
            </a:r>
          </a:p>
          <a:p>
            <a:pPr lvl="1"/>
            <a:r>
              <a:rPr lang="it-IT" dirty="0" smtClean="0"/>
              <a:t>Utilizzata nei sistemi di comunicazione moderni</a:t>
            </a:r>
          </a:p>
          <a:p>
            <a:pPr lvl="1"/>
            <a:r>
              <a:rPr lang="it-IT" dirty="0" smtClean="0"/>
              <a:t>Adatta per la comunicazione wireless</a:t>
            </a:r>
          </a:p>
          <a:p>
            <a:pPr lvl="1"/>
            <a:r>
              <a:rPr lang="it-IT" dirty="0" smtClean="0"/>
              <a:t>Necessita di ricevitori abbastanza avanzati</a:t>
            </a:r>
          </a:p>
          <a:p>
            <a:r>
              <a:rPr lang="it-IT" dirty="0" err="1" smtClean="0"/>
              <a:t>Gnuradio</a:t>
            </a:r>
            <a:endParaRPr lang="it-IT" dirty="0" smtClean="0"/>
          </a:p>
          <a:p>
            <a:pPr lvl="1"/>
            <a:r>
              <a:rPr lang="it-IT" dirty="0" smtClean="0"/>
              <a:t>Ambiente più utilizzato nel modo degli SDR</a:t>
            </a:r>
          </a:p>
          <a:p>
            <a:pPr lvl="1"/>
            <a:r>
              <a:rPr lang="it-IT" dirty="0" smtClean="0"/>
              <a:t>Integrabile in base alle proprie necessità</a:t>
            </a:r>
          </a:p>
          <a:p>
            <a:r>
              <a:rPr lang="it-IT" dirty="0" smtClean="0"/>
              <a:t>RSA</a:t>
            </a:r>
          </a:p>
          <a:p>
            <a:pPr lvl="1"/>
            <a:r>
              <a:rPr lang="it-IT" dirty="0" smtClean="0"/>
              <a:t>Gli algoritmi ibridi utilizzati modernamente avviano la comunicazione con algoritmi a chiave pubblica e asimmetrica come RSA</a:t>
            </a:r>
          </a:p>
          <a:p>
            <a:pPr lvl="1"/>
            <a:r>
              <a:rPr lang="it-IT" dirty="0" smtClean="0"/>
              <a:t>Sicurezza garantita e semplicità di utilizzo</a:t>
            </a:r>
          </a:p>
          <a:p>
            <a:pPr>
              <a:buNone/>
            </a:pP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4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Connettore 1 16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20746"/>
            <a:ext cx="9144000" cy="1279494"/>
          </a:xfrm>
        </p:spPr>
        <p:txBody>
          <a:bodyPr>
            <a:normAutofit/>
          </a:bodyPr>
          <a:lstStyle/>
          <a:p>
            <a:r>
              <a:rPr lang="it-IT" sz="3200" dirty="0" smtClean="0"/>
              <a:t>OFDM (</a:t>
            </a:r>
            <a:r>
              <a:rPr lang="it-IT" sz="3200" dirty="0" err="1" smtClean="0"/>
              <a:t>Orthogonal</a:t>
            </a:r>
            <a:r>
              <a:rPr lang="it-IT" sz="3200" dirty="0" smtClean="0"/>
              <a:t> </a:t>
            </a:r>
            <a:r>
              <a:rPr lang="it-IT" sz="3200" dirty="0" err="1" smtClean="0"/>
              <a:t>Frequency-Division</a:t>
            </a:r>
            <a:r>
              <a:rPr lang="it-IT" sz="3200" dirty="0" smtClean="0"/>
              <a:t> Multiplexing)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r>
              <a:rPr lang="it-IT" dirty="0" smtClean="0"/>
              <a:t>Ortogonalità</a:t>
            </a:r>
          </a:p>
          <a:p>
            <a:r>
              <a:rPr lang="it-IT" dirty="0" smtClean="0"/>
              <a:t>Tempi di guardia</a:t>
            </a:r>
          </a:p>
          <a:p>
            <a:r>
              <a:rPr lang="it-IT" dirty="0" smtClean="0"/>
              <a:t>Allocazione sottobande</a:t>
            </a:r>
            <a:endParaRPr lang="it-IT" dirty="0"/>
          </a:p>
        </p:txBody>
      </p:sp>
      <p:pic>
        <p:nvPicPr>
          <p:cNvPr id="1026" name="Picture 2" descr="C:\Users\fiapol\Desktop\tesi\repositorio\PoorManThesis\presentazione\immagini presentazione\ofdm freq-time represent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0521" y="3887562"/>
            <a:ext cx="6183313" cy="2827586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14356"/>
            <a:ext cx="9144000" cy="1279494"/>
          </a:xfrm>
        </p:spPr>
        <p:txBody>
          <a:bodyPr>
            <a:normAutofit/>
          </a:bodyPr>
          <a:lstStyle/>
          <a:p>
            <a:r>
              <a:rPr lang="it-IT" sz="3200" dirty="0" smtClean="0"/>
              <a:t>OFDM (</a:t>
            </a:r>
            <a:r>
              <a:rPr lang="it-IT" sz="3200" dirty="0" err="1" smtClean="0"/>
              <a:t>Orthogonal</a:t>
            </a:r>
            <a:r>
              <a:rPr lang="it-IT" sz="3200" dirty="0" smtClean="0"/>
              <a:t> </a:t>
            </a:r>
            <a:r>
              <a:rPr lang="it-IT" sz="3200" dirty="0" err="1" smtClean="0"/>
              <a:t>Frequency-Division</a:t>
            </a:r>
            <a:r>
              <a:rPr lang="it-IT" sz="3200" dirty="0" smtClean="0"/>
              <a:t> Multiplexing)</a:t>
            </a:r>
            <a:endParaRPr lang="it-IT" sz="3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689251"/>
            <a:ext cx="8229600" cy="4525963"/>
          </a:xfrm>
        </p:spPr>
        <p:txBody>
          <a:bodyPr/>
          <a:lstStyle/>
          <a:p>
            <a:r>
              <a:rPr lang="it-IT" dirty="0" smtClean="0"/>
              <a:t>Equalizzazione</a:t>
            </a:r>
          </a:p>
          <a:p>
            <a:r>
              <a:rPr lang="it-IT" dirty="0" smtClean="0"/>
              <a:t>Controllo</a:t>
            </a:r>
            <a:r>
              <a:rPr lang="it-IT" dirty="0" smtClean="0"/>
              <a:t> </a:t>
            </a:r>
            <a:r>
              <a:rPr lang="it-IT" dirty="0" smtClean="0"/>
              <a:t>errori</a:t>
            </a:r>
          </a:p>
          <a:p>
            <a:r>
              <a:rPr lang="it-IT" dirty="0" smtClean="0"/>
              <a:t>Sincronizzazione Frequenza</a:t>
            </a:r>
            <a:endParaRPr lang="it-IT" dirty="0"/>
          </a:p>
        </p:txBody>
      </p:sp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6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31845"/>
            <a:ext cx="8229600" cy="1143000"/>
          </a:xfrm>
        </p:spPr>
        <p:txBody>
          <a:bodyPr/>
          <a:lstStyle/>
          <a:p>
            <a:r>
              <a:rPr lang="it-IT" dirty="0" smtClean="0"/>
              <a:t>SDR (Software </a:t>
            </a:r>
            <a:r>
              <a:rPr lang="it-IT" dirty="0" err="1" smtClean="0"/>
              <a:t>Defined</a:t>
            </a:r>
            <a:r>
              <a:rPr lang="it-IT" dirty="0" smtClean="0"/>
              <a:t> Radio)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974871"/>
            <a:ext cx="8229600" cy="4525963"/>
          </a:xfrm>
        </p:spPr>
        <p:txBody>
          <a:bodyPr/>
          <a:lstStyle/>
          <a:p>
            <a:r>
              <a:rPr lang="it-IT" dirty="0" smtClean="0"/>
              <a:t>Sviluppo software apparati radio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err="1" smtClean="0"/>
              <a:t>Device</a:t>
            </a:r>
            <a:r>
              <a:rPr lang="it-IT" dirty="0" smtClean="0"/>
              <a:t> utilizzati</a:t>
            </a:r>
          </a:p>
          <a:p>
            <a:pPr lvl="1"/>
            <a:r>
              <a:rPr lang="it-IT" dirty="0" smtClean="0"/>
              <a:t> USRP in trasmissione</a:t>
            </a:r>
          </a:p>
          <a:p>
            <a:pPr lvl="1"/>
            <a:r>
              <a:rPr lang="it-IT" dirty="0" smtClean="0"/>
              <a:t>SDR-RTL ricezione</a:t>
            </a:r>
          </a:p>
          <a:p>
            <a:pPr lvl="1">
              <a:buNone/>
            </a:pPr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  <p:pic>
        <p:nvPicPr>
          <p:cNvPr id="3074" name="Picture 2" descr="C:\Users\fiapol\Desktop\tesi\repositorio\PoorManThesis\presentazione\immagini presentazione\rtlsd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4828344"/>
            <a:ext cx="2571768" cy="1815366"/>
          </a:xfrm>
          <a:prstGeom prst="rect">
            <a:avLst/>
          </a:prstGeom>
          <a:noFill/>
        </p:spPr>
      </p:pic>
      <p:pic>
        <p:nvPicPr>
          <p:cNvPr id="3075" name="Picture 3" descr="C:\Users\fiapol\Desktop\tesi\repositorio\PoorManThesis\presentazione\immagini presentazione\B2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38" y="2428868"/>
            <a:ext cx="3500462" cy="2448911"/>
          </a:xfrm>
          <a:prstGeom prst="rect">
            <a:avLst/>
          </a:prstGeom>
          <a:noFill/>
        </p:spPr>
      </p:pic>
      <p:grpSp>
        <p:nvGrpSpPr>
          <p:cNvPr id="15" name="Gruppo 14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6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20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3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8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Connettore 1 18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649309"/>
            <a:ext cx="8229600" cy="1143000"/>
          </a:xfrm>
        </p:spPr>
        <p:txBody>
          <a:bodyPr/>
          <a:lstStyle/>
          <a:p>
            <a:r>
              <a:rPr lang="it-IT" dirty="0" err="1" smtClean="0"/>
              <a:t>Gnuradio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189185"/>
            <a:ext cx="8229600" cy="4525963"/>
          </a:xfrm>
        </p:spPr>
        <p:txBody>
          <a:bodyPr/>
          <a:lstStyle/>
          <a:p>
            <a:r>
              <a:rPr lang="it-IT" dirty="0" smtClean="0"/>
              <a:t>Ambiente open source per l’elaborazioni di segnali finalizzato allo sviluppo di sistemi radio</a:t>
            </a:r>
          </a:p>
          <a:p>
            <a:r>
              <a:rPr lang="it-IT" dirty="0" smtClean="0"/>
              <a:t>Largamente utilizzato per la ricerca e per la realizzazione di sistemi radio.</a:t>
            </a:r>
          </a:p>
        </p:txBody>
      </p:sp>
      <p:pic>
        <p:nvPicPr>
          <p:cNvPr id="2050" name="Picture 2" descr="C:\Users\fiapol\Desktop\tesi\repositorio\PoorManThesis\presentazione\immagini presentazione\gn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785794"/>
            <a:ext cx="4741773" cy="1143008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/>
          <a:lstStyle/>
          <a:p>
            <a:r>
              <a:rPr lang="it-IT" dirty="0" smtClean="0"/>
              <a:t>Trasmettitore 1/4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Formazione pacchetti dal flusso in ingresso</a:t>
            </a:r>
          </a:p>
          <a:p>
            <a:pPr>
              <a:buNone/>
            </a:pPr>
            <a:endParaRPr lang="it-IT" dirty="0" smtClean="0"/>
          </a:p>
        </p:txBody>
      </p:sp>
      <p:pic>
        <p:nvPicPr>
          <p:cNvPr id="1026" name="Picture 2" descr="C:\Users\fiapol\Desktop\tesi\PoorManThesis-master\PoorManThesis-master\images\T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17920"/>
            <a:ext cx="8715436" cy="2021450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20747"/>
            <a:ext cx="8229600" cy="1143000"/>
          </a:xfrm>
        </p:spPr>
        <p:txBody>
          <a:bodyPr/>
          <a:lstStyle/>
          <a:p>
            <a:r>
              <a:rPr lang="it-IT" dirty="0" smtClean="0"/>
              <a:t>Trasmettitore 2/4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2046309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it-IT" dirty="0" smtClean="0"/>
              <a:t>Codifica informazioni in Simboli</a:t>
            </a:r>
          </a:p>
        </p:txBody>
      </p:sp>
      <p:pic>
        <p:nvPicPr>
          <p:cNvPr id="2050" name="Picture 2" descr="C:\Users\fiapol\Desktop\tesi\PoorManThesis-master\PoorManThesis-master\images\Tx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56" y="3589357"/>
            <a:ext cx="8839200" cy="1619250"/>
          </a:xfrm>
          <a:prstGeom prst="rect">
            <a:avLst/>
          </a:prstGeom>
          <a:noFill/>
        </p:spPr>
      </p:pic>
      <p:grpSp>
        <p:nvGrpSpPr>
          <p:cNvPr id="14" name="Gruppo 13"/>
          <p:cNvGrpSpPr/>
          <p:nvPr/>
        </p:nvGrpSpPr>
        <p:grpSpPr>
          <a:xfrm>
            <a:off x="796" y="33105"/>
            <a:ext cx="9143207" cy="681251"/>
            <a:chOff x="796" y="33105"/>
            <a:chExt cx="9143207" cy="681251"/>
          </a:xfrm>
        </p:grpSpPr>
        <p:grpSp>
          <p:nvGrpSpPr>
            <p:cNvPr id="15" name="Gruppo 7"/>
            <p:cNvGrpSpPr/>
            <p:nvPr/>
          </p:nvGrpSpPr>
          <p:grpSpPr>
            <a:xfrm>
              <a:off x="71406" y="71414"/>
              <a:ext cx="3071864" cy="567375"/>
              <a:chOff x="0" y="0"/>
              <a:chExt cx="8715404" cy="1609736"/>
            </a:xfrm>
          </p:grpSpPr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45509" t="4944" r="39530" b="69980"/>
              <a:stretch>
                <a:fillRect/>
              </a:stretch>
            </p:blipFill>
            <p:spPr bwMode="auto">
              <a:xfrm>
                <a:off x="0" y="0"/>
                <a:ext cx="1857388" cy="16097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64901" r="11001" b="28126"/>
              <a:stretch>
                <a:fillRect/>
              </a:stretch>
            </p:blipFill>
            <p:spPr bwMode="auto">
              <a:xfrm>
                <a:off x="1714512" y="671173"/>
                <a:ext cx="7000892" cy="357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28553" t="28091" r="22574" b="62426"/>
              <a:stretch>
                <a:fillRect/>
              </a:stretch>
            </p:blipFill>
            <p:spPr bwMode="auto">
              <a:xfrm>
                <a:off x="3071802" y="99669"/>
                <a:ext cx="4272064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6687" t="80243" r="11001" b="13986"/>
              <a:stretch>
                <a:fillRect/>
              </a:stretch>
            </p:blipFill>
            <p:spPr bwMode="auto">
              <a:xfrm>
                <a:off x="1714512" y="1028363"/>
                <a:ext cx="7000892" cy="2956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12051" t="16667" r="5893" b="54167"/>
            <a:stretch>
              <a:fillRect/>
            </a:stretch>
          </p:blipFill>
          <p:spPr bwMode="auto">
            <a:xfrm>
              <a:off x="3071802" y="33105"/>
              <a:ext cx="3143274" cy="681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7"/>
            <a:srcRect l="74285" t="66211" r="2939" b="22997"/>
            <a:stretch>
              <a:fillRect/>
            </a:stretch>
          </p:blipFill>
          <p:spPr bwMode="auto">
            <a:xfrm>
              <a:off x="6929454" y="142852"/>
              <a:ext cx="1500166" cy="433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8" name="Connettore 1 17"/>
            <p:cNvCxnSpPr/>
            <p:nvPr/>
          </p:nvCxnSpPr>
          <p:spPr>
            <a:xfrm rot="10800000" flipV="1">
              <a:off x="796" y="711275"/>
              <a:ext cx="9143207" cy="308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302</Words>
  <Application>Microsoft Office PowerPoint</Application>
  <PresentationFormat>Presentazione su schermo (4:3)</PresentationFormat>
  <Paragraphs>75</Paragraphs>
  <Slides>22</Slides>
  <Notes>1</Notes>
  <HiddenSlides>4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3" baseType="lpstr">
      <vt:lpstr>Tema di Office</vt:lpstr>
      <vt:lpstr>Diapositiva 1</vt:lpstr>
      <vt:lpstr>Introduzione</vt:lpstr>
      <vt:lpstr>Scelte progettuali</vt:lpstr>
      <vt:lpstr>OFDM (Orthogonal Frequency-Division Multiplexing)</vt:lpstr>
      <vt:lpstr>OFDM (Orthogonal Frequency-Division Multiplexing)</vt:lpstr>
      <vt:lpstr>SDR (Software Defined Radio)</vt:lpstr>
      <vt:lpstr>Gnuradio</vt:lpstr>
      <vt:lpstr>Trasmettitore 1/4</vt:lpstr>
      <vt:lpstr>Trasmettitore 2/4</vt:lpstr>
      <vt:lpstr>Trasmettitore 3/4</vt:lpstr>
      <vt:lpstr>Trasmettitore 4/4</vt:lpstr>
      <vt:lpstr>Ricevitore 1/3</vt:lpstr>
      <vt:lpstr>Ricevitore 2/3</vt:lpstr>
      <vt:lpstr>Ricevitore 3/3</vt:lpstr>
      <vt:lpstr>Test sistema</vt:lpstr>
      <vt:lpstr>Creare blocchi in Gnuradio</vt:lpstr>
      <vt:lpstr>Progettazione modulo Gnuradio 1/3</vt:lpstr>
      <vt:lpstr>Progettazione modulo Gnuradio 2/3</vt:lpstr>
      <vt:lpstr>Progettazione modulo Gnuradio 3/3</vt:lpstr>
      <vt:lpstr>Utilizzo modulo Gnuradio</vt:lpstr>
      <vt:lpstr>Conclusioni</vt:lpstr>
      <vt:lpstr>Fine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fiapol</dc:creator>
  <cp:lastModifiedBy>fiapol</cp:lastModifiedBy>
  <cp:revision>59</cp:revision>
  <dcterms:created xsi:type="dcterms:W3CDTF">2018-10-01T05:19:21Z</dcterms:created>
  <dcterms:modified xsi:type="dcterms:W3CDTF">2018-10-03T14:28:27Z</dcterms:modified>
</cp:coreProperties>
</file>