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7" r:id="rId2"/>
    <p:sldId id="258" r:id="rId3"/>
    <p:sldId id="276" r:id="rId4"/>
    <p:sldId id="260" r:id="rId5"/>
    <p:sldId id="280" r:id="rId6"/>
    <p:sldId id="261" r:id="rId7"/>
    <p:sldId id="262" r:id="rId8"/>
    <p:sldId id="259" r:id="rId9"/>
    <p:sldId id="264" r:id="rId10"/>
    <p:sldId id="279" r:id="rId11"/>
    <p:sldId id="266" r:id="rId12"/>
    <p:sldId id="267" r:id="rId13"/>
    <p:sldId id="270" r:id="rId14"/>
    <p:sldId id="277" r:id="rId15"/>
    <p:sldId id="271" r:id="rId16"/>
    <p:sldId id="273" r:id="rId17"/>
    <p:sldId id="274" r:id="rId18"/>
    <p:sldId id="275" r:id="rId19"/>
    <p:sldId id="272" r:id="rId20"/>
    <p:sldId id="278" r:id="rId21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190" autoAdjust="0"/>
  </p:normalViewPr>
  <p:slideViewPr>
    <p:cSldViewPr>
      <p:cViewPr>
        <p:scale>
          <a:sx n="50" d="100"/>
          <a:sy n="50" d="100"/>
        </p:scale>
        <p:origin x="-186" y="-4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it-IT" smtClean="0"/>
              <a:t>Idskfjdlajhslfjhafòsfo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41E074-2FD2-4C27-9E2D-186E87302046}" type="datetimeFigureOut">
              <a:rPr lang="it-IT" smtClean="0"/>
              <a:pPr/>
              <a:t>04/10/2018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C12E4-C06D-4B97-8D74-CA735EF8B151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it-IT" smtClean="0"/>
              <a:t>Idskfjdlajhslfjhafòsfo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7B50AB-66F7-4003-9F4E-503B6C387402}" type="datetimeFigureOut">
              <a:rPr lang="it-IT" smtClean="0"/>
              <a:pPr/>
              <a:t>04/10/2018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1489E-481C-4616-9A7B-A31C58594166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B3CF-9E66-4877-B644-C586699910B7}" type="datetimeFigureOut">
              <a:rPr lang="it-IT" smtClean="0"/>
              <a:pPr/>
              <a:t>04/10/2018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8362-DE57-4FBE-A493-C817D25CCA1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B3CF-9E66-4877-B644-C586699910B7}" type="datetimeFigureOut">
              <a:rPr lang="it-IT" smtClean="0"/>
              <a:pPr/>
              <a:t>04/10/2018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8362-DE57-4FBE-A493-C817D25CCA1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B3CF-9E66-4877-B644-C586699910B7}" type="datetimeFigureOut">
              <a:rPr lang="it-IT" smtClean="0"/>
              <a:pPr/>
              <a:t>04/10/2018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8362-DE57-4FBE-A493-C817D25CCA1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B3CF-9E66-4877-B644-C586699910B7}" type="datetimeFigureOut">
              <a:rPr lang="it-IT" smtClean="0"/>
              <a:pPr/>
              <a:t>04/10/2018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8362-DE57-4FBE-A493-C817D25CCA1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B3CF-9E66-4877-B644-C586699910B7}" type="datetimeFigureOut">
              <a:rPr lang="it-IT" smtClean="0"/>
              <a:pPr/>
              <a:t>04/10/2018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8362-DE57-4FBE-A493-C817D25CCA1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B3CF-9E66-4877-B644-C586699910B7}" type="datetimeFigureOut">
              <a:rPr lang="it-IT" smtClean="0"/>
              <a:pPr/>
              <a:t>04/10/2018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8362-DE57-4FBE-A493-C817D25CCA1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B3CF-9E66-4877-B644-C586699910B7}" type="datetimeFigureOut">
              <a:rPr lang="it-IT" smtClean="0"/>
              <a:pPr/>
              <a:t>04/10/2018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8362-DE57-4FBE-A493-C817D25CCA1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B3CF-9E66-4877-B644-C586699910B7}" type="datetimeFigureOut">
              <a:rPr lang="it-IT" smtClean="0"/>
              <a:pPr/>
              <a:t>04/10/2018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8362-DE57-4FBE-A493-C817D25CCA1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B3CF-9E66-4877-B644-C586699910B7}" type="datetimeFigureOut">
              <a:rPr lang="it-IT" smtClean="0"/>
              <a:pPr/>
              <a:t>04/10/2018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8362-DE57-4FBE-A493-C817D25CCA1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B3CF-9E66-4877-B644-C586699910B7}" type="datetimeFigureOut">
              <a:rPr lang="it-IT" smtClean="0"/>
              <a:pPr/>
              <a:t>04/10/2018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8362-DE57-4FBE-A493-C817D25CCA1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B3CF-9E66-4877-B644-C586699910B7}" type="datetimeFigureOut">
              <a:rPr lang="it-IT" smtClean="0"/>
              <a:pPr/>
              <a:t>04/10/2018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8362-DE57-4FBE-A493-C817D25CCA1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BB3CF-9E66-4877-B644-C586699910B7}" type="datetimeFigureOut">
              <a:rPr lang="it-IT" smtClean="0"/>
              <a:pPr/>
              <a:t>04/10/2018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F8362-DE57-4FBE-A493-C817D25CCA14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1.png"/><Relationship Id="rId7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.png"/><Relationship Id="rId5" Type="http://schemas.openxmlformats.org/officeDocument/2006/relationships/image" Target="../media/image23.png"/><Relationship Id="rId10" Type="http://schemas.openxmlformats.org/officeDocument/2006/relationships/image" Target="../media/image6.png"/><Relationship Id="rId4" Type="http://schemas.openxmlformats.org/officeDocument/2006/relationships/image" Target="../media/image22.png"/><Relationship Id="rId9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 l="45509" t="4944" r="39530" b="69980"/>
          <a:stretch>
            <a:fillRect/>
          </a:stretch>
        </p:blipFill>
        <p:spPr bwMode="auto">
          <a:xfrm>
            <a:off x="214282" y="176190"/>
            <a:ext cx="1857388" cy="1609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 l="16687" t="64901" r="11001" b="28126"/>
          <a:stretch>
            <a:fillRect/>
          </a:stretch>
        </p:blipFill>
        <p:spPr bwMode="auto">
          <a:xfrm>
            <a:off x="1928794" y="847363"/>
            <a:ext cx="7000892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 l="39332" t="4166" r="33992" b="91667"/>
          <a:stretch>
            <a:fillRect/>
          </a:stretch>
        </p:blipFill>
        <p:spPr bwMode="auto">
          <a:xfrm>
            <a:off x="3500430" y="2357430"/>
            <a:ext cx="2428892" cy="231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 l="28553" t="28091" r="22574" b="62426"/>
          <a:stretch>
            <a:fillRect/>
          </a:stretch>
        </p:blipFill>
        <p:spPr bwMode="auto">
          <a:xfrm>
            <a:off x="3286084" y="275859"/>
            <a:ext cx="4272064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/>
          <a:srcRect l="16687" t="80243" r="11001" b="13986"/>
          <a:stretch>
            <a:fillRect/>
          </a:stretch>
        </p:blipFill>
        <p:spPr bwMode="auto">
          <a:xfrm>
            <a:off x="1928794" y="1204553"/>
            <a:ext cx="7000892" cy="295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/>
          <a:srcRect l="6609" t="16667" r="5893" b="54167"/>
          <a:stretch>
            <a:fillRect/>
          </a:stretch>
        </p:blipFill>
        <p:spPr bwMode="auto">
          <a:xfrm>
            <a:off x="214282" y="2660191"/>
            <a:ext cx="8786874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/>
          <a:srcRect l="3764" t="56250" r="2939" b="4167"/>
          <a:stretch>
            <a:fillRect/>
          </a:stretch>
        </p:blipFill>
        <p:spPr bwMode="auto">
          <a:xfrm>
            <a:off x="714348" y="4722354"/>
            <a:ext cx="7703229" cy="1992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714356"/>
            <a:ext cx="9144000" cy="1279494"/>
          </a:xfrm>
        </p:spPr>
        <p:txBody>
          <a:bodyPr>
            <a:normAutofit/>
          </a:bodyPr>
          <a:lstStyle/>
          <a:p>
            <a:r>
              <a:rPr lang="it-IT" sz="3200" dirty="0" smtClean="0"/>
              <a:t>OFDM (</a:t>
            </a:r>
            <a:r>
              <a:rPr lang="it-IT" sz="3200" dirty="0" err="1" smtClean="0"/>
              <a:t>Orthogonal</a:t>
            </a:r>
            <a:r>
              <a:rPr lang="it-IT" sz="3200" dirty="0" smtClean="0"/>
              <a:t> </a:t>
            </a:r>
            <a:r>
              <a:rPr lang="it-IT" sz="3200" dirty="0" err="1" smtClean="0"/>
              <a:t>Frequency-Division</a:t>
            </a:r>
            <a:r>
              <a:rPr lang="it-IT" sz="3200" dirty="0" smtClean="0"/>
              <a:t> Multiplexing)</a:t>
            </a: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2689251"/>
            <a:ext cx="8229600" cy="3454393"/>
          </a:xfrm>
        </p:spPr>
        <p:txBody>
          <a:bodyPr/>
          <a:lstStyle/>
          <a:p>
            <a:r>
              <a:rPr lang="it-IT" dirty="0" smtClean="0"/>
              <a:t>Sincronizzazione </a:t>
            </a:r>
            <a:endParaRPr lang="it-IT" dirty="0" smtClean="0"/>
          </a:p>
          <a:p>
            <a:r>
              <a:rPr lang="it-IT" dirty="0" smtClean="0"/>
              <a:t>Equalizzazione</a:t>
            </a:r>
            <a:endParaRPr lang="it-IT" dirty="0" smtClean="0"/>
          </a:p>
          <a:p>
            <a:r>
              <a:rPr lang="it-IT" dirty="0" smtClean="0"/>
              <a:t>Controllo </a:t>
            </a:r>
            <a:r>
              <a:rPr lang="it-IT" dirty="0" smtClean="0"/>
              <a:t>errore</a:t>
            </a:r>
            <a:endParaRPr lang="it-IT" dirty="0" smtClean="0"/>
          </a:p>
        </p:txBody>
      </p:sp>
      <p:grpSp>
        <p:nvGrpSpPr>
          <p:cNvPr id="14" name="Gruppo 13"/>
          <p:cNvGrpSpPr/>
          <p:nvPr/>
        </p:nvGrpSpPr>
        <p:grpSpPr>
          <a:xfrm>
            <a:off x="796" y="33105"/>
            <a:ext cx="9143207" cy="681251"/>
            <a:chOff x="796" y="33105"/>
            <a:chExt cx="9143207" cy="681251"/>
          </a:xfrm>
        </p:grpSpPr>
        <p:grpSp>
          <p:nvGrpSpPr>
            <p:cNvPr id="15" name="Gruppo 7"/>
            <p:cNvGrpSpPr/>
            <p:nvPr/>
          </p:nvGrpSpPr>
          <p:grpSpPr>
            <a:xfrm>
              <a:off x="71406" y="71414"/>
              <a:ext cx="3071864" cy="567375"/>
              <a:chOff x="0" y="0"/>
              <a:chExt cx="8715404" cy="1609736"/>
            </a:xfrm>
          </p:grpSpPr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l="45509" t="4944" r="39530" b="69980"/>
              <a:stretch>
                <a:fillRect/>
              </a:stretch>
            </p:blipFill>
            <p:spPr bwMode="auto">
              <a:xfrm>
                <a:off x="0" y="0"/>
                <a:ext cx="1857388" cy="16097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0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16687" t="64901" r="11001" b="28126"/>
              <a:stretch>
                <a:fillRect/>
              </a:stretch>
            </p:blipFill>
            <p:spPr bwMode="auto">
              <a:xfrm>
                <a:off x="1714512" y="671173"/>
                <a:ext cx="7000892" cy="357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1" name="Picture 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l="28553" t="28091" r="22574" b="62426"/>
              <a:stretch>
                <a:fillRect/>
              </a:stretch>
            </p:blipFill>
            <p:spPr bwMode="auto">
              <a:xfrm>
                <a:off x="3071802" y="99669"/>
                <a:ext cx="4272064" cy="4286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2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16687" t="80243" r="11001" b="13986"/>
              <a:stretch>
                <a:fillRect/>
              </a:stretch>
            </p:blipFill>
            <p:spPr bwMode="auto">
              <a:xfrm>
                <a:off x="1714512" y="1028363"/>
                <a:ext cx="7000892" cy="2956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 l="12051" t="16667" r="5893" b="54167"/>
            <a:stretch>
              <a:fillRect/>
            </a:stretch>
          </p:blipFill>
          <p:spPr bwMode="auto">
            <a:xfrm>
              <a:off x="3071802" y="33105"/>
              <a:ext cx="3143274" cy="681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6"/>
            <a:srcRect l="74285" t="66211" r="2939" b="22997"/>
            <a:stretch>
              <a:fillRect/>
            </a:stretch>
          </p:blipFill>
          <p:spPr bwMode="auto">
            <a:xfrm>
              <a:off x="6929454" y="142852"/>
              <a:ext cx="1500166" cy="433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8" name="Connettore 1 17"/>
            <p:cNvCxnSpPr/>
            <p:nvPr/>
          </p:nvCxnSpPr>
          <p:spPr>
            <a:xfrm rot="10800000" flipV="1">
              <a:off x="796" y="711275"/>
              <a:ext cx="9143207" cy="30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1143000"/>
          </a:xfrm>
        </p:spPr>
        <p:txBody>
          <a:bodyPr/>
          <a:lstStyle/>
          <a:p>
            <a:r>
              <a:rPr lang="it-IT" dirty="0" smtClean="0"/>
              <a:t>Ricevitore </a:t>
            </a:r>
            <a:r>
              <a:rPr lang="it-IT" dirty="0" smtClean="0"/>
              <a:t>1/2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it-IT" sz="2200" dirty="0" smtClean="0"/>
              <a:t>Ricezione informazioni, sincronizzazione</a:t>
            </a:r>
          </a:p>
        </p:txBody>
      </p:sp>
      <p:pic>
        <p:nvPicPr>
          <p:cNvPr id="5122" name="Picture 2" descr="C:\Users\fiapol\Desktop\tesi\PoorManThesis-master\PoorManThesis-master\images\Rx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414" y="2714620"/>
            <a:ext cx="8912742" cy="3302833"/>
          </a:xfrm>
          <a:prstGeom prst="rect">
            <a:avLst/>
          </a:prstGeom>
          <a:noFill/>
        </p:spPr>
      </p:pic>
      <p:grpSp>
        <p:nvGrpSpPr>
          <p:cNvPr id="14" name="Gruppo 13"/>
          <p:cNvGrpSpPr/>
          <p:nvPr/>
        </p:nvGrpSpPr>
        <p:grpSpPr>
          <a:xfrm>
            <a:off x="796" y="33105"/>
            <a:ext cx="9143207" cy="681251"/>
            <a:chOff x="796" y="33105"/>
            <a:chExt cx="9143207" cy="681251"/>
          </a:xfrm>
        </p:grpSpPr>
        <p:grpSp>
          <p:nvGrpSpPr>
            <p:cNvPr id="15" name="Gruppo 7"/>
            <p:cNvGrpSpPr/>
            <p:nvPr/>
          </p:nvGrpSpPr>
          <p:grpSpPr>
            <a:xfrm>
              <a:off x="71406" y="71414"/>
              <a:ext cx="3071864" cy="567375"/>
              <a:chOff x="0" y="0"/>
              <a:chExt cx="8715404" cy="1609736"/>
            </a:xfrm>
          </p:grpSpPr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45509" t="4944" r="39530" b="69980"/>
              <a:stretch>
                <a:fillRect/>
              </a:stretch>
            </p:blipFill>
            <p:spPr bwMode="auto">
              <a:xfrm>
                <a:off x="0" y="0"/>
                <a:ext cx="1857388" cy="16097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0" name="Picture 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l="16687" t="64901" r="11001" b="28126"/>
              <a:stretch>
                <a:fillRect/>
              </a:stretch>
            </p:blipFill>
            <p:spPr bwMode="auto">
              <a:xfrm>
                <a:off x="1714512" y="671173"/>
                <a:ext cx="7000892" cy="357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1" name="Picture 3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 l="28553" t="28091" r="22574" b="62426"/>
              <a:stretch>
                <a:fillRect/>
              </a:stretch>
            </p:blipFill>
            <p:spPr bwMode="auto">
              <a:xfrm>
                <a:off x="3071802" y="99669"/>
                <a:ext cx="4272064" cy="4286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2" name="Picture 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l="16687" t="80243" r="11001" b="13986"/>
              <a:stretch>
                <a:fillRect/>
              </a:stretch>
            </p:blipFill>
            <p:spPr bwMode="auto">
              <a:xfrm>
                <a:off x="1714512" y="1028363"/>
                <a:ext cx="7000892" cy="2956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 l="12051" t="16667" r="5893" b="54167"/>
            <a:stretch>
              <a:fillRect/>
            </a:stretch>
          </p:blipFill>
          <p:spPr bwMode="auto">
            <a:xfrm>
              <a:off x="3071802" y="33105"/>
              <a:ext cx="3143274" cy="681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7"/>
            <a:srcRect l="74285" t="66211" r="2939" b="22997"/>
            <a:stretch>
              <a:fillRect/>
            </a:stretch>
          </p:blipFill>
          <p:spPr bwMode="auto">
            <a:xfrm>
              <a:off x="6929454" y="142852"/>
              <a:ext cx="1500166" cy="433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8" name="Connettore 1 17"/>
            <p:cNvCxnSpPr/>
            <p:nvPr/>
          </p:nvCxnSpPr>
          <p:spPr>
            <a:xfrm rot="10800000" flipV="1">
              <a:off x="796" y="711275"/>
              <a:ext cx="9143207" cy="30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642926"/>
            <a:ext cx="8229600" cy="1143000"/>
          </a:xfrm>
        </p:spPr>
        <p:txBody>
          <a:bodyPr/>
          <a:lstStyle/>
          <a:p>
            <a:r>
              <a:rPr lang="it-IT" dirty="0" smtClean="0"/>
              <a:t>Ricevitore </a:t>
            </a:r>
            <a:r>
              <a:rPr lang="it-IT" dirty="0" smtClean="0"/>
              <a:t>2/</a:t>
            </a:r>
            <a:r>
              <a:rPr lang="it-IT" dirty="0" err="1" smtClean="0"/>
              <a:t>2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17681"/>
            <a:ext cx="82296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it-IT" sz="2200" dirty="0" smtClean="0"/>
              <a:t>Equalizzazione, </a:t>
            </a:r>
            <a:r>
              <a:rPr lang="it-IT" sz="2200" dirty="0" smtClean="0"/>
              <a:t>ottenimento </a:t>
            </a:r>
            <a:r>
              <a:rPr lang="it-IT" sz="2200" dirty="0" smtClean="0"/>
              <a:t>simboli e controllo errore</a:t>
            </a:r>
            <a:endParaRPr lang="it-IT" sz="2200" dirty="0" smtClean="0"/>
          </a:p>
        </p:txBody>
      </p:sp>
      <p:pic>
        <p:nvPicPr>
          <p:cNvPr id="6146" name="Picture 2" descr="C:\Users\fiapol\Desktop\tesi\PoorManThesis-master\PoorManThesis-master\images\Rx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397" y="2187615"/>
            <a:ext cx="9010635" cy="2924032"/>
          </a:xfrm>
          <a:prstGeom prst="rect">
            <a:avLst/>
          </a:prstGeom>
          <a:noFill/>
        </p:spPr>
      </p:pic>
      <p:grpSp>
        <p:nvGrpSpPr>
          <p:cNvPr id="14" name="Gruppo 13"/>
          <p:cNvGrpSpPr/>
          <p:nvPr/>
        </p:nvGrpSpPr>
        <p:grpSpPr>
          <a:xfrm>
            <a:off x="796" y="33105"/>
            <a:ext cx="9143207" cy="681251"/>
            <a:chOff x="796" y="33105"/>
            <a:chExt cx="9143207" cy="681251"/>
          </a:xfrm>
        </p:grpSpPr>
        <p:grpSp>
          <p:nvGrpSpPr>
            <p:cNvPr id="15" name="Gruppo 7"/>
            <p:cNvGrpSpPr/>
            <p:nvPr/>
          </p:nvGrpSpPr>
          <p:grpSpPr>
            <a:xfrm>
              <a:off x="71406" y="71414"/>
              <a:ext cx="3071864" cy="567375"/>
              <a:chOff x="0" y="0"/>
              <a:chExt cx="8715404" cy="1609736"/>
            </a:xfrm>
          </p:grpSpPr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45509" t="4944" r="39530" b="69980"/>
              <a:stretch>
                <a:fillRect/>
              </a:stretch>
            </p:blipFill>
            <p:spPr bwMode="auto">
              <a:xfrm>
                <a:off x="0" y="0"/>
                <a:ext cx="1857388" cy="16097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0" name="Picture 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l="16687" t="64901" r="11001" b="28126"/>
              <a:stretch>
                <a:fillRect/>
              </a:stretch>
            </p:blipFill>
            <p:spPr bwMode="auto">
              <a:xfrm>
                <a:off x="1714512" y="671173"/>
                <a:ext cx="7000892" cy="357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1" name="Picture 3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 l="28553" t="28091" r="22574" b="62426"/>
              <a:stretch>
                <a:fillRect/>
              </a:stretch>
            </p:blipFill>
            <p:spPr bwMode="auto">
              <a:xfrm>
                <a:off x="3071802" y="99669"/>
                <a:ext cx="4272064" cy="4286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2" name="Picture 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l="16687" t="80243" r="11001" b="13986"/>
              <a:stretch>
                <a:fillRect/>
              </a:stretch>
            </p:blipFill>
            <p:spPr bwMode="auto">
              <a:xfrm>
                <a:off x="1714512" y="1028363"/>
                <a:ext cx="7000892" cy="2956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 l="12051" t="16667" r="5893" b="54167"/>
            <a:stretch>
              <a:fillRect/>
            </a:stretch>
          </p:blipFill>
          <p:spPr bwMode="auto">
            <a:xfrm>
              <a:off x="3071802" y="33105"/>
              <a:ext cx="3143274" cy="681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7"/>
            <a:srcRect l="74285" t="66211" r="2939" b="22997"/>
            <a:stretch>
              <a:fillRect/>
            </a:stretch>
          </p:blipFill>
          <p:spPr bwMode="auto">
            <a:xfrm>
              <a:off x="6929454" y="142852"/>
              <a:ext cx="1500166" cy="433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8" name="Connettore 1 17"/>
            <p:cNvCxnSpPr/>
            <p:nvPr/>
          </p:nvCxnSpPr>
          <p:spPr>
            <a:xfrm rot="10800000" flipV="1">
              <a:off x="796" y="711275"/>
              <a:ext cx="9143207" cy="30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Picture 2" descr="C:\Users\fiapol\Desktop\tesi\PoorManThesis-master\PoorManThesis-master\images\Rx3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42876" y="5116573"/>
            <a:ext cx="8858280" cy="12413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00034" y="571480"/>
            <a:ext cx="8229600" cy="1143000"/>
          </a:xfrm>
        </p:spPr>
        <p:txBody>
          <a:bodyPr/>
          <a:lstStyle/>
          <a:p>
            <a:r>
              <a:rPr lang="it-IT" dirty="0" smtClean="0"/>
              <a:t>Test sistema</a:t>
            </a:r>
            <a:endParaRPr lang="it-IT" dirty="0"/>
          </a:p>
        </p:txBody>
      </p:sp>
      <p:pic>
        <p:nvPicPr>
          <p:cNvPr id="8194" name="Picture 2" descr="C:\Users\fiapol\Desktop\tesi\grafici\G6.3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00760" y="1571612"/>
            <a:ext cx="3143240" cy="2530111"/>
          </a:xfrm>
          <a:prstGeom prst="rect">
            <a:avLst/>
          </a:prstGeom>
          <a:noFill/>
        </p:spPr>
      </p:pic>
      <p:pic>
        <p:nvPicPr>
          <p:cNvPr id="8195" name="Picture 3" descr="C:\Users\fiapol\Desktop\tesi\grafici\G6.1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2564"/>
          <a:stretch>
            <a:fillRect/>
          </a:stretch>
        </p:blipFill>
        <p:spPr bwMode="auto">
          <a:xfrm>
            <a:off x="142844" y="1571612"/>
            <a:ext cx="3251453" cy="2428891"/>
          </a:xfrm>
          <a:prstGeom prst="rect">
            <a:avLst/>
          </a:prstGeom>
          <a:noFill/>
        </p:spPr>
      </p:pic>
      <p:pic>
        <p:nvPicPr>
          <p:cNvPr id="8196" name="Picture 4" descr="C:\Users\fiapol\Desktop\tesi\grafici\G6.2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71802" y="1586164"/>
            <a:ext cx="3427523" cy="2557216"/>
          </a:xfrm>
          <a:prstGeom prst="rect">
            <a:avLst/>
          </a:prstGeom>
          <a:noFill/>
        </p:spPr>
      </p:pic>
      <p:pic>
        <p:nvPicPr>
          <p:cNvPr id="8200" name="Picture 8" descr="C:\Users\fiapol\Desktop\tesi\grafici\audioRicevuto.png"/>
          <p:cNvPicPr>
            <a:picLocks noChangeAspect="1" noChangeArrowheads="1"/>
          </p:cNvPicPr>
          <p:nvPr/>
        </p:nvPicPr>
        <p:blipFill>
          <a:blip r:embed="rId5"/>
          <a:srcRect t="24826" r="281" b="18989"/>
          <a:stretch>
            <a:fillRect/>
          </a:stretch>
        </p:blipFill>
        <p:spPr bwMode="auto">
          <a:xfrm>
            <a:off x="285720" y="4286256"/>
            <a:ext cx="8643998" cy="2252678"/>
          </a:xfrm>
          <a:prstGeom prst="rect">
            <a:avLst/>
          </a:prstGeom>
          <a:noFill/>
        </p:spPr>
      </p:pic>
      <p:pic>
        <p:nvPicPr>
          <p:cNvPr id="8201" name="Picture 9" descr="C:\Users\fiapol\Desktop\tesi\grafici\graffico_didascalia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428860" y="6572272"/>
            <a:ext cx="4573591" cy="209897"/>
          </a:xfrm>
          <a:prstGeom prst="rect">
            <a:avLst/>
          </a:prstGeom>
          <a:noFill/>
        </p:spPr>
      </p:pic>
      <p:grpSp>
        <p:nvGrpSpPr>
          <p:cNvPr id="17" name="Gruppo 16"/>
          <p:cNvGrpSpPr/>
          <p:nvPr/>
        </p:nvGrpSpPr>
        <p:grpSpPr>
          <a:xfrm>
            <a:off x="796" y="33105"/>
            <a:ext cx="9143207" cy="681251"/>
            <a:chOff x="796" y="33105"/>
            <a:chExt cx="9143207" cy="681251"/>
          </a:xfrm>
        </p:grpSpPr>
        <p:grpSp>
          <p:nvGrpSpPr>
            <p:cNvPr id="18" name="Gruppo 7"/>
            <p:cNvGrpSpPr/>
            <p:nvPr/>
          </p:nvGrpSpPr>
          <p:grpSpPr>
            <a:xfrm>
              <a:off x="71406" y="71414"/>
              <a:ext cx="3071864" cy="567375"/>
              <a:chOff x="0" y="0"/>
              <a:chExt cx="8715404" cy="1609736"/>
            </a:xfrm>
          </p:grpSpPr>
          <p:pic>
            <p:nvPicPr>
              <p:cNvPr id="22" name="Picture 3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 l="45509" t="4944" r="39530" b="69980"/>
              <a:stretch>
                <a:fillRect/>
              </a:stretch>
            </p:blipFill>
            <p:spPr bwMode="auto">
              <a:xfrm>
                <a:off x="0" y="0"/>
                <a:ext cx="1857388" cy="16097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3" name="Picture 4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 l="16687" t="64901" r="11001" b="28126"/>
              <a:stretch>
                <a:fillRect/>
              </a:stretch>
            </p:blipFill>
            <p:spPr bwMode="auto">
              <a:xfrm>
                <a:off x="1714512" y="671173"/>
                <a:ext cx="7000892" cy="357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4" name="Picture 3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 l="28553" t="28091" r="22574" b="62426"/>
              <a:stretch>
                <a:fillRect/>
              </a:stretch>
            </p:blipFill>
            <p:spPr bwMode="auto">
              <a:xfrm>
                <a:off x="3071802" y="99669"/>
                <a:ext cx="4272064" cy="4286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5" name="Picture 4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 l="16687" t="80243" r="11001" b="13986"/>
              <a:stretch>
                <a:fillRect/>
              </a:stretch>
            </p:blipFill>
            <p:spPr bwMode="auto">
              <a:xfrm>
                <a:off x="1714512" y="1028363"/>
                <a:ext cx="7000892" cy="2956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10" cstate="print"/>
            <a:srcRect l="12051" t="16667" r="5893" b="54167"/>
            <a:stretch>
              <a:fillRect/>
            </a:stretch>
          </p:blipFill>
          <p:spPr bwMode="auto">
            <a:xfrm>
              <a:off x="3071802" y="33105"/>
              <a:ext cx="3143274" cy="681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11"/>
            <a:srcRect l="74285" t="66211" r="2939" b="22997"/>
            <a:stretch>
              <a:fillRect/>
            </a:stretch>
          </p:blipFill>
          <p:spPr bwMode="auto">
            <a:xfrm>
              <a:off x="6929454" y="142852"/>
              <a:ext cx="1500166" cy="433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21" name="Connettore 1 20"/>
            <p:cNvCxnSpPr/>
            <p:nvPr/>
          </p:nvCxnSpPr>
          <p:spPr>
            <a:xfrm rot="10800000" flipV="1">
              <a:off x="796" y="711275"/>
              <a:ext cx="9143207" cy="30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720747"/>
            <a:ext cx="8229600" cy="1143000"/>
          </a:xfrm>
        </p:spPr>
        <p:txBody>
          <a:bodyPr/>
          <a:lstStyle/>
          <a:p>
            <a:r>
              <a:rPr lang="it-IT" dirty="0" smtClean="0"/>
              <a:t>Creare blocchi in Gnuradio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2189185"/>
            <a:ext cx="8229600" cy="4525963"/>
          </a:xfrm>
        </p:spPr>
        <p:txBody>
          <a:bodyPr/>
          <a:lstStyle/>
          <a:p>
            <a:r>
              <a:rPr lang="it-IT" dirty="0" smtClean="0"/>
              <a:t>Flusso delle informazioni nel programma</a:t>
            </a:r>
          </a:p>
          <a:p>
            <a:r>
              <a:rPr lang="it-IT" dirty="0" smtClean="0"/>
              <a:t>Composizione blocco</a:t>
            </a:r>
          </a:p>
          <a:p>
            <a:pPr lvl="1"/>
            <a:r>
              <a:rPr lang="it-IT" dirty="0" smtClean="0"/>
              <a:t>Algoritmo</a:t>
            </a:r>
          </a:p>
          <a:p>
            <a:pPr lvl="1"/>
            <a:r>
              <a:rPr lang="it-IT" dirty="0" smtClean="0"/>
              <a:t>Attributi per l’interfaccia con gli altri moduli</a:t>
            </a:r>
          </a:p>
          <a:p>
            <a:pPr lvl="1"/>
            <a:r>
              <a:rPr lang="it-IT" dirty="0" smtClean="0"/>
              <a:t>Codice di test</a:t>
            </a:r>
          </a:p>
        </p:txBody>
      </p:sp>
      <p:grpSp>
        <p:nvGrpSpPr>
          <p:cNvPr id="13" name="Gruppo 12"/>
          <p:cNvGrpSpPr/>
          <p:nvPr/>
        </p:nvGrpSpPr>
        <p:grpSpPr>
          <a:xfrm>
            <a:off x="796" y="33105"/>
            <a:ext cx="9143207" cy="681251"/>
            <a:chOff x="796" y="33105"/>
            <a:chExt cx="9143207" cy="681251"/>
          </a:xfrm>
        </p:grpSpPr>
        <p:grpSp>
          <p:nvGrpSpPr>
            <p:cNvPr id="14" name="Gruppo 7"/>
            <p:cNvGrpSpPr/>
            <p:nvPr/>
          </p:nvGrpSpPr>
          <p:grpSpPr>
            <a:xfrm>
              <a:off x="71406" y="71414"/>
              <a:ext cx="3071864" cy="567375"/>
              <a:chOff x="0" y="0"/>
              <a:chExt cx="8715404" cy="1609736"/>
            </a:xfrm>
          </p:grpSpPr>
          <p:pic>
            <p:nvPicPr>
              <p:cNvPr id="18" name="Picture 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l="45509" t="4944" r="39530" b="69980"/>
              <a:stretch>
                <a:fillRect/>
              </a:stretch>
            </p:blipFill>
            <p:spPr bwMode="auto">
              <a:xfrm>
                <a:off x="0" y="0"/>
                <a:ext cx="1857388" cy="16097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9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16687" t="64901" r="11001" b="28126"/>
              <a:stretch>
                <a:fillRect/>
              </a:stretch>
            </p:blipFill>
            <p:spPr bwMode="auto">
              <a:xfrm>
                <a:off x="1714512" y="671173"/>
                <a:ext cx="7000892" cy="357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0" name="Picture 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l="28553" t="28091" r="22574" b="62426"/>
              <a:stretch>
                <a:fillRect/>
              </a:stretch>
            </p:blipFill>
            <p:spPr bwMode="auto">
              <a:xfrm>
                <a:off x="3071802" y="99669"/>
                <a:ext cx="4272064" cy="4286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1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16687" t="80243" r="11001" b="13986"/>
              <a:stretch>
                <a:fillRect/>
              </a:stretch>
            </p:blipFill>
            <p:spPr bwMode="auto">
              <a:xfrm>
                <a:off x="1714512" y="1028363"/>
                <a:ext cx="7000892" cy="2956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 l="12051" t="16667" r="5893" b="54167"/>
            <a:stretch>
              <a:fillRect/>
            </a:stretch>
          </p:blipFill>
          <p:spPr bwMode="auto">
            <a:xfrm>
              <a:off x="3071802" y="33105"/>
              <a:ext cx="3143274" cy="681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6"/>
            <a:srcRect l="74285" t="66211" r="2939" b="22997"/>
            <a:stretch>
              <a:fillRect/>
            </a:stretch>
          </p:blipFill>
          <p:spPr bwMode="auto">
            <a:xfrm>
              <a:off x="6929454" y="142852"/>
              <a:ext cx="1500166" cy="433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7" name="Connettore 1 16"/>
            <p:cNvCxnSpPr/>
            <p:nvPr/>
          </p:nvCxnSpPr>
          <p:spPr>
            <a:xfrm rot="10800000" flipV="1">
              <a:off x="796" y="711275"/>
              <a:ext cx="9143207" cy="30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72074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Progettazione modulo Gnuradio 1/3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2046309"/>
            <a:ext cx="8229600" cy="4525963"/>
          </a:xfrm>
        </p:spPr>
        <p:txBody>
          <a:bodyPr/>
          <a:lstStyle/>
          <a:p>
            <a:r>
              <a:rPr lang="it-IT" dirty="0" smtClean="0"/>
              <a:t>Algoritmo</a:t>
            </a:r>
          </a:p>
        </p:txBody>
      </p:sp>
      <p:pic>
        <p:nvPicPr>
          <p:cNvPr id="10242" name="Picture 2" descr="C:\Users\fiapol\Desktop\tesi\PoorManThesis-master\PoorManThesis-master\images\rsaTxCod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3017853"/>
            <a:ext cx="8501090" cy="2456455"/>
          </a:xfrm>
          <a:prstGeom prst="rect">
            <a:avLst/>
          </a:prstGeom>
          <a:noFill/>
        </p:spPr>
      </p:pic>
      <p:grpSp>
        <p:nvGrpSpPr>
          <p:cNvPr id="14" name="Gruppo 13"/>
          <p:cNvGrpSpPr/>
          <p:nvPr/>
        </p:nvGrpSpPr>
        <p:grpSpPr>
          <a:xfrm>
            <a:off x="796" y="33105"/>
            <a:ext cx="9143207" cy="681251"/>
            <a:chOff x="796" y="33105"/>
            <a:chExt cx="9143207" cy="681251"/>
          </a:xfrm>
        </p:grpSpPr>
        <p:grpSp>
          <p:nvGrpSpPr>
            <p:cNvPr id="15" name="Gruppo 7"/>
            <p:cNvGrpSpPr/>
            <p:nvPr/>
          </p:nvGrpSpPr>
          <p:grpSpPr>
            <a:xfrm>
              <a:off x="71406" y="71414"/>
              <a:ext cx="3071864" cy="567375"/>
              <a:chOff x="0" y="0"/>
              <a:chExt cx="8715404" cy="1609736"/>
            </a:xfrm>
          </p:grpSpPr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45509" t="4944" r="39530" b="69980"/>
              <a:stretch>
                <a:fillRect/>
              </a:stretch>
            </p:blipFill>
            <p:spPr bwMode="auto">
              <a:xfrm>
                <a:off x="0" y="0"/>
                <a:ext cx="1857388" cy="16097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0" name="Picture 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l="16687" t="64901" r="11001" b="28126"/>
              <a:stretch>
                <a:fillRect/>
              </a:stretch>
            </p:blipFill>
            <p:spPr bwMode="auto">
              <a:xfrm>
                <a:off x="1714512" y="671173"/>
                <a:ext cx="7000892" cy="357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1" name="Picture 3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 l="28553" t="28091" r="22574" b="62426"/>
              <a:stretch>
                <a:fillRect/>
              </a:stretch>
            </p:blipFill>
            <p:spPr bwMode="auto">
              <a:xfrm>
                <a:off x="3071802" y="99669"/>
                <a:ext cx="4272064" cy="4286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2" name="Picture 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l="16687" t="80243" r="11001" b="13986"/>
              <a:stretch>
                <a:fillRect/>
              </a:stretch>
            </p:blipFill>
            <p:spPr bwMode="auto">
              <a:xfrm>
                <a:off x="1714512" y="1028363"/>
                <a:ext cx="7000892" cy="2956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 l="12051" t="16667" r="5893" b="54167"/>
            <a:stretch>
              <a:fillRect/>
            </a:stretch>
          </p:blipFill>
          <p:spPr bwMode="auto">
            <a:xfrm>
              <a:off x="3071802" y="33105"/>
              <a:ext cx="3143274" cy="681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7"/>
            <a:srcRect l="74285" t="66211" r="2939" b="22997"/>
            <a:stretch>
              <a:fillRect/>
            </a:stretch>
          </p:blipFill>
          <p:spPr bwMode="auto">
            <a:xfrm>
              <a:off x="6929454" y="142852"/>
              <a:ext cx="1500166" cy="433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8" name="Connettore 1 17"/>
            <p:cNvCxnSpPr/>
            <p:nvPr/>
          </p:nvCxnSpPr>
          <p:spPr>
            <a:xfrm rot="10800000" flipV="1">
              <a:off x="796" y="711275"/>
              <a:ext cx="9143207" cy="30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70326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Progettazione modulo Gnuradio 2/3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2028828"/>
            <a:ext cx="8229600" cy="4525963"/>
          </a:xfrm>
        </p:spPr>
        <p:txBody>
          <a:bodyPr/>
          <a:lstStyle/>
          <a:p>
            <a:r>
              <a:rPr lang="it-IT" dirty="0" smtClean="0"/>
              <a:t>Attributi per ambiente grafico</a:t>
            </a:r>
          </a:p>
        </p:txBody>
      </p:sp>
      <p:pic>
        <p:nvPicPr>
          <p:cNvPr id="11267" name="Picture 3" descr="C:\Users\fiapol\Desktop\tesi\immagini presentazione\Attributi.png"/>
          <p:cNvPicPr>
            <a:picLocks noChangeAspect="1" noChangeArrowheads="1"/>
          </p:cNvPicPr>
          <p:nvPr/>
        </p:nvPicPr>
        <p:blipFill>
          <a:blip r:embed="rId2"/>
          <a:srcRect l="8669" t="24050" r="6377" b="14941"/>
          <a:stretch>
            <a:fillRect/>
          </a:stretch>
        </p:blipFill>
        <p:spPr bwMode="auto">
          <a:xfrm>
            <a:off x="2285984" y="2714620"/>
            <a:ext cx="4357718" cy="3429024"/>
          </a:xfrm>
          <a:prstGeom prst="rect">
            <a:avLst/>
          </a:prstGeom>
          <a:noFill/>
        </p:spPr>
      </p:pic>
      <p:grpSp>
        <p:nvGrpSpPr>
          <p:cNvPr id="14" name="Gruppo 13"/>
          <p:cNvGrpSpPr/>
          <p:nvPr/>
        </p:nvGrpSpPr>
        <p:grpSpPr>
          <a:xfrm>
            <a:off x="796" y="33105"/>
            <a:ext cx="9143207" cy="681251"/>
            <a:chOff x="796" y="33105"/>
            <a:chExt cx="9143207" cy="681251"/>
          </a:xfrm>
        </p:grpSpPr>
        <p:grpSp>
          <p:nvGrpSpPr>
            <p:cNvPr id="15" name="Gruppo 7"/>
            <p:cNvGrpSpPr/>
            <p:nvPr/>
          </p:nvGrpSpPr>
          <p:grpSpPr>
            <a:xfrm>
              <a:off x="71406" y="71414"/>
              <a:ext cx="3071864" cy="567375"/>
              <a:chOff x="0" y="0"/>
              <a:chExt cx="8715404" cy="1609736"/>
            </a:xfrm>
          </p:grpSpPr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45509" t="4944" r="39530" b="69980"/>
              <a:stretch>
                <a:fillRect/>
              </a:stretch>
            </p:blipFill>
            <p:spPr bwMode="auto">
              <a:xfrm>
                <a:off x="0" y="0"/>
                <a:ext cx="1857388" cy="16097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0" name="Picture 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l="16687" t="64901" r="11001" b="28126"/>
              <a:stretch>
                <a:fillRect/>
              </a:stretch>
            </p:blipFill>
            <p:spPr bwMode="auto">
              <a:xfrm>
                <a:off x="1714512" y="671173"/>
                <a:ext cx="7000892" cy="357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1" name="Picture 3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 l="28553" t="28091" r="22574" b="62426"/>
              <a:stretch>
                <a:fillRect/>
              </a:stretch>
            </p:blipFill>
            <p:spPr bwMode="auto">
              <a:xfrm>
                <a:off x="3071802" y="99669"/>
                <a:ext cx="4272064" cy="4286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2" name="Picture 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l="16687" t="80243" r="11001" b="13986"/>
              <a:stretch>
                <a:fillRect/>
              </a:stretch>
            </p:blipFill>
            <p:spPr bwMode="auto">
              <a:xfrm>
                <a:off x="1714512" y="1028363"/>
                <a:ext cx="7000892" cy="2956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 l="12051" t="16667" r="5893" b="54167"/>
            <a:stretch>
              <a:fillRect/>
            </a:stretch>
          </p:blipFill>
          <p:spPr bwMode="auto">
            <a:xfrm>
              <a:off x="3071802" y="33105"/>
              <a:ext cx="3143274" cy="681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7"/>
            <a:srcRect l="74285" t="66211" r="2939" b="22997"/>
            <a:stretch>
              <a:fillRect/>
            </a:stretch>
          </p:blipFill>
          <p:spPr bwMode="auto">
            <a:xfrm>
              <a:off x="6929454" y="142852"/>
              <a:ext cx="1500166" cy="433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8" name="Connettore 1 17"/>
            <p:cNvCxnSpPr/>
            <p:nvPr/>
          </p:nvCxnSpPr>
          <p:spPr>
            <a:xfrm rot="10800000" flipV="1">
              <a:off x="796" y="711275"/>
              <a:ext cx="9143207" cy="30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72074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Progettazione modulo Gnuradio 3/</a:t>
            </a:r>
            <a:r>
              <a:rPr lang="it-IT" dirty="0" err="1" smtClean="0"/>
              <a:t>3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2046309"/>
            <a:ext cx="8229600" cy="4525963"/>
          </a:xfrm>
        </p:spPr>
        <p:txBody>
          <a:bodyPr/>
          <a:lstStyle/>
          <a:p>
            <a:r>
              <a:rPr lang="it-IT" dirty="0" smtClean="0"/>
              <a:t>Codice di test</a:t>
            </a:r>
          </a:p>
        </p:txBody>
      </p:sp>
      <p:pic>
        <p:nvPicPr>
          <p:cNvPr id="12291" name="Picture 3" descr="C:\Users\fiapol\Desktop\tesi\PoorManThesis-master\PoorManThesis-master\images\rsaTxQ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3232167"/>
            <a:ext cx="5162991" cy="2209801"/>
          </a:xfrm>
          <a:prstGeom prst="rect">
            <a:avLst/>
          </a:prstGeom>
          <a:noFill/>
        </p:spPr>
      </p:pic>
      <p:grpSp>
        <p:nvGrpSpPr>
          <p:cNvPr id="14" name="Gruppo 13"/>
          <p:cNvGrpSpPr/>
          <p:nvPr/>
        </p:nvGrpSpPr>
        <p:grpSpPr>
          <a:xfrm>
            <a:off x="796" y="33105"/>
            <a:ext cx="9143207" cy="681251"/>
            <a:chOff x="796" y="33105"/>
            <a:chExt cx="9143207" cy="681251"/>
          </a:xfrm>
        </p:grpSpPr>
        <p:grpSp>
          <p:nvGrpSpPr>
            <p:cNvPr id="15" name="Gruppo 7"/>
            <p:cNvGrpSpPr/>
            <p:nvPr/>
          </p:nvGrpSpPr>
          <p:grpSpPr>
            <a:xfrm>
              <a:off x="71406" y="71414"/>
              <a:ext cx="3071864" cy="567375"/>
              <a:chOff x="0" y="0"/>
              <a:chExt cx="8715404" cy="1609736"/>
            </a:xfrm>
          </p:grpSpPr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45509" t="4944" r="39530" b="69980"/>
              <a:stretch>
                <a:fillRect/>
              </a:stretch>
            </p:blipFill>
            <p:spPr bwMode="auto">
              <a:xfrm>
                <a:off x="0" y="0"/>
                <a:ext cx="1857388" cy="16097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0" name="Picture 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l="16687" t="64901" r="11001" b="28126"/>
              <a:stretch>
                <a:fillRect/>
              </a:stretch>
            </p:blipFill>
            <p:spPr bwMode="auto">
              <a:xfrm>
                <a:off x="1714512" y="671173"/>
                <a:ext cx="7000892" cy="357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1" name="Picture 3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 l="28553" t="28091" r="22574" b="62426"/>
              <a:stretch>
                <a:fillRect/>
              </a:stretch>
            </p:blipFill>
            <p:spPr bwMode="auto">
              <a:xfrm>
                <a:off x="3071802" y="99669"/>
                <a:ext cx="4272064" cy="4286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2" name="Picture 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l="16687" t="80243" r="11001" b="13986"/>
              <a:stretch>
                <a:fillRect/>
              </a:stretch>
            </p:blipFill>
            <p:spPr bwMode="auto">
              <a:xfrm>
                <a:off x="1714512" y="1028363"/>
                <a:ext cx="7000892" cy="2956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 l="12051" t="16667" r="5893" b="54167"/>
            <a:stretch>
              <a:fillRect/>
            </a:stretch>
          </p:blipFill>
          <p:spPr bwMode="auto">
            <a:xfrm>
              <a:off x="3071802" y="33105"/>
              <a:ext cx="3143274" cy="681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7"/>
            <a:srcRect l="74285" t="66211" r="2939" b="22997"/>
            <a:stretch>
              <a:fillRect/>
            </a:stretch>
          </p:blipFill>
          <p:spPr bwMode="auto">
            <a:xfrm>
              <a:off x="6929454" y="142852"/>
              <a:ext cx="1500166" cy="433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8" name="Connettore 1 17"/>
            <p:cNvCxnSpPr/>
            <p:nvPr/>
          </p:nvCxnSpPr>
          <p:spPr>
            <a:xfrm rot="10800000" flipV="1">
              <a:off x="796" y="711275"/>
              <a:ext cx="9143207" cy="30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Realizzazione modulo RSA in Gnuradio</a:t>
            </a:r>
            <a:endParaRPr lang="it-IT" dirty="0"/>
          </a:p>
        </p:txBody>
      </p:sp>
      <p:pic>
        <p:nvPicPr>
          <p:cNvPr id="13315" name="Picture 3" descr="C:\Users\fiapol\Desktop\tesi\PoorManThesis-master\PoorManThesis-master\images\rsaSimulazion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714488"/>
            <a:ext cx="8429684" cy="4739384"/>
          </a:xfrm>
          <a:prstGeom prst="rect">
            <a:avLst/>
          </a:prstGeom>
          <a:noFill/>
        </p:spPr>
      </p:pic>
      <p:grpSp>
        <p:nvGrpSpPr>
          <p:cNvPr id="15" name="Gruppo 14"/>
          <p:cNvGrpSpPr/>
          <p:nvPr/>
        </p:nvGrpSpPr>
        <p:grpSpPr>
          <a:xfrm>
            <a:off x="796" y="33105"/>
            <a:ext cx="9143207" cy="681251"/>
            <a:chOff x="796" y="33105"/>
            <a:chExt cx="9143207" cy="681251"/>
          </a:xfrm>
        </p:grpSpPr>
        <p:grpSp>
          <p:nvGrpSpPr>
            <p:cNvPr id="16" name="Gruppo 7"/>
            <p:cNvGrpSpPr/>
            <p:nvPr/>
          </p:nvGrpSpPr>
          <p:grpSpPr>
            <a:xfrm>
              <a:off x="71406" y="71414"/>
              <a:ext cx="3071864" cy="567375"/>
              <a:chOff x="0" y="0"/>
              <a:chExt cx="8715404" cy="1609736"/>
            </a:xfrm>
          </p:grpSpPr>
          <p:pic>
            <p:nvPicPr>
              <p:cNvPr id="20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45509" t="4944" r="39530" b="69980"/>
              <a:stretch>
                <a:fillRect/>
              </a:stretch>
            </p:blipFill>
            <p:spPr bwMode="auto">
              <a:xfrm>
                <a:off x="0" y="0"/>
                <a:ext cx="1857388" cy="16097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1" name="Picture 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l="16687" t="64901" r="11001" b="28126"/>
              <a:stretch>
                <a:fillRect/>
              </a:stretch>
            </p:blipFill>
            <p:spPr bwMode="auto">
              <a:xfrm>
                <a:off x="1714512" y="671173"/>
                <a:ext cx="7000892" cy="357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2" name="Picture 3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 l="28553" t="28091" r="22574" b="62426"/>
              <a:stretch>
                <a:fillRect/>
              </a:stretch>
            </p:blipFill>
            <p:spPr bwMode="auto">
              <a:xfrm>
                <a:off x="3071802" y="99669"/>
                <a:ext cx="4272064" cy="4286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3" name="Picture 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l="16687" t="80243" r="11001" b="13986"/>
              <a:stretch>
                <a:fillRect/>
              </a:stretch>
            </p:blipFill>
            <p:spPr bwMode="auto">
              <a:xfrm>
                <a:off x="1714512" y="1028363"/>
                <a:ext cx="7000892" cy="2956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 l="12051" t="16667" r="5893" b="54167"/>
            <a:stretch>
              <a:fillRect/>
            </a:stretch>
          </p:blipFill>
          <p:spPr bwMode="auto">
            <a:xfrm>
              <a:off x="3071802" y="33105"/>
              <a:ext cx="3143274" cy="681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7"/>
            <a:srcRect l="74285" t="66211" r="2939" b="22997"/>
            <a:stretch>
              <a:fillRect/>
            </a:stretch>
          </p:blipFill>
          <p:spPr bwMode="auto">
            <a:xfrm>
              <a:off x="6929454" y="142852"/>
              <a:ext cx="1500166" cy="433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9" name="Connettore 1 18"/>
            <p:cNvCxnSpPr/>
            <p:nvPr/>
          </p:nvCxnSpPr>
          <p:spPr>
            <a:xfrm rot="10800000" flipV="1">
              <a:off x="796" y="711275"/>
              <a:ext cx="9143207" cy="30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720747"/>
            <a:ext cx="8229600" cy="1143000"/>
          </a:xfrm>
        </p:spPr>
        <p:txBody>
          <a:bodyPr>
            <a:normAutofit/>
          </a:bodyPr>
          <a:lstStyle/>
          <a:p>
            <a:r>
              <a:rPr lang="it-IT" dirty="0" smtClean="0"/>
              <a:t>Conclusioni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2117747"/>
            <a:ext cx="8229600" cy="4525963"/>
          </a:xfrm>
        </p:spPr>
        <p:txBody>
          <a:bodyPr>
            <a:normAutofit/>
          </a:bodyPr>
          <a:lstStyle/>
          <a:p>
            <a:r>
              <a:rPr lang="it-IT" dirty="0" smtClean="0"/>
              <a:t>SDR-RTL in grado di funzionare con OFDM</a:t>
            </a:r>
          </a:p>
          <a:p>
            <a:pPr lvl="1"/>
            <a:r>
              <a:rPr lang="it-IT" dirty="0" smtClean="0"/>
              <a:t>Margine di incremento prestazioni ristretto</a:t>
            </a:r>
          </a:p>
          <a:p>
            <a:pPr lvl="2">
              <a:buNone/>
            </a:pPr>
            <a:r>
              <a:rPr lang="it-IT" dirty="0" smtClean="0"/>
              <a:t>Sample rate massimo e limite cpu</a:t>
            </a:r>
          </a:p>
          <a:p>
            <a:r>
              <a:rPr lang="it-IT" dirty="0" smtClean="0"/>
              <a:t>Integrazione modulo RSA possibile</a:t>
            </a:r>
          </a:p>
          <a:p>
            <a:pPr lvl="1"/>
            <a:r>
              <a:rPr lang="it-IT" dirty="0" smtClean="0"/>
              <a:t>Identificate le problematiche per integrazione in OFDM</a:t>
            </a:r>
            <a:endParaRPr lang="it-IT" dirty="0" smtClean="0"/>
          </a:p>
          <a:p>
            <a:pPr lvl="8"/>
            <a:endParaRPr lang="it-IT" dirty="0" smtClean="0"/>
          </a:p>
          <a:p>
            <a:pPr lvl="1"/>
            <a:endParaRPr lang="it-IT" dirty="0" smtClean="0"/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endParaRPr lang="it-IT" dirty="0"/>
          </a:p>
        </p:txBody>
      </p:sp>
      <p:grpSp>
        <p:nvGrpSpPr>
          <p:cNvPr id="13" name="Gruppo 12"/>
          <p:cNvGrpSpPr/>
          <p:nvPr/>
        </p:nvGrpSpPr>
        <p:grpSpPr>
          <a:xfrm>
            <a:off x="796" y="33105"/>
            <a:ext cx="9143207" cy="681251"/>
            <a:chOff x="796" y="33105"/>
            <a:chExt cx="9143207" cy="681251"/>
          </a:xfrm>
        </p:grpSpPr>
        <p:grpSp>
          <p:nvGrpSpPr>
            <p:cNvPr id="14" name="Gruppo 7"/>
            <p:cNvGrpSpPr/>
            <p:nvPr/>
          </p:nvGrpSpPr>
          <p:grpSpPr>
            <a:xfrm>
              <a:off x="71406" y="71414"/>
              <a:ext cx="3071864" cy="567375"/>
              <a:chOff x="0" y="0"/>
              <a:chExt cx="8715404" cy="1609736"/>
            </a:xfrm>
          </p:grpSpPr>
          <p:pic>
            <p:nvPicPr>
              <p:cNvPr id="18" name="Picture 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l="45509" t="4944" r="39530" b="69980"/>
              <a:stretch>
                <a:fillRect/>
              </a:stretch>
            </p:blipFill>
            <p:spPr bwMode="auto">
              <a:xfrm>
                <a:off x="0" y="0"/>
                <a:ext cx="1857388" cy="16097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9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16687" t="64901" r="11001" b="28126"/>
              <a:stretch>
                <a:fillRect/>
              </a:stretch>
            </p:blipFill>
            <p:spPr bwMode="auto">
              <a:xfrm>
                <a:off x="1714512" y="671173"/>
                <a:ext cx="7000892" cy="357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0" name="Picture 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l="28553" t="28091" r="22574" b="62426"/>
              <a:stretch>
                <a:fillRect/>
              </a:stretch>
            </p:blipFill>
            <p:spPr bwMode="auto">
              <a:xfrm>
                <a:off x="3071802" y="99669"/>
                <a:ext cx="4272064" cy="4286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1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16687" t="80243" r="11001" b="13986"/>
              <a:stretch>
                <a:fillRect/>
              </a:stretch>
            </p:blipFill>
            <p:spPr bwMode="auto">
              <a:xfrm>
                <a:off x="1714512" y="1028363"/>
                <a:ext cx="7000892" cy="2956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 l="12051" t="16667" r="5893" b="54167"/>
            <a:stretch>
              <a:fillRect/>
            </a:stretch>
          </p:blipFill>
          <p:spPr bwMode="auto">
            <a:xfrm>
              <a:off x="3071802" y="33105"/>
              <a:ext cx="3143274" cy="681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6"/>
            <a:srcRect l="74285" t="66211" r="2939" b="22997"/>
            <a:stretch>
              <a:fillRect/>
            </a:stretch>
          </p:blipFill>
          <p:spPr bwMode="auto">
            <a:xfrm>
              <a:off x="6929454" y="142852"/>
              <a:ext cx="1500166" cy="433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7" name="Connettore 1 16"/>
            <p:cNvCxnSpPr/>
            <p:nvPr/>
          </p:nvCxnSpPr>
          <p:spPr>
            <a:xfrm rot="10800000" flipV="1">
              <a:off x="796" y="711275"/>
              <a:ext cx="9143207" cy="30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596" y="720747"/>
            <a:ext cx="8229600" cy="1143000"/>
          </a:xfrm>
        </p:spPr>
        <p:txBody>
          <a:bodyPr>
            <a:normAutofit/>
          </a:bodyPr>
          <a:lstStyle/>
          <a:p>
            <a:r>
              <a:rPr lang="it-IT" dirty="0" smtClean="0"/>
              <a:t>Introduzione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596" y="1928803"/>
            <a:ext cx="8229600" cy="4572031"/>
          </a:xfrm>
        </p:spPr>
        <p:txBody>
          <a:bodyPr>
            <a:normAutofit lnSpcReduction="10000"/>
          </a:bodyPr>
          <a:lstStyle/>
          <a:p>
            <a:r>
              <a:rPr lang="it-IT" dirty="0" smtClean="0"/>
              <a:t>Contesto</a:t>
            </a:r>
          </a:p>
          <a:p>
            <a:pPr lvl="1"/>
            <a:r>
              <a:rPr lang="it-IT" dirty="0" smtClean="0"/>
              <a:t>Sviluppo in </a:t>
            </a:r>
            <a:r>
              <a:rPr lang="it-IT" dirty="0" err="1" smtClean="0"/>
              <a:t>Hadware</a:t>
            </a:r>
            <a:r>
              <a:rPr lang="it-IT" dirty="0" smtClean="0"/>
              <a:t> costoso</a:t>
            </a:r>
          </a:p>
          <a:p>
            <a:pPr lvl="1"/>
            <a:r>
              <a:rPr lang="it-IT" dirty="0" err="1" smtClean="0"/>
              <a:t>Nouvi</a:t>
            </a:r>
            <a:r>
              <a:rPr lang="it-IT" dirty="0" smtClean="0"/>
              <a:t> SDR economici</a:t>
            </a:r>
          </a:p>
          <a:p>
            <a:pPr>
              <a:buNone/>
            </a:pPr>
            <a:endParaRPr lang="it-IT" dirty="0" smtClean="0"/>
          </a:p>
          <a:p>
            <a:r>
              <a:rPr lang="it-IT" dirty="0" smtClean="0"/>
              <a:t>Obiettivi</a:t>
            </a:r>
            <a:endParaRPr lang="it-IT" dirty="0" smtClean="0"/>
          </a:p>
          <a:p>
            <a:pPr lvl="1"/>
            <a:r>
              <a:rPr lang="it-IT" dirty="0" smtClean="0"/>
              <a:t>Valutare il potenziale di SDR </a:t>
            </a:r>
            <a:r>
              <a:rPr lang="it-IT" dirty="0" smtClean="0"/>
              <a:t>economici utilizzando una tecnica di trasmissione avanzata (OFDM)</a:t>
            </a:r>
          </a:p>
          <a:p>
            <a:pPr lvl="1"/>
            <a:r>
              <a:rPr lang="it-IT" dirty="0" smtClean="0"/>
              <a:t>Analizzare la fattibilità di un </a:t>
            </a:r>
            <a:r>
              <a:rPr lang="it-IT" dirty="0" err="1" smtClean="0"/>
              <a:t>layer</a:t>
            </a:r>
            <a:r>
              <a:rPr lang="it-IT" dirty="0" smtClean="0"/>
              <a:t> di sicurezza direttamente in </a:t>
            </a:r>
            <a:r>
              <a:rPr lang="it-IT" dirty="0" smtClean="0"/>
              <a:t>Gnuradio</a:t>
            </a:r>
            <a:endParaRPr lang="it-IT" dirty="0" smtClean="0"/>
          </a:p>
          <a:p>
            <a:pPr>
              <a:buNone/>
            </a:pPr>
            <a:endParaRPr lang="it-IT" dirty="0"/>
          </a:p>
        </p:txBody>
      </p:sp>
      <p:grpSp>
        <p:nvGrpSpPr>
          <p:cNvPr id="15" name="Gruppo 14"/>
          <p:cNvGrpSpPr/>
          <p:nvPr/>
        </p:nvGrpSpPr>
        <p:grpSpPr>
          <a:xfrm>
            <a:off x="796" y="33105"/>
            <a:ext cx="9143207" cy="681251"/>
            <a:chOff x="796" y="33105"/>
            <a:chExt cx="9143207" cy="681251"/>
          </a:xfrm>
        </p:grpSpPr>
        <p:grpSp>
          <p:nvGrpSpPr>
            <p:cNvPr id="8" name="Gruppo 7"/>
            <p:cNvGrpSpPr/>
            <p:nvPr/>
          </p:nvGrpSpPr>
          <p:grpSpPr>
            <a:xfrm>
              <a:off x="71406" y="71414"/>
              <a:ext cx="3071866" cy="567375"/>
              <a:chOff x="0" y="0"/>
              <a:chExt cx="8715404" cy="1609736"/>
            </a:xfrm>
          </p:grpSpPr>
          <p:pic>
            <p:nvPicPr>
              <p:cNvPr id="4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45509" t="4944" r="39530" b="69980"/>
              <a:stretch>
                <a:fillRect/>
              </a:stretch>
            </p:blipFill>
            <p:spPr bwMode="auto">
              <a:xfrm>
                <a:off x="0" y="0"/>
                <a:ext cx="1857388" cy="16097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5" name="Picture 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l="16687" t="64901" r="11001" b="28126"/>
              <a:stretch>
                <a:fillRect/>
              </a:stretch>
            </p:blipFill>
            <p:spPr bwMode="auto">
              <a:xfrm>
                <a:off x="1714512" y="671173"/>
                <a:ext cx="7000892" cy="357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6" name="Picture 3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 l="28553" t="28091" r="22574" b="62426"/>
              <a:stretch>
                <a:fillRect/>
              </a:stretch>
            </p:blipFill>
            <p:spPr bwMode="auto">
              <a:xfrm>
                <a:off x="3071802" y="99669"/>
                <a:ext cx="4272064" cy="4286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7" name="Picture 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l="16687" t="80243" r="11001" b="13986"/>
              <a:stretch>
                <a:fillRect/>
              </a:stretch>
            </p:blipFill>
            <p:spPr bwMode="auto">
              <a:xfrm>
                <a:off x="1714512" y="1028363"/>
                <a:ext cx="7000892" cy="2956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 l="12051" t="16667" r="5893" b="54167"/>
            <a:stretch>
              <a:fillRect/>
            </a:stretch>
          </p:blipFill>
          <p:spPr bwMode="auto">
            <a:xfrm>
              <a:off x="3071802" y="33105"/>
              <a:ext cx="3143274" cy="681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7"/>
            <a:srcRect l="74285" t="66211" r="2939" b="22997"/>
            <a:stretch>
              <a:fillRect/>
            </a:stretch>
          </p:blipFill>
          <p:spPr bwMode="auto">
            <a:xfrm>
              <a:off x="6929454" y="142852"/>
              <a:ext cx="1500166" cy="433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3" name="Connettore 1 12"/>
            <p:cNvCxnSpPr/>
            <p:nvPr/>
          </p:nvCxnSpPr>
          <p:spPr>
            <a:xfrm rot="10800000" flipV="1">
              <a:off x="796" y="711275"/>
              <a:ext cx="9143207" cy="30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85804" y="3000372"/>
            <a:ext cx="8229600" cy="1143000"/>
          </a:xfrm>
        </p:spPr>
        <p:txBody>
          <a:bodyPr>
            <a:normAutofit/>
          </a:bodyPr>
          <a:lstStyle/>
          <a:p>
            <a:r>
              <a:rPr lang="it-IT" dirty="0" smtClean="0"/>
              <a:t>Fine</a:t>
            </a:r>
            <a:endParaRPr lang="it-IT" dirty="0"/>
          </a:p>
        </p:txBody>
      </p:sp>
      <p:grpSp>
        <p:nvGrpSpPr>
          <p:cNvPr id="14" name="Gruppo 13"/>
          <p:cNvGrpSpPr/>
          <p:nvPr/>
        </p:nvGrpSpPr>
        <p:grpSpPr>
          <a:xfrm>
            <a:off x="796" y="33105"/>
            <a:ext cx="9143207" cy="681251"/>
            <a:chOff x="796" y="33105"/>
            <a:chExt cx="9143207" cy="681251"/>
          </a:xfrm>
        </p:grpSpPr>
        <p:grpSp>
          <p:nvGrpSpPr>
            <p:cNvPr id="15" name="Gruppo 7"/>
            <p:cNvGrpSpPr/>
            <p:nvPr/>
          </p:nvGrpSpPr>
          <p:grpSpPr>
            <a:xfrm>
              <a:off x="71406" y="71414"/>
              <a:ext cx="3071864" cy="567375"/>
              <a:chOff x="0" y="0"/>
              <a:chExt cx="8715404" cy="1609736"/>
            </a:xfrm>
          </p:grpSpPr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l="45509" t="4944" r="39530" b="69980"/>
              <a:stretch>
                <a:fillRect/>
              </a:stretch>
            </p:blipFill>
            <p:spPr bwMode="auto">
              <a:xfrm>
                <a:off x="0" y="0"/>
                <a:ext cx="1857388" cy="16097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0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16687" t="64901" r="11001" b="28126"/>
              <a:stretch>
                <a:fillRect/>
              </a:stretch>
            </p:blipFill>
            <p:spPr bwMode="auto">
              <a:xfrm>
                <a:off x="1714512" y="671173"/>
                <a:ext cx="7000892" cy="357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1" name="Picture 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l="28553" t="28091" r="22574" b="62426"/>
              <a:stretch>
                <a:fillRect/>
              </a:stretch>
            </p:blipFill>
            <p:spPr bwMode="auto">
              <a:xfrm>
                <a:off x="3071802" y="99669"/>
                <a:ext cx="4272064" cy="4286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2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16687" t="80243" r="11001" b="13986"/>
              <a:stretch>
                <a:fillRect/>
              </a:stretch>
            </p:blipFill>
            <p:spPr bwMode="auto">
              <a:xfrm>
                <a:off x="1714512" y="1028363"/>
                <a:ext cx="7000892" cy="2956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 l="12051" t="16667" r="5893" b="54167"/>
            <a:stretch>
              <a:fillRect/>
            </a:stretch>
          </p:blipFill>
          <p:spPr bwMode="auto">
            <a:xfrm>
              <a:off x="3071802" y="33105"/>
              <a:ext cx="3143274" cy="681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6"/>
            <a:srcRect l="74285" t="66211" r="2939" b="22997"/>
            <a:stretch>
              <a:fillRect/>
            </a:stretch>
          </p:blipFill>
          <p:spPr bwMode="auto">
            <a:xfrm>
              <a:off x="6929454" y="142852"/>
              <a:ext cx="1500166" cy="433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8" name="Connettore 1 17"/>
            <p:cNvCxnSpPr/>
            <p:nvPr/>
          </p:nvCxnSpPr>
          <p:spPr>
            <a:xfrm rot="10800000" flipV="1">
              <a:off x="796" y="711275"/>
              <a:ext cx="9143207" cy="30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720747"/>
            <a:ext cx="8229600" cy="1143000"/>
          </a:xfrm>
        </p:spPr>
        <p:txBody>
          <a:bodyPr>
            <a:normAutofit/>
          </a:bodyPr>
          <a:lstStyle/>
          <a:p>
            <a:r>
              <a:rPr lang="it-IT" dirty="0" smtClean="0"/>
              <a:t>Scelte progettuali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2046309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it-IT" dirty="0" smtClean="0"/>
              <a:t>OFDM</a:t>
            </a:r>
          </a:p>
          <a:p>
            <a:pPr lvl="1"/>
            <a:r>
              <a:rPr lang="it-IT" dirty="0" smtClean="0"/>
              <a:t>Utilizzata nei sistemi di comunicazione moderni</a:t>
            </a:r>
          </a:p>
          <a:p>
            <a:pPr lvl="1"/>
            <a:r>
              <a:rPr lang="it-IT" dirty="0" smtClean="0"/>
              <a:t>Adatta per la comunicazione wireless</a:t>
            </a:r>
          </a:p>
          <a:p>
            <a:pPr lvl="1"/>
            <a:r>
              <a:rPr lang="it-IT" dirty="0" smtClean="0"/>
              <a:t>Necessita di ricevitori abbastanza avanzati</a:t>
            </a:r>
          </a:p>
          <a:p>
            <a:r>
              <a:rPr lang="it-IT" dirty="0" smtClean="0"/>
              <a:t>Gnuradio</a:t>
            </a:r>
          </a:p>
          <a:p>
            <a:pPr lvl="1"/>
            <a:r>
              <a:rPr lang="it-IT" dirty="0" smtClean="0"/>
              <a:t>open</a:t>
            </a:r>
          </a:p>
          <a:p>
            <a:pPr lvl="1"/>
            <a:r>
              <a:rPr lang="it-IT" dirty="0" smtClean="0"/>
              <a:t>Ambiente </a:t>
            </a:r>
            <a:r>
              <a:rPr lang="it-IT" dirty="0" smtClean="0"/>
              <a:t>più utilizzato nel modo degli SDR</a:t>
            </a:r>
          </a:p>
          <a:p>
            <a:pPr lvl="1"/>
            <a:r>
              <a:rPr lang="it-IT" dirty="0" smtClean="0"/>
              <a:t>Integrabile in base alle proprie necessità</a:t>
            </a:r>
          </a:p>
          <a:p>
            <a:r>
              <a:rPr lang="it-IT" dirty="0" smtClean="0"/>
              <a:t>RSA</a:t>
            </a:r>
          </a:p>
          <a:p>
            <a:pPr lvl="1"/>
            <a:r>
              <a:rPr lang="it-IT" dirty="0" smtClean="0"/>
              <a:t>Gli algoritmi ibridi utilizzati modernamente avviano la comunicazione con algoritmi a chiave pubblica e asimmetrica come RSA</a:t>
            </a:r>
          </a:p>
          <a:p>
            <a:pPr lvl="1"/>
            <a:r>
              <a:rPr lang="it-IT" dirty="0" smtClean="0"/>
              <a:t>Sicurezza garantita e semplicità di utilizzo</a:t>
            </a:r>
          </a:p>
          <a:p>
            <a:pPr>
              <a:buNone/>
            </a:pPr>
            <a:endParaRPr lang="it-IT" dirty="0"/>
          </a:p>
        </p:txBody>
      </p:sp>
      <p:grpSp>
        <p:nvGrpSpPr>
          <p:cNvPr id="13" name="Gruppo 12"/>
          <p:cNvGrpSpPr/>
          <p:nvPr/>
        </p:nvGrpSpPr>
        <p:grpSpPr>
          <a:xfrm>
            <a:off x="796" y="33105"/>
            <a:ext cx="9143207" cy="681251"/>
            <a:chOff x="796" y="33105"/>
            <a:chExt cx="9143207" cy="681251"/>
          </a:xfrm>
        </p:grpSpPr>
        <p:grpSp>
          <p:nvGrpSpPr>
            <p:cNvPr id="14" name="Gruppo 7"/>
            <p:cNvGrpSpPr/>
            <p:nvPr/>
          </p:nvGrpSpPr>
          <p:grpSpPr>
            <a:xfrm>
              <a:off x="71406" y="71414"/>
              <a:ext cx="3071864" cy="567375"/>
              <a:chOff x="0" y="0"/>
              <a:chExt cx="8715404" cy="1609736"/>
            </a:xfrm>
          </p:grpSpPr>
          <p:pic>
            <p:nvPicPr>
              <p:cNvPr id="18" name="Picture 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l="45509" t="4944" r="39530" b="69980"/>
              <a:stretch>
                <a:fillRect/>
              </a:stretch>
            </p:blipFill>
            <p:spPr bwMode="auto">
              <a:xfrm>
                <a:off x="0" y="0"/>
                <a:ext cx="1857388" cy="16097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9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16687" t="64901" r="11001" b="28126"/>
              <a:stretch>
                <a:fillRect/>
              </a:stretch>
            </p:blipFill>
            <p:spPr bwMode="auto">
              <a:xfrm>
                <a:off x="1714512" y="671173"/>
                <a:ext cx="7000892" cy="357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0" name="Picture 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l="28553" t="28091" r="22574" b="62426"/>
              <a:stretch>
                <a:fillRect/>
              </a:stretch>
            </p:blipFill>
            <p:spPr bwMode="auto">
              <a:xfrm>
                <a:off x="3071802" y="99669"/>
                <a:ext cx="4272064" cy="4286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1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16687" t="80243" r="11001" b="13986"/>
              <a:stretch>
                <a:fillRect/>
              </a:stretch>
            </p:blipFill>
            <p:spPr bwMode="auto">
              <a:xfrm>
                <a:off x="1714512" y="1028363"/>
                <a:ext cx="7000892" cy="2956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 l="12051" t="16667" r="5893" b="54167"/>
            <a:stretch>
              <a:fillRect/>
            </a:stretch>
          </p:blipFill>
          <p:spPr bwMode="auto">
            <a:xfrm>
              <a:off x="3071802" y="33105"/>
              <a:ext cx="3143274" cy="681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6"/>
            <a:srcRect l="74285" t="66211" r="2939" b="22997"/>
            <a:stretch>
              <a:fillRect/>
            </a:stretch>
          </p:blipFill>
          <p:spPr bwMode="auto">
            <a:xfrm>
              <a:off x="6929454" y="142852"/>
              <a:ext cx="1500166" cy="433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7" name="Connettore 1 16"/>
            <p:cNvCxnSpPr/>
            <p:nvPr/>
          </p:nvCxnSpPr>
          <p:spPr>
            <a:xfrm rot="10800000" flipV="1">
              <a:off x="796" y="711275"/>
              <a:ext cx="9143207" cy="30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731845"/>
            <a:ext cx="8229600" cy="1143000"/>
          </a:xfrm>
        </p:spPr>
        <p:txBody>
          <a:bodyPr/>
          <a:lstStyle/>
          <a:p>
            <a:r>
              <a:rPr lang="it-IT" dirty="0" smtClean="0"/>
              <a:t>SDR (Software </a:t>
            </a:r>
            <a:r>
              <a:rPr lang="it-IT" dirty="0" err="1" smtClean="0"/>
              <a:t>Defined</a:t>
            </a:r>
            <a:r>
              <a:rPr lang="it-IT" dirty="0" smtClean="0"/>
              <a:t> Radio)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974871"/>
            <a:ext cx="8229600" cy="4525963"/>
          </a:xfrm>
        </p:spPr>
        <p:txBody>
          <a:bodyPr/>
          <a:lstStyle/>
          <a:p>
            <a:r>
              <a:rPr lang="it-IT" dirty="0" smtClean="0"/>
              <a:t>Sviluppo software apparati radio</a:t>
            </a:r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r>
              <a:rPr lang="it-IT" dirty="0" smtClean="0"/>
              <a:t>Device utilizzati</a:t>
            </a:r>
          </a:p>
          <a:p>
            <a:pPr lvl="1"/>
            <a:r>
              <a:rPr lang="it-IT" dirty="0" smtClean="0"/>
              <a:t> USRP in trasmissione</a:t>
            </a:r>
          </a:p>
          <a:p>
            <a:pPr lvl="1"/>
            <a:r>
              <a:rPr lang="it-IT" dirty="0" smtClean="0"/>
              <a:t>SDR-RTL ricezione</a:t>
            </a:r>
          </a:p>
          <a:p>
            <a:pPr lvl="1">
              <a:buNone/>
            </a:pPr>
            <a:r>
              <a:rPr lang="it-IT" dirty="0" smtClean="0"/>
              <a:t>Lucido di backup architettura</a:t>
            </a:r>
            <a:endParaRPr lang="it-IT" dirty="0" smtClean="0"/>
          </a:p>
          <a:p>
            <a:r>
              <a:rPr lang="it-IT" dirty="0" smtClean="0"/>
              <a:t>Driver Gnuradio</a:t>
            </a:r>
            <a:endParaRPr lang="it-IT" dirty="0" smtClean="0"/>
          </a:p>
          <a:p>
            <a:endParaRPr lang="it-IT" dirty="0"/>
          </a:p>
        </p:txBody>
      </p:sp>
      <p:pic>
        <p:nvPicPr>
          <p:cNvPr id="3074" name="Picture 2" descr="C:\Users\fiapol\Desktop\tesi\repositorio\PoorManThesis\presentazione\immagini presentazione\rtlsd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86512" y="4828344"/>
            <a:ext cx="2571768" cy="1815366"/>
          </a:xfrm>
          <a:prstGeom prst="rect">
            <a:avLst/>
          </a:prstGeom>
          <a:noFill/>
        </p:spPr>
      </p:pic>
      <p:pic>
        <p:nvPicPr>
          <p:cNvPr id="3075" name="Picture 3" descr="C:\Users\fiapol\Desktop\tesi\repositorio\PoorManThesis\presentazione\immagini presentazione\B21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43538" y="2428868"/>
            <a:ext cx="3500462" cy="2448911"/>
          </a:xfrm>
          <a:prstGeom prst="rect">
            <a:avLst/>
          </a:prstGeom>
          <a:noFill/>
        </p:spPr>
      </p:pic>
      <p:grpSp>
        <p:nvGrpSpPr>
          <p:cNvPr id="15" name="Gruppo 14"/>
          <p:cNvGrpSpPr/>
          <p:nvPr/>
        </p:nvGrpSpPr>
        <p:grpSpPr>
          <a:xfrm>
            <a:off x="796" y="33105"/>
            <a:ext cx="9143207" cy="681251"/>
            <a:chOff x="796" y="33105"/>
            <a:chExt cx="9143207" cy="681251"/>
          </a:xfrm>
        </p:grpSpPr>
        <p:grpSp>
          <p:nvGrpSpPr>
            <p:cNvPr id="16" name="Gruppo 7"/>
            <p:cNvGrpSpPr/>
            <p:nvPr/>
          </p:nvGrpSpPr>
          <p:grpSpPr>
            <a:xfrm>
              <a:off x="71406" y="71414"/>
              <a:ext cx="3071864" cy="567375"/>
              <a:chOff x="0" y="0"/>
              <a:chExt cx="8715404" cy="1609736"/>
            </a:xfrm>
          </p:grpSpPr>
          <p:pic>
            <p:nvPicPr>
              <p:cNvPr id="20" name="Picture 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l="45509" t="4944" r="39530" b="69980"/>
              <a:stretch>
                <a:fillRect/>
              </a:stretch>
            </p:blipFill>
            <p:spPr bwMode="auto">
              <a:xfrm>
                <a:off x="0" y="0"/>
                <a:ext cx="1857388" cy="16097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1" name="Picture 4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 l="16687" t="64901" r="11001" b="28126"/>
              <a:stretch>
                <a:fillRect/>
              </a:stretch>
            </p:blipFill>
            <p:spPr bwMode="auto">
              <a:xfrm>
                <a:off x="1714512" y="671173"/>
                <a:ext cx="7000892" cy="357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2" name="Picture 3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 l="28553" t="28091" r="22574" b="62426"/>
              <a:stretch>
                <a:fillRect/>
              </a:stretch>
            </p:blipFill>
            <p:spPr bwMode="auto">
              <a:xfrm>
                <a:off x="3071802" y="99669"/>
                <a:ext cx="4272064" cy="4286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3" name="Picture 4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 l="16687" t="80243" r="11001" b="13986"/>
              <a:stretch>
                <a:fillRect/>
              </a:stretch>
            </p:blipFill>
            <p:spPr bwMode="auto">
              <a:xfrm>
                <a:off x="1714512" y="1028363"/>
                <a:ext cx="7000892" cy="2956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7" cstate="print"/>
            <a:srcRect l="12051" t="16667" r="5893" b="54167"/>
            <a:stretch>
              <a:fillRect/>
            </a:stretch>
          </p:blipFill>
          <p:spPr bwMode="auto">
            <a:xfrm>
              <a:off x="3071802" y="33105"/>
              <a:ext cx="3143274" cy="681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8"/>
            <a:srcRect l="74285" t="66211" r="2939" b="22997"/>
            <a:stretch>
              <a:fillRect/>
            </a:stretch>
          </p:blipFill>
          <p:spPr bwMode="auto">
            <a:xfrm>
              <a:off x="6929454" y="142852"/>
              <a:ext cx="1500166" cy="433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9" name="Connettore 1 18"/>
            <p:cNvCxnSpPr/>
            <p:nvPr/>
          </p:nvCxnSpPr>
          <p:spPr>
            <a:xfrm rot="10800000" flipV="1">
              <a:off x="796" y="711275"/>
              <a:ext cx="9143207" cy="30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731845"/>
            <a:ext cx="8229600" cy="1143000"/>
          </a:xfrm>
        </p:spPr>
        <p:txBody>
          <a:bodyPr/>
          <a:lstStyle/>
          <a:p>
            <a:r>
              <a:rPr lang="it-IT" dirty="0" smtClean="0"/>
              <a:t>SDR (Software </a:t>
            </a:r>
            <a:r>
              <a:rPr lang="it-IT" dirty="0" err="1" smtClean="0"/>
              <a:t>Defined</a:t>
            </a:r>
            <a:r>
              <a:rPr lang="it-IT" dirty="0" smtClean="0"/>
              <a:t> Radio)</a:t>
            </a:r>
            <a:endParaRPr lang="it-IT" dirty="0"/>
          </a:p>
        </p:txBody>
      </p:sp>
      <p:grpSp>
        <p:nvGrpSpPr>
          <p:cNvPr id="4" name="Gruppo 14"/>
          <p:cNvGrpSpPr/>
          <p:nvPr/>
        </p:nvGrpSpPr>
        <p:grpSpPr>
          <a:xfrm>
            <a:off x="796" y="33105"/>
            <a:ext cx="9143207" cy="681251"/>
            <a:chOff x="796" y="33105"/>
            <a:chExt cx="9143207" cy="681251"/>
          </a:xfrm>
        </p:grpSpPr>
        <p:grpSp>
          <p:nvGrpSpPr>
            <p:cNvPr id="5" name="Gruppo 7"/>
            <p:cNvGrpSpPr/>
            <p:nvPr/>
          </p:nvGrpSpPr>
          <p:grpSpPr>
            <a:xfrm>
              <a:off x="71406" y="71414"/>
              <a:ext cx="3071864" cy="567375"/>
              <a:chOff x="0" y="0"/>
              <a:chExt cx="8715404" cy="1609736"/>
            </a:xfrm>
          </p:grpSpPr>
          <p:pic>
            <p:nvPicPr>
              <p:cNvPr id="20" name="Picture 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l="45509" t="4944" r="39530" b="69980"/>
              <a:stretch>
                <a:fillRect/>
              </a:stretch>
            </p:blipFill>
            <p:spPr bwMode="auto">
              <a:xfrm>
                <a:off x="0" y="0"/>
                <a:ext cx="1857388" cy="16097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1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16687" t="64901" r="11001" b="28126"/>
              <a:stretch>
                <a:fillRect/>
              </a:stretch>
            </p:blipFill>
            <p:spPr bwMode="auto">
              <a:xfrm>
                <a:off x="1714512" y="671173"/>
                <a:ext cx="7000892" cy="357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2" name="Picture 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l="28553" t="28091" r="22574" b="62426"/>
              <a:stretch>
                <a:fillRect/>
              </a:stretch>
            </p:blipFill>
            <p:spPr bwMode="auto">
              <a:xfrm>
                <a:off x="3071802" y="99669"/>
                <a:ext cx="4272064" cy="4286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3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16687" t="80243" r="11001" b="13986"/>
              <a:stretch>
                <a:fillRect/>
              </a:stretch>
            </p:blipFill>
            <p:spPr bwMode="auto">
              <a:xfrm>
                <a:off x="1714512" y="1028363"/>
                <a:ext cx="7000892" cy="2956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 l="12051" t="16667" r="5893" b="54167"/>
            <a:stretch>
              <a:fillRect/>
            </a:stretch>
          </p:blipFill>
          <p:spPr bwMode="auto">
            <a:xfrm>
              <a:off x="3071802" y="33105"/>
              <a:ext cx="3143274" cy="681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6"/>
            <a:srcRect l="74285" t="66211" r="2939" b="22997"/>
            <a:stretch>
              <a:fillRect/>
            </a:stretch>
          </p:blipFill>
          <p:spPr bwMode="auto">
            <a:xfrm>
              <a:off x="6929454" y="142852"/>
              <a:ext cx="1500166" cy="433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9" name="Connettore 1 18"/>
            <p:cNvCxnSpPr/>
            <p:nvPr/>
          </p:nvCxnSpPr>
          <p:spPr>
            <a:xfrm rot="10800000" flipV="1">
              <a:off x="796" y="711275"/>
              <a:ext cx="9143207" cy="30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C:\Users\fiapol\Desktop\tesi\repositorio\PoorManThesis\images\sdrDiagram.png"/>
          <p:cNvPicPr>
            <a:picLocks noChangeAspect="1" noChangeArrowheads="1"/>
          </p:cNvPicPr>
          <p:nvPr/>
        </p:nvPicPr>
        <p:blipFill>
          <a:blip r:embed="rId7"/>
          <a:srcRect b="46808"/>
          <a:stretch>
            <a:fillRect/>
          </a:stretch>
        </p:blipFill>
        <p:spPr bwMode="auto">
          <a:xfrm>
            <a:off x="585798" y="2285992"/>
            <a:ext cx="8058168" cy="3000396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649309"/>
            <a:ext cx="8229600" cy="1143000"/>
          </a:xfrm>
        </p:spPr>
        <p:txBody>
          <a:bodyPr/>
          <a:lstStyle/>
          <a:p>
            <a:r>
              <a:rPr lang="it-IT" dirty="0" smtClean="0"/>
              <a:t>Gnuradio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2189185"/>
            <a:ext cx="8229600" cy="4525963"/>
          </a:xfrm>
        </p:spPr>
        <p:txBody>
          <a:bodyPr/>
          <a:lstStyle/>
          <a:p>
            <a:r>
              <a:rPr lang="it-IT" dirty="0" smtClean="0"/>
              <a:t>Ambiente open source per l’elaborazioni di segnali finalizzato allo sviluppo di sistemi radio</a:t>
            </a:r>
          </a:p>
          <a:p>
            <a:r>
              <a:rPr lang="it-IT" dirty="0" smtClean="0"/>
              <a:t>Largamente utilizzato per la ricerca e per la realizzazione di sistemi radio.</a:t>
            </a:r>
          </a:p>
        </p:txBody>
      </p:sp>
      <p:pic>
        <p:nvPicPr>
          <p:cNvPr id="2050" name="Picture 2" descr="C:\Users\fiapol\Desktop\tesi\repositorio\PoorManThesis\presentazione\immagini presentazione\gnu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785794"/>
            <a:ext cx="4741773" cy="1143008"/>
          </a:xfrm>
          <a:prstGeom prst="rect">
            <a:avLst/>
          </a:prstGeom>
          <a:noFill/>
        </p:spPr>
      </p:pic>
      <p:grpSp>
        <p:nvGrpSpPr>
          <p:cNvPr id="14" name="Gruppo 13"/>
          <p:cNvGrpSpPr/>
          <p:nvPr/>
        </p:nvGrpSpPr>
        <p:grpSpPr>
          <a:xfrm>
            <a:off x="796" y="33105"/>
            <a:ext cx="9143207" cy="681251"/>
            <a:chOff x="796" y="33105"/>
            <a:chExt cx="9143207" cy="681251"/>
          </a:xfrm>
        </p:grpSpPr>
        <p:grpSp>
          <p:nvGrpSpPr>
            <p:cNvPr id="15" name="Gruppo 7"/>
            <p:cNvGrpSpPr/>
            <p:nvPr/>
          </p:nvGrpSpPr>
          <p:grpSpPr>
            <a:xfrm>
              <a:off x="71406" y="71414"/>
              <a:ext cx="3071864" cy="567375"/>
              <a:chOff x="0" y="0"/>
              <a:chExt cx="8715404" cy="1609736"/>
            </a:xfrm>
          </p:grpSpPr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45509" t="4944" r="39530" b="69980"/>
              <a:stretch>
                <a:fillRect/>
              </a:stretch>
            </p:blipFill>
            <p:spPr bwMode="auto">
              <a:xfrm>
                <a:off x="0" y="0"/>
                <a:ext cx="1857388" cy="16097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0" name="Picture 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l="16687" t="64901" r="11001" b="28126"/>
              <a:stretch>
                <a:fillRect/>
              </a:stretch>
            </p:blipFill>
            <p:spPr bwMode="auto">
              <a:xfrm>
                <a:off x="1714512" y="671173"/>
                <a:ext cx="7000892" cy="357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1" name="Picture 3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 l="28553" t="28091" r="22574" b="62426"/>
              <a:stretch>
                <a:fillRect/>
              </a:stretch>
            </p:blipFill>
            <p:spPr bwMode="auto">
              <a:xfrm>
                <a:off x="3071802" y="99669"/>
                <a:ext cx="4272064" cy="4286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2" name="Picture 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l="16687" t="80243" r="11001" b="13986"/>
              <a:stretch>
                <a:fillRect/>
              </a:stretch>
            </p:blipFill>
            <p:spPr bwMode="auto">
              <a:xfrm>
                <a:off x="1714512" y="1028363"/>
                <a:ext cx="7000892" cy="2956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 l="12051" t="16667" r="5893" b="54167"/>
            <a:stretch>
              <a:fillRect/>
            </a:stretch>
          </p:blipFill>
          <p:spPr bwMode="auto">
            <a:xfrm>
              <a:off x="3071802" y="33105"/>
              <a:ext cx="3143274" cy="681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7"/>
            <a:srcRect l="74285" t="66211" r="2939" b="22997"/>
            <a:stretch>
              <a:fillRect/>
            </a:stretch>
          </p:blipFill>
          <p:spPr bwMode="auto">
            <a:xfrm>
              <a:off x="6929454" y="142852"/>
              <a:ext cx="1500166" cy="433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8" name="Connettore 1 17"/>
            <p:cNvCxnSpPr/>
            <p:nvPr/>
          </p:nvCxnSpPr>
          <p:spPr>
            <a:xfrm rot="10800000" flipV="1">
              <a:off x="796" y="711275"/>
              <a:ext cx="9143207" cy="30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642926"/>
            <a:ext cx="8229600" cy="1143000"/>
          </a:xfrm>
        </p:spPr>
        <p:txBody>
          <a:bodyPr/>
          <a:lstStyle/>
          <a:p>
            <a:r>
              <a:rPr lang="it-IT" dirty="0" smtClean="0"/>
              <a:t>Trasmettitore </a:t>
            </a:r>
            <a:r>
              <a:rPr lang="it-IT" dirty="0" smtClean="0"/>
              <a:t>1/2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14282" y="1617681"/>
            <a:ext cx="8786874" cy="4525963"/>
          </a:xfrm>
        </p:spPr>
        <p:txBody>
          <a:bodyPr/>
          <a:lstStyle/>
          <a:p>
            <a:pPr>
              <a:buNone/>
            </a:pPr>
            <a:r>
              <a:rPr lang="it-IT" sz="2200" dirty="0" smtClean="0"/>
              <a:t>Formazione pacchetti dal flusso in </a:t>
            </a:r>
            <a:r>
              <a:rPr lang="it-IT" sz="2200" dirty="0" smtClean="0"/>
              <a:t>ingresso, Codifica </a:t>
            </a:r>
            <a:r>
              <a:rPr lang="it-IT" sz="2200" dirty="0" smtClean="0"/>
              <a:t>informazioni in Simboli</a:t>
            </a:r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endParaRPr lang="it-IT" dirty="0" smtClean="0"/>
          </a:p>
        </p:txBody>
      </p:sp>
      <p:pic>
        <p:nvPicPr>
          <p:cNvPr id="1026" name="Picture 2" descr="C:\Users\fiapol\Desktop\tesi\PoorManThesis-master\PoorManThesis-master\images\Tx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407682"/>
            <a:ext cx="8715436" cy="2021450"/>
          </a:xfrm>
          <a:prstGeom prst="rect">
            <a:avLst/>
          </a:prstGeom>
          <a:noFill/>
        </p:spPr>
      </p:pic>
      <p:grpSp>
        <p:nvGrpSpPr>
          <p:cNvPr id="14" name="Gruppo 13"/>
          <p:cNvGrpSpPr/>
          <p:nvPr/>
        </p:nvGrpSpPr>
        <p:grpSpPr>
          <a:xfrm>
            <a:off x="796" y="33105"/>
            <a:ext cx="9143207" cy="681251"/>
            <a:chOff x="796" y="33105"/>
            <a:chExt cx="9143207" cy="681251"/>
          </a:xfrm>
        </p:grpSpPr>
        <p:grpSp>
          <p:nvGrpSpPr>
            <p:cNvPr id="15" name="Gruppo 7"/>
            <p:cNvGrpSpPr/>
            <p:nvPr/>
          </p:nvGrpSpPr>
          <p:grpSpPr>
            <a:xfrm>
              <a:off x="71406" y="71414"/>
              <a:ext cx="3071864" cy="567375"/>
              <a:chOff x="0" y="0"/>
              <a:chExt cx="8715404" cy="1609736"/>
            </a:xfrm>
          </p:grpSpPr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45509" t="4944" r="39530" b="69980"/>
              <a:stretch>
                <a:fillRect/>
              </a:stretch>
            </p:blipFill>
            <p:spPr bwMode="auto">
              <a:xfrm>
                <a:off x="0" y="0"/>
                <a:ext cx="1857388" cy="16097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0" name="Picture 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l="16687" t="64901" r="11001" b="28126"/>
              <a:stretch>
                <a:fillRect/>
              </a:stretch>
            </p:blipFill>
            <p:spPr bwMode="auto">
              <a:xfrm>
                <a:off x="1714512" y="671173"/>
                <a:ext cx="7000892" cy="357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1" name="Picture 3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 l="28553" t="28091" r="22574" b="62426"/>
              <a:stretch>
                <a:fillRect/>
              </a:stretch>
            </p:blipFill>
            <p:spPr bwMode="auto">
              <a:xfrm>
                <a:off x="3071802" y="99669"/>
                <a:ext cx="4272064" cy="4286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2" name="Picture 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l="16687" t="80243" r="11001" b="13986"/>
              <a:stretch>
                <a:fillRect/>
              </a:stretch>
            </p:blipFill>
            <p:spPr bwMode="auto">
              <a:xfrm>
                <a:off x="1714512" y="1028363"/>
                <a:ext cx="7000892" cy="2956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 l="12051" t="16667" r="5893" b="54167"/>
            <a:stretch>
              <a:fillRect/>
            </a:stretch>
          </p:blipFill>
          <p:spPr bwMode="auto">
            <a:xfrm>
              <a:off x="3071802" y="33105"/>
              <a:ext cx="3143274" cy="681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7"/>
            <a:srcRect l="74285" t="66211" r="2939" b="22997"/>
            <a:stretch>
              <a:fillRect/>
            </a:stretch>
          </p:blipFill>
          <p:spPr bwMode="auto">
            <a:xfrm>
              <a:off x="6929454" y="142852"/>
              <a:ext cx="1500166" cy="433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8" name="Connettore 1 17"/>
            <p:cNvCxnSpPr/>
            <p:nvPr/>
          </p:nvCxnSpPr>
          <p:spPr>
            <a:xfrm rot="10800000" flipV="1">
              <a:off x="796" y="711275"/>
              <a:ext cx="9143207" cy="30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Picture 2" descr="C:\Users\fiapol\Desktop\tesi\PoorManThesis-master\PoorManThesis-master\images\Tx2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14282" y="4643446"/>
            <a:ext cx="8839200" cy="1619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642918"/>
            <a:ext cx="9144000" cy="1279494"/>
          </a:xfrm>
        </p:spPr>
        <p:txBody>
          <a:bodyPr>
            <a:normAutofit/>
          </a:bodyPr>
          <a:lstStyle/>
          <a:p>
            <a:r>
              <a:rPr lang="it-IT" sz="3200" dirty="0" smtClean="0"/>
              <a:t>OFDM (</a:t>
            </a:r>
            <a:r>
              <a:rPr lang="it-IT" sz="3200" dirty="0" err="1" smtClean="0"/>
              <a:t>Orthogonal</a:t>
            </a:r>
            <a:r>
              <a:rPr lang="it-IT" sz="3200" dirty="0" smtClean="0"/>
              <a:t> </a:t>
            </a:r>
            <a:r>
              <a:rPr lang="it-IT" sz="3200" dirty="0" err="1" smtClean="0"/>
              <a:t>Frequency-Division</a:t>
            </a:r>
            <a:r>
              <a:rPr lang="it-IT" sz="3200" dirty="0" smtClean="0"/>
              <a:t> Multiplexing)</a:t>
            </a: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928802"/>
            <a:ext cx="8229600" cy="4525963"/>
          </a:xfrm>
        </p:spPr>
        <p:txBody>
          <a:bodyPr/>
          <a:lstStyle/>
          <a:p>
            <a:r>
              <a:rPr lang="it-IT" dirty="0" smtClean="0"/>
              <a:t>Allocazione sottobande</a:t>
            </a:r>
          </a:p>
          <a:p>
            <a:endParaRPr lang="it-IT" dirty="0" smtClean="0"/>
          </a:p>
          <a:p>
            <a:endParaRPr lang="it-IT" dirty="0" smtClean="0"/>
          </a:p>
          <a:p>
            <a:r>
              <a:rPr lang="it-IT" dirty="0" smtClean="0"/>
              <a:t>Tempi di </a:t>
            </a:r>
            <a:r>
              <a:rPr lang="it-IT" dirty="0" smtClean="0"/>
              <a:t>guardia</a:t>
            </a:r>
            <a:endParaRPr lang="it-IT" dirty="0" smtClean="0"/>
          </a:p>
        </p:txBody>
      </p:sp>
      <p:pic>
        <p:nvPicPr>
          <p:cNvPr id="1026" name="Picture 2" descr="C:\Users\fiapol\Desktop\tesi\repositorio\PoorManThesis\presentazione\immagini presentazione\ofdm freq-time representati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4146548"/>
            <a:ext cx="5715040" cy="2613448"/>
          </a:xfrm>
          <a:prstGeom prst="rect">
            <a:avLst/>
          </a:prstGeom>
          <a:noFill/>
        </p:spPr>
      </p:pic>
      <p:grpSp>
        <p:nvGrpSpPr>
          <p:cNvPr id="14" name="Gruppo 13"/>
          <p:cNvGrpSpPr/>
          <p:nvPr/>
        </p:nvGrpSpPr>
        <p:grpSpPr>
          <a:xfrm>
            <a:off x="796" y="33105"/>
            <a:ext cx="9143207" cy="681251"/>
            <a:chOff x="796" y="33105"/>
            <a:chExt cx="9143207" cy="681251"/>
          </a:xfrm>
        </p:grpSpPr>
        <p:grpSp>
          <p:nvGrpSpPr>
            <p:cNvPr id="15" name="Gruppo 7"/>
            <p:cNvGrpSpPr/>
            <p:nvPr/>
          </p:nvGrpSpPr>
          <p:grpSpPr>
            <a:xfrm>
              <a:off x="71406" y="71414"/>
              <a:ext cx="3071864" cy="567375"/>
              <a:chOff x="0" y="0"/>
              <a:chExt cx="8715404" cy="1609736"/>
            </a:xfrm>
          </p:grpSpPr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45509" t="4944" r="39530" b="69980"/>
              <a:stretch>
                <a:fillRect/>
              </a:stretch>
            </p:blipFill>
            <p:spPr bwMode="auto">
              <a:xfrm>
                <a:off x="0" y="0"/>
                <a:ext cx="1857388" cy="16097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0" name="Picture 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l="16687" t="64901" r="11001" b="28126"/>
              <a:stretch>
                <a:fillRect/>
              </a:stretch>
            </p:blipFill>
            <p:spPr bwMode="auto">
              <a:xfrm>
                <a:off x="1714512" y="671173"/>
                <a:ext cx="7000892" cy="357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1" name="Picture 3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 l="28553" t="28091" r="22574" b="62426"/>
              <a:stretch>
                <a:fillRect/>
              </a:stretch>
            </p:blipFill>
            <p:spPr bwMode="auto">
              <a:xfrm>
                <a:off x="3071802" y="99669"/>
                <a:ext cx="4272064" cy="4286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2" name="Picture 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l="16687" t="80243" r="11001" b="13986"/>
              <a:stretch>
                <a:fillRect/>
              </a:stretch>
            </p:blipFill>
            <p:spPr bwMode="auto">
              <a:xfrm>
                <a:off x="1714512" y="1028363"/>
                <a:ext cx="7000892" cy="2956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 l="12051" t="16667" r="5893" b="54167"/>
            <a:stretch>
              <a:fillRect/>
            </a:stretch>
          </p:blipFill>
          <p:spPr bwMode="auto">
            <a:xfrm>
              <a:off x="3071802" y="33105"/>
              <a:ext cx="3143274" cy="681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7"/>
            <a:srcRect l="74285" t="66211" r="2939" b="22997"/>
            <a:stretch>
              <a:fillRect/>
            </a:stretch>
          </p:blipFill>
          <p:spPr bwMode="auto">
            <a:xfrm>
              <a:off x="6929454" y="142852"/>
              <a:ext cx="1500166" cy="433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8" name="Connettore 1 17"/>
            <p:cNvCxnSpPr/>
            <p:nvPr/>
          </p:nvCxnSpPr>
          <p:spPr>
            <a:xfrm rot="10800000" flipV="1">
              <a:off x="796" y="711275"/>
              <a:ext cx="9143207" cy="30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 descr="C:\Users\fiapol\Desktop\tesi\repositorio\PoorManThesis\images\subcarriers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928794" y="2512448"/>
            <a:ext cx="4786346" cy="112410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1143000"/>
          </a:xfrm>
        </p:spPr>
        <p:txBody>
          <a:bodyPr/>
          <a:lstStyle/>
          <a:p>
            <a:r>
              <a:rPr lang="it-IT" dirty="0" smtClean="0"/>
              <a:t>Trasmettitore </a:t>
            </a:r>
            <a:r>
              <a:rPr lang="it-IT" dirty="0" smtClean="0"/>
              <a:t>2/</a:t>
            </a:r>
            <a:r>
              <a:rPr lang="it-IT" dirty="0" err="1" smtClean="0"/>
              <a:t>2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596" y="1714488"/>
            <a:ext cx="82296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it-IT" sz="2200" dirty="0" smtClean="0"/>
              <a:t>Allocazione simboli sulle sottoportanti e </a:t>
            </a:r>
            <a:r>
              <a:rPr lang="it-IT" sz="2200" dirty="0" smtClean="0"/>
              <a:t>passaggio </a:t>
            </a:r>
            <a:r>
              <a:rPr lang="it-IT" sz="2200" dirty="0" smtClean="0"/>
              <a:t>campioni </a:t>
            </a:r>
            <a:r>
              <a:rPr lang="it-IT" sz="2200" dirty="0" smtClean="0"/>
              <a:t>all’SDR</a:t>
            </a:r>
            <a:endParaRPr lang="it-IT" sz="2200" dirty="0" smtClean="0"/>
          </a:p>
        </p:txBody>
      </p:sp>
      <p:pic>
        <p:nvPicPr>
          <p:cNvPr id="3074" name="Picture 2" descr="C:\Users\fiapol\Desktop\tesi\PoorManThesis-master\PoorManThesis-master\images\Tx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384199"/>
            <a:ext cx="8942387" cy="1687743"/>
          </a:xfrm>
          <a:prstGeom prst="rect">
            <a:avLst/>
          </a:prstGeom>
          <a:noFill/>
        </p:spPr>
      </p:pic>
      <p:grpSp>
        <p:nvGrpSpPr>
          <p:cNvPr id="14" name="Gruppo 13"/>
          <p:cNvGrpSpPr/>
          <p:nvPr/>
        </p:nvGrpSpPr>
        <p:grpSpPr>
          <a:xfrm>
            <a:off x="796" y="33105"/>
            <a:ext cx="9143207" cy="681251"/>
            <a:chOff x="796" y="33105"/>
            <a:chExt cx="9143207" cy="681251"/>
          </a:xfrm>
        </p:grpSpPr>
        <p:grpSp>
          <p:nvGrpSpPr>
            <p:cNvPr id="15" name="Gruppo 7"/>
            <p:cNvGrpSpPr/>
            <p:nvPr/>
          </p:nvGrpSpPr>
          <p:grpSpPr>
            <a:xfrm>
              <a:off x="71406" y="71414"/>
              <a:ext cx="3071864" cy="567375"/>
              <a:chOff x="0" y="0"/>
              <a:chExt cx="8715404" cy="1609736"/>
            </a:xfrm>
          </p:grpSpPr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45509" t="4944" r="39530" b="69980"/>
              <a:stretch>
                <a:fillRect/>
              </a:stretch>
            </p:blipFill>
            <p:spPr bwMode="auto">
              <a:xfrm>
                <a:off x="0" y="0"/>
                <a:ext cx="1857388" cy="16097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0" name="Picture 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l="16687" t="64901" r="11001" b="28126"/>
              <a:stretch>
                <a:fillRect/>
              </a:stretch>
            </p:blipFill>
            <p:spPr bwMode="auto">
              <a:xfrm>
                <a:off x="1714512" y="671173"/>
                <a:ext cx="7000892" cy="357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1" name="Picture 3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 l="28553" t="28091" r="22574" b="62426"/>
              <a:stretch>
                <a:fillRect/>
              </a:stretch>
            </p:blipFill>
            <p:spPr bwMode="auto">
              <a:xfrm>
                <a:off x="3071802" y="99669"/>
                <a:ext cx="4272064" cy="4286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2" name="Picture 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l="16687" t="80243" r="11001" b="13986"/>
              <a:stretch>
                <a:fillRect/>
              </a:stretch>
            </p:blipFill>
            <p:spPr bwMode="auto">
              <a:xfrm>
                <a:off x="1714512" y="1028363"/>
                <a:ext cx="7000892" cy="2956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 l="12051" t="16667" r="5893" b="54167"/>
            <a:stretch>
              <a:fillRect/>
            </a:stretch>
          </p:blipFill>
          <p:spPr bwMode="auto">
            <a:xfrm>
              <a:off x="3071802" y="33105"/>
              <a:ext cx="3143274" cy="681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7"/>
            <a:srcRect l="74285" t="66211" r="2939" b="22997"/>
            <a:stretch>
              <a:fillRect/>
            </a:stretch>
          </p:blipFill>
          <p:spPr bwMode="auto">
            <a:xfrm>
              <a:off x="6929454" y="142852"/>
              <a:ext cx="1500166" cy="433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8" name="Connettore 1 17"/>
            <p:cNvCxnSpPr/>
            <p:nvPr/>
          </p:nvCxnSpPr>
          <p:spPr>
            <a:xfrm rot="10800000" flipV="1">
              <a:off x="796" y="711275"/>
              <a:ext cx="9143207" cy="30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Picture 2" descr="C:\Users\fiapol\Desktop\tesi\PoorManThesis-master\PoorManThesis-master\images\Tx4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857356" y="4049056"/>
            <a:ext cx="5062533" cy="25946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2410</TotalTime>
  <Words>290</Words>
  <Application>Microsoft Office PowerPoint</Application>
  <PresentationFormat>Presentazione su schermo (4:3)</PresentationFormat>
  <Paragraphs>72</Paragraphs>
  <Slides>20</Slides>
  <Notes>1</Notes>
  <HiddenSlides>7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1" baseType="lpstr">
      <vt:lpstr>Tema di Office</vt:lpstr>
      <vt:lpstr>Diapositiva 1</vt:lpstr>
      <vt:lpstr>Introduzione</vt:lpstr>
      <vt:lpstr>Scelte progettuali</vt:lpstr>
      <vt:lpstr>SDR (Software Defined Radio)</vt:lpstr>
      <vt:lpstr>SDR (Software Defined Radio)</vt:lpstr>
      <vt:lpstr>Gnuradio</vt:lpstr>
      <vt:lpstr>Trasmettitore 1/2</vt:lpstr>
      <vt:lpstr>OFDM (Orthogonal Frequency-Division Multiplexing)</vt:lpstr>
      <vt:lpstr>Trasmettitore 2/2</vt:lpstr>
      <vt:lpstr>OFDM (Orthogonal Frequency-Division Multiplexing)</vt:lpstr>
      <vt:lpstr>Ricevitore 1/2</vt:lpstr>
      <vt:lpstr>Ricevitore 2/2</vt:lpstr>
      <vt:lpstr>Test sistema</vt:lpstr>
      <vt:lpstr>Creare blocchi in Gnuradio</vt:lpstr>
      <vt:lpstr>Progettazione modulo Gnuradio 1/3</vt:lpstr>
      <vt:lpstr>Progettazione modulo Gnuradio 2/3</vt:lpstr>
      <vt:lpstr>Progettazione modulo Gnuradio 3/3</vt:lpstr>
      <vt:lpstr>Realizzazione modulo RSA in Gnuradio</vt:lpstr>
      <vt:lpstr>Conclusioni</vt:lpstr>
      <vt:lpstr>Fine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fiapol</dc:creator>
  <cp:lastModifiedBy>fiapol</cp:lastModifiedBy>
  <cp:revision>107</cp:revision>
  <dcterms:created xsi:type="dcterms:W3CDTF">2018-10-01T05:19:21Z</dcterms:created>
  <dcterms:modified xsi:type="dcterms:W3CDTF">2018-10-05T12:57:36Z</dcterms:modified>
</cp:coreProperties>
</file>