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7" r:id="rId16"/>
    <p:sldId id="271" r:id="rId17"/>
    <p:sldId id="273" r:id="rId18"/>
    <p:sldId id="274" r:id="rId19"/>
    <p:sldId id="275" r:id="rId20"/>
    <p:sldId id="272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B3CF-9E66-4877-B644-C586699910B7}" type="datetimeFigureOut">
              <a:rPr lang="it-IT" smtClean="0"/>
              <a:pPr/>
              <a:t>01/10/2018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5509" t="4944" r="39530" b="69980"/>
          <a:stretch>
            <a:fillRect/>
          </a:stretch>
        </p:blipFill>
        <p:spPr bwMode="auto">
          <a:xfrm>
            <a:off x="214282" y="176190"/>
            <a:ext cx="1857388" cy="160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687" t="64901" r="11001" b="28126"/>
          <a:stretch>
            <a:fillRect/>
          </a:stretch>
        </p:blipFill>
        <p:spPr bwMode="auto">
          <a:xfrm>
            <a:off x="1928794" y="847363"/>
            <a:ext cx="70008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39332" t="4166" r="33992" b="91667"/>
          <a:stretch>
            <a:fillRect/>
          </a:stretch>
        </p:blipFill>
        <p:spPr bwMode="auto">
          <a:xfrm>
            <a:off x="3500430" y="2357430"/>
            <a:ext cx="2428892" cy="2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28553" t="28091" r="22574" b="62426"/>
          <a:stretch>
            <a:fillRect/>
          </a:stretch>
        </p:blipFill>
        <p:spPr bwMode="auto">
          <a:xfrm>
            <a:off x="3286084" y="275859"/>
            <a:ext cx="427206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l="16687" t="80243" r="11001" b="13986"/>
          <a:stretch>
            <a:fillRect/>
          </a:stretch>
        </p:blipFill>
        <p:spPr bwMode="auto">
          <a:xfrm>
            <a:off x="1928794" y="1204553"/>
            <a:ext cx="7000892" cy="2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l="6609" t="16667" r="5893" b="54167"/>
          <a:stretch>
            <a:fillRect/>
          </a:stretch>
        </p:blipFill>
        <p:spPr bwMode="auto">
          <a:xfrm>
            <a:off x="214282" y="2660191"/>
            <a:ext cx="87868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3764" t="56250" r="2939" b="4167"/>
          <a:stretch>
            <a:fillRect/>
          </a:stretch>
        </p:blipFill>
        <p:spPr bwMode="auto">
          <a:xfrm>
            <a:off x="714348" y="4722354"/>
            <a:ext cx="7703229" cy="199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Trasmettitore 4/</a:t>
            </a:r>
            <a:r>
              <a:rPr lang="it-IT" dirty="0" err="1" smtClean="0"/>
              <a:t>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Passaggio dati all’SDR</a:t>
            </a:r>
            <a:endParaRPr lang="it-IT" dirty="0" smtClean="0"/>
          </a:p>
        </p:txBody>
      </p:sp>
      <p:pic>
        <p:nvPicPr>
          <p:cNvPr id="4098" name="Picture 2" descr="C:\Users\fiapol\Desktop\tesi\PoorManThesis-master\PoorManThesis-master\images\Tx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3240088"/>
            <a:ext cx="5705475" cy="292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Ricevitore 1/3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Ricezione informazioni, sincronizzazione</a:t>
            </a:r>
            <a:endParaRPr lang="it-IT" dirty="0" smtClean="0"/>
          </a:p>
        </p:txBody>
      </p:sp>
      <p:pic>
        <p:nvPicPr>
          <p:cNvPr id="5122" name="Picture 2" descr="C:\Users\fiapol\Desktop\tesi\PoorManThesis-master\PoorManThesis-master\images\R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14" y="2714620"/>
            <a:ext cx="8912742" cy="33028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Ricevitore 2/3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Equalizzazione e ottenimento simboli</a:t>
            </a:r>
            <a:endParaRPr lang="it-IT" dirty="0" smtClean="0"/>
          </a:p>
        </p:txBody>
      </p:sp>
      <p:pic>
        <p:nvPicPr>
          <p:cNvPr id="6146" name="Picture 2" descr="C:\Users\fiapol\Desktop\tesi\PoorManThesis-master\PoorManThesis-master\images\R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71744"/>
            <a:ext cx="9010635" cy="2924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Ricevitore 3/</a:t>
            </a:r>
            <a:r>
              <a:rPr lang="it-IT" dirty="0" err="1" smtClean="0"/>
              <a:t>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Decodifica </a:t>
            </a:r>
            <a:r>
              <a:rPr lang="it-IT" dirty="0" err="1" smtClean="0"/>
              <a:t>payload</a:t>
            </a:r>
            <a:r>
              <a:rPr lang="it-IT" dirty="0" smtClean="0"/>
              <a:t> e scrittura file</a:t>
            </a:r>
            <a:endParaRPr lang="it-IT" dirty="0" smtClean="0"/>
          </a:p>
        </p:txBody>
      </p:sp>
      <p:pic>
        <p:nvPicPr>
          <p:cNvPr id="7170" name="Picture 2" descr="C:\Users\fiapol\Desktop\tesi\PoorManThesis-master\PoorManThesis-master\images\Rx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214686"/>
            <a:ext cx="8858280" cy="1241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71422"/>
            <a:ext cx="8229600" cy="1143000"/>
          </a:xfrm>
        </p:spPr>
        <p:txBody>
          <a:bodyPr/>
          <a:lstStyle/>
          <a:p>
            <a:r>
              <a:rPr lang="it-IT" dirty="0" smtClean="0"/>
              <a:t>Test sistema</a:t>
            </a:r>
            <a:endParaRPr lang="it-IT" dirty="0"/>
          </a:p>
        </p:txBody>
      </p:sp>
      <p:pic>
        <p:nvPicPr>
          <p:cNvPr id="8194" name="Picture 2" descr="C:\Users\fiapol\Desktop\tesi\grafici\G6.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92" y="1357298"/>
            <a:ext cx="3143240" cy="2530111"/>
          </a:xfrm>
          <a:prstGeom prst="rect">
            <a:avLst/>
          </a:prstGeom>
          <a:noFill/>
        </p:spPr>
      </p:pic>
      <p:pic>
        <p:nvPicPr>
          <p:cNvPr id="8195" name="Picture 3" descr="C:\Users\fiapol\Desktop\tesi\grafici\G6.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64"/>
          <a:stretch>
            <a:fillRect/>
          </a:stretch>
        </p:blipFill>
        <p:spPr bwMode="auto">
          <a:xfrm>
            <a:off x="142844" y="1357298"/>
            <a:ext cx="3251453" cy="2428891"/>
          </a:xfrm>
          <a:prstGeom prst="rect">
            <a:avLst/>
          </a:prstGeom>
          <a:noFill/>
        </p:spPr>
      </p:pic>
      <p:pic>
        <p:nvPicPr>
          <p:cNvPr id="8196" name="Picture 4" descr="C:\Users\fiapol\Desktop\tesi\grafici\G6.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1371850"/>
            <a:ext cx="3427523" cy="2557216"/>
          </a:xfrm>
          <a:prstGeom prst="rect">
            <a:avLst/>
          </a:prstGeom>
          <a:noFill/>
        </p:spPr>
      </p:pic>
      <p:pic>
        <p:nvPicPr>
          <p:cNvPr id="8200" name="Picture 8" descr="C:\Users\fiapol\Desktop\tesi\grafici\audioRicevuto.png"/>
          <p:cNvPicPr>
            <a:picLocks noChangeAspect="1" noChangeArrowheads="1"/>
          </p:cNvPicPr>
          <p:nvPr/>
        </p:nvPicPr>
        <p:blipFill>
          <a:blip r:embed="rId5"/>
          <a:srcRect t="24826" r="281" b="18989"/>
          <a:stretch>
            <a:fillRect/>
          </a:stretch>
        </p:blipFill>
        <p:spPr bwMode="auto">
          <a:xfrm>
            <a:off x="285720" y="4071942"/>
            <a:ext cx="8643998" cy="2252678"/>
          </a:xfrm>
          <a:prstGeom prst="rect">
            <a:avLst/>
          </a:prstGeom>
          <a:noFill/>
        </p:spPr>
      </p:pic>
      <p:pic>
        <p:nvPicPr>
          <p:cNvPr id="8201" name="Picture 9" descr="C:\Users\fiapol\Desktop\tesi\grafici\graffico_didascali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6357958"/>
            <a:ext cx="4573591" cy="209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Creare blocchi in </a:t>
            </a:r>
            <a:r>
              <a:rPr lang="it-IT" dirty="0" err="1" smtClean="0"/>
              <a:t>Gnuradio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Flusso delle informazioni nel programma</a:t>
            </a:r>
          </a:p>
          <a:p>
            <a:r>
              <a:rPr lang="it-IT" dirty="0" smtClean="0"/>
              <a:t>Composizione blocco</a:t>
            </a:r>
          </a:p>
          <a:p>
            <a:pPr lvl="1"/>
            <a:r>
              <a:rPr lang="it-IT" dirty="0" smtClean="0"/>
              <a:t>Algoritmo</a:t>
            </a:r>
          </a:p>
          <a:p>
            <a:pPr lvl="1"/>
            <a:r>
              <a:rPr lang="it-IT" dirty="0" smtClean="0"/>
              <a:t>Attributi per l’interfaccia con gli altri moduli</a:t>
            </a:r>
          </a:p>
          <a:p>
            <a:pPr lvl="1"/>
            <a:r>
              <a:rPr lang="it-IT" dirty="0" smtClean="0"/>
              <a:t>Codice di tes</a:t>
            </a:r>
            <a:r>
              <a:rPr lang="it-IT" dirty="0" smtClean="0"/>
              <a:t>t</a:t>
            </a:r>
            <a:endParaRPr lang="it-IT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1/4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Algoritmo</a:t>
            </a:r>
          </a:p>
        </p:txBody>
      </p:sp>
      <p:pic>
        <p:nvPicPr>
          <p:cNvPr id="10242" name="Picture 2" descr="C:\Users\fiapol\Desktop\tesi\PoorManThesis-master\PoorManThesis-master\images\rsaTx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8501090" cy="2456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3/4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Attributi per ambiente </a:t>
            </a:r>
            <a:r>
              <a:rPr lang="it-IT" dirty="0" smtClean="0"/>
              <a:t>grafico</a:t>
            </a:r>
            <a:endParaRPr lang="it-IT" dirty="0" smtClean="0"/>
          </a:p>
        </p:txBody>
      </p:sp>
      <p:pic>
        <p:nvPicPr>
          <p:cNvPr id="11267" name="Picture 3" descr="C:\Users\fiapol\Desktop\tesi\immagini presentazione\Attribu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00316"/>
            <a:ext cx="4120391" cy="4514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2/4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Codice di </a:t>
            </a:r>
            <a:r>
              <a:rPr lang="it-IT" dirty="0" smtClean="0"/>
              <a:t>test</a:t>
            </a:r>
            <a:endParaRPr lang="it-IT" dirty="0" smtClean="0"/>
          </a:p>
        </p:txBody>
      </p:sp>
      <p:pic>
        <p:nvPicPr>
          <p:cNvPr id="12291" name="Picture 3" descr="C:\Users\fiapol\Desktop\tesi\PoorManThesis-master\PoorManThesis-master\images\rsaTxQ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5162991" cy="2209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4/</a:t>
            </a:r>
            <a:r>
              <a:rPr lang="it-IT" dirty="0" err="1" smtClean="0"/>
              <a:t>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it-IT" dirty="0" smtClean="0"/>
              <a:t>Compilazione e simulazione</a:t>
            </a:r>
            <a:endParaRPr lang="it-IT" dirty="0"/>
          </a:p>
        </p:txBody>
      </p:sp>
      <p:pic>
        <p:nvPicPr>
          <p:cNvPr id="13315" name="Picture 3" descr="C:\Users\fiapol\Desktop\tesi\PoorManThesis-master\PoorManThesis-master\images\rsaSimulazi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25335"/>
            <a:ext cx="7909525" cy="4446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Contesto</a:t>
            </a:r>
          </a:p>
          <a:p>
            <a:pPr lvl="1"/>
            <a:r>
              <a:rPr lang="it-IT" dirty="0" smtClean="0"/>
              <a:t>Sviluppo </a:t>
            </a:r>
            <a:r>
              <a:rPr lang="it-IT" dirty="0" smtClean="0"/>
              <a:t>tradizionale in </a:t>
            </a:r>
            <a:r>
              <a:rPr lang="it-IT" dirty="0" smtClean="0"/>
              <a:t>Hardware</a:t>
            </a:r>
          </a:p>
          <a:p>
            <a:pPr lvl="1"/>
            <a:r>
              <a:rPr lang="it-IT" dirty="0" smtClean="0"/>
              <a:t>nuovi </a:t>
            </a:r>
            <a:r>
              <a:rPr lang="it-IT" dirty="0" smtClean="0"/>
              <a:t>SDR </a:t>
            </a:r>
            <a:r>
              <a:rPr lang="it-IT" dirty="0" smtClean="0"/>
              <a:t>economici</a:t>
            </a:r>
            <a:endParaRPr lang="it-IT" dirty="0" smtClean="0"/>
          </a:p>
          <a:p>
            <a:r>
              <a:rPr lang="it-IT" dirty="0" smtClean="0"/>
              <a:t>Obiettivo</a:t>
            </a:r>
          </a:p>
          <a:p>
            <a:pPr lvl="1"/>
            <a:r>
              <a:rPr lang="it-IT" dirty="0" smtClean="0"/>
              <a:t>Osservare il comportamento di SDR economici utilizzando una tecnica di trasmissione avanzata (OFDM)</a:t>
            </a:r>
          </a:p>
          <a:p>
            <a:pPr lvl="1"/>
            <a:r>
              <a:rPr lang="it-IT" dirty="0" smtClean="0"/>
              <a:t>Analizzare la fattibilità di un </a:t>
            </a:r>
            <a:r>
              <a:rPr lang="it-IT" dirty="0" err="1" smtClean="0"/>
              <a:t>layer</a:t>
            </a:r>
            <a:r>
              <a:rPr lang="it-IT" dirty="0" smtClean="0"/>
              <a:t> di sicurezza direttamente in </a:t>
            </a:r>
            <a:r>
              <a:rPr lang="it-IT" dirty="0" err="1" smtClean="0"/>
              <a:t>Gnuradio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SDR-RTL in grado di funzionare con OFDM</a:t>
            </a:r>
          </a:p>
          <a:p>
            <a:pPr lvl="1"/>
            <a:r>
              <a:rPr lang="it-IT" dirty="0" smtClean="0"/>
              <a:t>Margine di incremento prestazioni ristretto</a:t>
            </a:r>
          </a:p>
          <a:p>
            <a:pPr lvl="2">
              <a:buNone/>
            </a:pPr>
            <a:r>
              <a:rPr lang="it-IT" dirty="0" smtClean="0"/>
              <a:t>Sample rate massimo e limite cpu</a:t>
            </a:r>
          </a:p>
          <a:p>
            <a:r>
              <a:rPr lang="it-IT" dirty="0" smtClean="0"/>
              <a:t>Integrazione modulo RSA possibile</a:t>
            </a:r>
          </a:p>
          <a:p>
            <a:pPr lvl="1"/>
            <a:r>
              <a:rPr lang="it-IT" dirty="0" smtClean="0"/>
              <a:t> da applicare su blocchi più grandi e con chiavi sicure</a:t>
            </a:r>
          </a:p>
          <a:p>
            <a:pPr lvl="1"/>
            <a:r>
              <a:rPr lang="it-IT" dirty="0" smtClean="0"/>
              <a:t>Valutare il suo utilizzo in un sistema di crittografia ibrido</a:t>
            </a:r>
          </a:p>
          <a:p>
            <a:pPr lvl="1"/>
            <a:endParaRPr lang="it-IT" dirty="0" smtClean="0"/>
          </a:p>
          <a:p>
            <a:pPr lvl="8"/>
            <a:endParaRPr lang="it-IT" dirty="0" smtClean="0"/>
          </a:p>
          <a:p>
            <a:pPr lvl="1"/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OFDM</a:t>
            </a:r>
          </a:p>
          <a:p>
            <a:pPr lvl="1"/>
            <a:r>
              <a:rPr lang="it-IT" dirty="0" smtClean="0"/>
              <a:t>Utilizzata nei sistemi di comunicazione moderni</a:t>
            </a:r>
          </a:p>
          <a:p>
            <a:pPr lvl="1"/>
            <a:r>
              <a:rPr lang="it-IT" dirty="0" smtClean="0"/>
              <a:t>Adatta per la comunicazione wireless</a:t>
            </a:r>
          </a:p>
          <a:p>
            <a:pPr lvl="1"/>
            <a:r>
              <a:rPr lang="it-IT" dirty="0" smtClean="0"/>
              <a:t>Necessita di ricevitori abbastanza avanzati</a:t>
            </a:r>
          </a:p>
          <a:p>
            <a:r>
              <a:rPr lang="it-IT" dirty="0" err="1" smtClean="0"/>
              <a:t>Gnuradio</a:t>
            </a:r>
            <a:endParaRPr lang="it-IT" dirty="0" smtClean="0"/>
          </a:p>
          <a:p>
            <a:pPr lvl="1"/>
            <a:r>
              <a:rPr lang="it-IT" dirty="0" smtClean="0"/>
              <a:t>Ambiente più utilizzato nel modo degli SDR</a:t>
            </a:r>
          </a:p>
          <a:p>
            <a:pPr lvl="1"/>
            <a:r>
              <a:rPr lang="it-IT" dirty="0" smtClean="0"/>
              <a:t>Integrabile in base alle proprie necessità</a:t>
            </a:r>
          </a:p>
          <a:p>
            <a:r>
              <a:rPr lang="it-IT" dirty="0" smtClean="0"/>
              <a:t>RSA</a:t>
            </a:r>
          </a:p>
          <a:p>
            <a:pPr lvl="1"/>
            <a:r>
              <a:rPr lang="it-IT" dirty="0" smtClean="0"/>
              <a:t>Gli algoritmi ibridi utilizzati modernamente avviano la comunicazione con algoritmi a chiave pubblica e asimmetrica come RSA</a:t>
            </a:r>
          </a:p>
          <a:p>
            <a:pPr lvl="1"/>
            <a:r>
              <a:rPr lang="it-IT" dirty="0" smtClean="0"/>
              <a:t>Sicurezza garantita e semplicità di utilizzo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OFDM (</a:t>
            </a:r>
            <a:r>
              <a:rPr lang="it-IT" sz="2800" dirty="0" err="1" smtClean="0"/>
              <a:t>Orthogonal</a:t>
            </a:r>
            <a:r>
              <a:rPr lang="it-IT" sz="2800" dirty="0" smtClean="0"/>
              <a:t> </a:t>
            </a:r>
            <a:r>
              <a:rPr lang="it-IT" sz="2800" dirty="0" err="1" smtClean="0"/>
              <a:t>Frequency-Division</a:t>
            </a:r>
            <a:r>
              <a:rPr lang="it-IT" sz="2800" dirty="0" smtClean="0"/>
              <a:t> Multiplexing)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Ortogonalità</a:t>
            </a:r>
          </a:p>
          <a:p>
            <a:r>
              <a:rPr lang="it-IT" dirty="0" smtClean="0"/>
              <a:t>Tempi di guardia</a:t>
            </a:r>
          </a:p>
          <a:p>
            <a:r>
              <a:rPr lang="it-IT" dirty="0" smtClean="0"/>
              <a:t>Equalizzazione</a:t>
            </a:r>
          </a:p>
          <a:p>
            <a:r>
              <a:rPr lang="it-IT" dirty="0" smtClean="0"/>
              <a:t>Recupero errori</a:t>
            </a:r>
          </a:p>
          <a:p>
            <a:r>
              <a:rPr lang="it-IT" dirty="0" smtClean="0"/>
              <a:t>Sincronizzazione Frequenza</a:t>
            </a:r>
          </a:p>
          <a:p>
            <a:r>
              <a:rPr lang="it-IT" dirty="0" smtClean="0"/>
              <a:t>Allocazione sottobande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SDR (Software </a:t>
            </a:r>
            <a:r>
              <a:rPr lang="it-IT" dirty="0" err="1" smtClean="0"/>
              <a:t>Defined</a:t>
            </a:r>
            <a:r>
              <a:rPr lang="it-IT" dirty="0" smtClean="0"/>
              <a:t> Radio)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Sviluppo software apparati radio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Device</a:t>
            </a:r>
            <a:r>
              <a:rPr lang="it-IT" dirty="0" smtClean="0"/>
              <a:t> utilizzati</a:t>
            </a:r>
          </a:p>
          <a:p>
            <a:pPr lvl="1"/>
            <a:r>
              <a:rPr lang="it-IT" dirty="0" smtClean="0"/>
              <a:t> USRP in trasmissione</a:t>
            </a:r>
          </a:p>
          <a:p>
            <a:pPr lvl="1"/>
            <a:r>
              <a:rPr lang="it-IT" dirty="0" smtClean="0"/>
              <a:t>SDR-RTL ricezione</a:t>
            </a:r>
          </a:p>
          <a:p>
            <a:pPr lvl="1"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Gnuradio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Ambiente open source per l’elaborazioni di segnali finalizzato allo sviluppo di sistemi radio</a:t>
            </a:r>
          </a:p>
          <a:p>
            <a:r>
              <a:rPr lang="it-IT" dirty="0" smtClean="0"/>
              <a:t>Largamente utilizzato per la ricerca e per la realizzazione di sistemi radio.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Trasmettitore 1/4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Formazione </a:t>
            </a:r>
            <a:r>
              <a:rPr lang="it-IT" dirty="0" smtClean="0"/>
              <a:t>pacchetti dal flusso in ingresso</a:t>
            </a:r>
            <a:endParaRPr lang="it-IT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fiapol\Desktop\tesi\PoorManThesis-master\PoorManThesis-master\images\T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71811"/>
            <a:ext cx="8715436" cy="202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Trasmettitore 2/4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Codifica informazioni in Simboli</a:t>
            </a:r>
            <a:endParaRPr lang="it-IT" dirty="0" smtClean="0"/>
          </a:p>
        </p:txBody>
      </p:sp>
      <p:pic>
        <p:nvPicPr>
          <p:cNvPr id="2050" name="Picture 2" descr="C:\Users\fiapol\Desktop\tesi\PoorManThesis-master\PoorManThesis-master\images\T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56" y="3143248"/>
            <a:ext cx="88392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Trasmettitore 3/4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Allocazione simboli sulle sottoportanti e creazione campioni </a:t>
            </a:r>
            <a:r>
              <a:rPr lang="it-IT" dirty="0" smtClean="0"/>
              <a:t>per l’SDR</a:t>
            </a:r>
          </a:p>
        </p:txBody>
      </p:sp>
      <p:pic>
        <p:nvPicPr>
          <p:cNvPr id="3074" name="Picture 2" descr="C:\Users\fiapol\Desktop\tesi\PoorManThesis-master\PoorManThesis-master\images\Tx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07" y="3286124"/>
            <a:ext cx="8942387" cy="1687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299</Words>
  <Application>Microsoft Office PowerPoint</Application>
  <PresentationFormat>Presentazione su schermo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Diapositiva 1</vt:lpstr>
      <vt:lpstr>Introduzione</vt:lpstr>
      <vt:lpstr>Scelte progettuali</vt:lpstr>
      <vt:lpstr>OFDM (Orthogonal Frequency-Division Multiplexing)</vt:lpstr>
      <vt:lpstr>SDR (Software Defined Radio)</vt:lpstr>
      <vt:lpstr>Gnuradio</vt:lpstr>
      <vt:lpstr>Trasmettitore 1/4</vt:lpstr>
      <vt:lpstr>Trasmettitore 2/4</vt:lpstr>
      <vt:lpstr>Trasmettitore 3/4</vt:lpstr>
      <vt:lpstr>Trasmettitore 4/4</vt:lpstr>
      <vt:lpstr>Ricevitore 1/3</vt:lpstr>
      <vt:lpstr>Ricevitore 2/3</vt:lpstr>
      <vt:lpstr>Ricevitore 3/3</vt:lpstr>
      <vt:lpstr>Test sistema</vt:lpstr>
      <vt:lpstr>Creare blocchi in Gnuradio</vt:lpstr>
      <vt:lpstr>Progettazione modulo Gnuradio 1/4</vt:lpstr>
      <vt:lpstr>Progettazione modulo Gnuradio 3/4</vt:lpstr>
      <vt:lpstr>Progettazione modulo Gnuradio 2/4</vt:lpstr>
      <vt:lpstr>Progettazione modulo Gnuradio 4/4</vt:lpstr>
      <vt:lpstr>Conclusioni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fiapol</dc:creator>
  <cp:lastModifiedBy>fiapol</cp:lastModifiedBy>
  <cp:revision>31</cp:revision>
  <dcterms:created xsi:type="dcterms:W3CDTF">2018-10-01T05:19:21Z</dcterms:created>
  <dcterms:modified xsi:type="dcterms:W3CDTF">2018-10-01T14:13:53Z</dcterms:modified>
</cp:coreProperties>
</file>