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672" r:id="rId2"/>
    <p:sldId id="673" r:id="rId3"/>
  </p:sldIdLst>
  <p:sldSz cx="14400213" cy="10799763"/>
  <p:notesSz cx="6858000" cy="9144000"/>
  <p:defaultTextStyle>
    <a:defPPr>
      <a:defRPr lang="de-DE"/>
    </a:defPPr>
    <a:lvl1pPr marL="0" algn="l" defTabSz="120945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1pPr>
    <a:lvl2pPr marL="604726" algn="l" defTabSz="120945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2pPr>
    <a:lvl3pPr marL="1209452" algn="l" defTabSz="120945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3pPr>
    <a:lvl4pPr marL="1814179" algn="l" defTabSz="120945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4pPr>
    <a:lvl5pPr marL="2418906" algn="l" defTabSz="120945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5pPr>
    <a:lvl6pPr marL="3023632" algn="l" defTabSz="120945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6pPr>
    <a:lvl7pPr marL="3628358" algn="l" defTabSz="120945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7pPr>
    <a:lvl8pPr marL="4233084" algn="l" defTabSz="120945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8pPr>
    <a:lvl9pPr marL="4837812" algn="l" defTabSz="1209452" rtl="0" eaLnBrk="1" latinLnBrk="0" hangingPunct="1">
      <a:defRPr sz="23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7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941A8-CBAE-45F8-B313-A0DEA39E704D}" type="datetimeFigureOut">
              <a:rPr lang="de-DE" smtClean="0"/>
              <a:t>21.08.2020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E5F4-9EC4-483B-83F2-03F95933AB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80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09452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1pPr>
    <a:lvl2pPr marL="604726" algn="l" defTabSz="1209452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2pPr>
    <a:lvl3pPr marL="1209452" algn="l" defTabSz="1209452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3pPr>
    <a:lvl4pPr marL="1814179" algn="l" defTabSz="1209452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4pPr>
    <a:lvl5pPr marL="2418906" algn="l" defTabSz="1209452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5pPr>
    <a:lvl6pPr marL="3023632" algn="l" defTabSz="1209452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6pPr>
    <a:lvl7pPr marL="3628358" algn="l" defTabSz="1209452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7pPr>
    <a:lvl8pPr marL="4233084" algn="l" defTabSz="1209452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8pPr>
    <a:lvl9pPr marL="4837812" algn="l" defTabSz="1209452" rtl="0" eaLnBrk="1" latinLnBrk="0" hangingPunct="1">
      <a:defRPr sz="15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FC6D0-44D5-4EB7-828F-6F464F83D79A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67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76884" y="1565848"/>
            <a:ext cx="13524122" cy="37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marR="0" indent="0" algn="l" defTabSz="914434" rtl="0" eaLnBrk="1" fontAlgn="base" latinLnBrk="0" hangingPunct="1">
              <a:lnSpc>
                <a:spcPts val="3201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 sz="2400" b="1" noProof="0" dirty="0"/>
            </a:lvl1pPr>
          </a:lstStyle>
          <a:p>
            <a:pPr marL="0" marR="0" lvl="0" indent="0" algn="l" defTabSz="914434" rtl="0" eaLnBrk="1" fontAlgn="base" latinLnBrk="0" hangingPunct="1">
              <a:lnSpc>
                <a:spcPts val="3201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Projektstart: Fremdverkehrsprädiktion unter Nutzung von neuronalen Netzen</a:t>
            </a:r>
            <a:endParaRPr lang="de-DE" noProof="0" dirty="0"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412579" y="6951933"/>
            <a:ext cx="1684034" cy="5799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01/2018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76883" y="5426680"/>
            <a:ext cx="5023004" cy="5799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Felix Nobis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412581" y="6182208"/>
            <a:ext cx="2987306" cy="57990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23. März 2018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367521" y="6191289"/>
            <a:ext cx="21103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Datum:</a:t>
            </a:r>
          </a:p>
          <a:p>
            <a:endParaRPr lang="de-DE" sz="1600" dirty="0"/>
          </a:p>
          <a:p>
            <a:r>
              <a:rPr lang="de-DE" sz="1600" dirty="0"/>
              <a:t>Status/dabei seit: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7"/>
          </p:nvPr>
        </p:nvSpPr>
        <p:spPr>
          <a:xfrm>
            <a:off x="7197420" y="3121678"/>
            <a:ext cx="6703586" cy="670095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502511" y="494993"/>
            <a:ext cx="1212561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ts val="800"/>
              </a:lnSpc>
            </a:pPr>
            <a:r>
              <a:rPr lang="de-DE" sz="800" dirty="0">
                <a:solidFill>
                  <a:srgbClr val="0065BD"/>
                </a:solidFill>
                <a:latin typeface="Arial" panose="020B0604020202020204"/>
                <a:cs typeface="+mn-cs"/>
              </a:rPr>
              <a:t>Lehrstuhl für Fahrzeugtechnik</a:t>
            </a:r>
          </a:p>
          <a:p>
            <a:pPr eaLnBrk="0" hangingPunct="0">
              <a:lnSpc>
                <a:spcPts val="800"/>
              </a:lnSpc>
            </a:pPr>
            <a:r>
              <a:rPr lang="de-DE" sz="800" dirty="0">
                <a:solidFill>
                  <a:srgbClr val="0065BD"/>
                </a:solidFill>
                <a:latin typeface="Arial" panose="020B0604020202020204"/>
                <a:cs typeface="+mn-cs"/>
              </a:rPr>
              <a:t>Fakultät für Maschinenwesen</a:t>
            </a:r>
          </a:p>
          <a:p>
            <a:pPr eaLnBrk="0" hangingPunct="0">
              <a:lnSpc>
                <a:spcPts val="800"/>
              </a:lnSpc>
            </a:pPr>
            <a:r>
              <a:rPr lang="de-DE" sz="800" dirty="0">
                <a:solidFill>
                  <a:srgbClr val="0065BD"/>
                </a:solidFill>
                <a:latin typeface="Arial" panose="020B0604020202020204"/>
                <a:cs typeface="+mn-cs"/>
              </a:rPr>
              <a:t>Technische Universität München</a:t>
            </a:r>
          </a:p>
        </p:txBody>
      </p:sp>
    </p:spTree>
    <p:extLst>
      <p:ext uri="{BB962C8B-B14F-4D97-AF65-F5344CB8AC3E}">
        <p14:creationId xmlns:p14="http://schemas.microsoft.com/office/powerpoint/2010/main" val="279092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02512" y="2517110"/>
            <a:ext cx="13400197" cy="7676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2000" noProof="0" dirty="0" smtClean="0"/>
            </a:lvl1pPr>
            <a:lvl2pPr>
              <a:lnSpc>
                <a:spcPct val="114000"/>
              </a:lnSpc>
              <a:defRPr lang="de-DE" sz="2000" noProof="0" dirty="0" smtClean="0"/>
            </a:lvl2pPr>
            <a:lvl3pPr>
              <a:defRPr sz="18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02512" y="1054465"/>
            <a:ext cx="13400197" cy="37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de-DE" sz="2400" b="1" noProof="0" dirty="0"/>
            </a:lvl1pPr>
          </a:lstStyle>
          <a:p>
            <a:pPr lvl="0">
              <a:lnSpc>
                <a:spcPts val="3201"/>
              </a:lnSpc>
            </a:pPr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610367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Q_Pro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02512" y="2517110"/>
            <a:ext cx="13400197" cy="7676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2000" noProof="0" dirty="0" smtClean="0"/>
            </a:lvl1pPr>
            <a:lvl2pPr>
              <a:lnSpc>
                <a:spcPct val="114000"/>
              </a:lnSpc>
              <a:defRPr lang="de-DE" sz="2000" noProof="0" dirty="0" smtClean="0"/>
            </a:lvl2pPr>
            <a:lvl3pPr>
              <a:defRPr sz="18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02512" y="1054465"/>
            <a:ext cx="13400197" cy="37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de-DE" sz="2400" b="1" noProof="0" dirty="0"/>
            </a:lvl1pPr>
          </a:lstStyle>
          <a:p>
            <a:pPr lvl="0">
              <a:lnSpc>
                <a:spcPts val="3201"/>
              </a:lnSpc>
            </a:pPr>
            <a:r>
              <a:rPr lang="de-DE" noProof="0" dirty="0"/>
              <a:t>Titel durch Klicken bearbeiten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10669346" y="10260432"/>
            <a:ext cx="323166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4000"/>
              </a:lnSpc>
            </a:pPr>
            <a:fld id="{CE58CB1E-F828-4F11-99E0-327109AF9DA4}" type="slidenum">
              <a:rPr lang="de-DE" sz="1600" smtClean="0"/>
              <a:pPr algn="r">
                <a:lnSpc>
                  <a:spcPct val="114000"/>
                </a:lnSpc>
              </a:pPr>
              <a:t>‹Nr.›</a:t>
            </a:fld>
            <a:endParaRPr lang="de-DE" sz="1600" dirty="0" err="1">
              <a:latin typeface="+mn-lt"/>
            </a:endParaRPr>
          </a:p>
        </p:txBody>
      </p:sp>
      <p:cxnSp>
        <p:nvCxnSpPr>
          <p:cNvPr id="5" name="Gerade Verbindung 13"/>
          <p:cNvCxnSpPr/>
          <p:nvPr userDrawn="1"/>
        </p:nvCxnSpPr>
        <p:spPr bwMode="auto">
          <a:xfrm>
            <a:off x="3240409" y="1040859"/>
            <a:ext cx="1012509" cy="0"/>
          </a:xfrm>
          <a:prstGeom prst="line">
            <a:avLst/>
          </a:prstGeom>
          <a:ln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 userDrawn="1"/>
        </p:nvSpPr>
        <p:spPr bwMode="auto">
          <a:xfrm>
            <a:off x="5275788" y="637317"/>
            <a:ext cx="4916359" cy="35069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 sz="2381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502514" y="637317"/>
            <a:ext cx="1567518" cy="35069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algn="ctr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 sz="2381"/>
          </a:p>
        </p:txBody>
      </p:sp>
    </p:spTree>
    <p:extLst>
      <p:ext uri="{BB962C8B-B14F-4D97-AF65-F5344CB8AC3E}">
        <p14:creationId xmlns:p14="http://schemas.microsoft.com/office/powerpoint/2010/main" val="23583997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DokKolloq 2016-II | Vorname Nachname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76884" y="1565848"/>
            <a:ext cx="13524122" cy="37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1"/>
              </a:lnSpc>
              <a:defRPr lang="de-DE" sz="2400" noProof="0" dirty="0"/>
            </a:lvl1pPr>
          </a:lstStyle>
          <a:p>
            <a:r>
              <a:rPr lang="de-DE" dirty="0"/>
              <a:t>Projektstart: Fremdverkehrsprädiktion unter Nutzung von neuronalen Netzen</a:t>
            </a:r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412579" y="6951933"/>
            <a:ext cx="1684034" cy="5799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MM/YYYY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76883" y="5426680"/>
            <a:ext cx="5023004" cy="5799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412581" y="6182208"/>
            <a:ext cx="2987306" cy="57990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00. Januar 2016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367521" y="6191289"/>
            <a:ext cx="21103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/>
              <a:t>Datum:</a:t>
            </a:r>
          </a:p>
          <a:p>
            <a:endParaRPr lang="de-DE" sz="1600" dirty="0"/>
          </a:p>
          <a:p>
            <a:r>
              <a:rPr lang="de-DE" sz="1600" dirty="0"/>
              <a:t>Status/dabei seit: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7632457" y="5716629"/>
            <a:ext cx="5025782" cy="584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1" dirty="0">
                <a:solidFill>
                  <a:schemeClr val="tx2"/>
                </a:solidFill>
              </a:rPr>
              <a:t>Vielen Dank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990BCE3D-6E31-4E98-8022-C8B244CB114C}"/>
              </a:ext>
            </a:extLst>
          </p:cNvPr>
          <p:cNvSpPr txBox="1">
            <a:spLocks/>
          </p:cNvSpPr>
          <p:nvPr userDrawn="1"/>
        </p:nvSpPr>
        <p:spPr>
          <a:xfrm>
            <a:off x="888214" y="9511126"/>
            <a:ext cx="10180119" cy="5749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468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02512" y="2517110"/>
            <a:ext cx="13400197" cy="7676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2000" noProof="0" dirty="0" smtClean="0"/>
            </a:lvl1pPr>
            <a:lvl2pPr marL="176219" indent="-176219">
              <a:lnSpc>
                <a:spcPct val="114000"/>
              </a:lnSpc>
              <a:buFont typeface="Wingdings" panose="05000000000000000000" pitchFamily="2" charset="2"/>
              <a:buChar char="§"/>
              <a:defRPr lang="de-DE" sz="2000" noProof="0" dirty="0" smtClean="0"/>
            </a:lvl2pPr>
            <a:lvl3pPr marL="360377" indent="-184157">
              <a:buFont typeface="Arial" panose="020B0604020202020204" pitchFamily="34" charset="0"/>
              <a:buChar char="▫"/>
              <a:defRPr sz="18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DokKolloq 2016-II | Vorname Nachname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502512" y="1054467"/>
            <a:ext cx="13400197" cy="4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de-DE" sz="2400" b="1" noProof="0" dirty="0"/>
            </a:lvl1pPr>
          </a:lstStyle>
          <a:p>
            <a:r>
              <a:rPr lang="de-DE" dirty="0"/>
              <a:t>Projektstart: Fremdverkehrsprädiktion unter Nutzung von neuronalen Netzen</a:t>
            </a:r>
          </a:p>
        </p:txBody>
      </p:sp>
    </p:spTree>
    <p:extLst>
      <p:ext uri="{BB962C8B-B14F-4D97-AF65-F5344CB8AC3E}">
        <p14:creationId xmlns:p14="http://schemas.microsoft.com/office/powerpoint/2010/main" val="24878462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02512" y="3642993"/>
            <a:ext cx="13400197" cy="6532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2000" noProof="0" dirty="0" smtClean="0"/>
            </a:lvl1pPr>
            <a:lvl2pPr>
              <a:defRPr lang="de-DE" sz="2000" noProof="0" dirty="0" smtClean="0"/>
            </a:lvl2pPr>
            <a:lvl3pPr>
              <a:defRPr lang="de-DE" sz="1800" noProof="0" dirty="0" smtClean="0"/>
            </a:lvl3pPr>
          </a:lstStyle>
          <a:p>
            <a:pPr lvl="0">
              <a:lnSpc>
                <a:spcPct val="114000"/>
              </a:lnSpc>
            </a:pPr>
            <a:r>
              <a:rPr lang="de-DE" noProof="0" dirty="0"/>
              <a:t>Inhalt durch Klicken bearbeiten</a:t>
            </a:r>
          </a:p>
          <a:p>
            <a:pPr lvl="1">
              <a:lnSpc>
                <a:spcPct val="114000"/>
              </a:lnSpc>
            </a:pPr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DokKolloq 2016-II | Vorname Nachname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2512" y="2517111"/>
            <a:ext cx="13400197" cy="112588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20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2512" y="1054467"/>
            <a:ext cx="13400197" cy="4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de-DE" sz="2400" b="1" noProof="0" dirty="0"/>
            </a:lvl1pPr>
          </a:lstStyle>
          <a:p>
            <a:r>
              <a:rPr lang="de-DE" dirty="0"/>
              <a:t>Projektstart: Fremdverkehrsprädiktion unter Nutzung von neuronalen Netzen</a:t>
            </a:r>
          </a:p>
        </p:txBody>
      </p:sp>
    </p:spTree>
    <p:extLst>
      <p:ext uri="{BB962C8B-B14F-4D97-AF65-F5344CB8AC3E}">
        <p14:creationId xmlns:p14="http://schemas.microsoft.com/office/powerpoint/2010/main" val="4067513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502515" y="2517110"/>
            <a:ext cx="6584208" cy="7676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2000" noProof="0" dirty="0" smtClean="0"/>
            </a:lvl1pPr>
            <a:lvl2pPr>
              <a:defRPr lang="de-DE" sz="2000" noProof="0" dirty="0" smtClean="0"/>
            </a:lvl2pPr>
            <a:lvl3pPr>
              <a:defRPr lang="de-DE" sz="1600" noProof="0" dirty="0" smtClean="0"/>
            </a:lvl3pPr>
          </a:lstStyle>
          <a:p>
            <a:pPr lvl="0">
              <a:lnSpc>
                <a:spcPct val="114000"/>
              </a:lnSpc>
            </a:pPr>
            <a:r>
              <a:rPr lang="de-DE" noProof="0" dirty="0"/>
              <a:t>Inhalt durch Klicken bearbeiten</a:t>
            </a:r>
          </a:p>
          <a:p>
            <a:pPr lvl="1">
              <a:lnSpc>
                <a:spcPct val="114000"/>
              </a:lnSpc>
            </a:pPr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7318501" y="2517110"/>
            <a:ext cx="6584208" cy="7676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2000" noProof="0" dirty="0" smtClean="0"/>
            </a:lvl1pPr>
            <a:lvl2pPr>
              <a:defRPr lang="de-DE" sz="2000" noProof="0" dirty="0" smtClean="0"/>
            </a:lvl2pPr>
            <a:lvl3pPr>
              <a:defRPr lang="de-DE" sz="1600" noProof="0" dirty="0" smtClean="0"/>
            </a:lvl3pPr>
          </a:lstStyle>
          <a:p>
            <a:pPr lvl="0">
              <a:lnSpc>
                <a:spcPct val="114000"/>
              </a:lnSpc>
            </a:pPr>
            <a:r>
              <a:rPr lang="de-DE" noProof="0" dirty="0"/>
              <a:t>Inhalt durch Klicken bearbeiten</a:t>
            </a:r>
          </a:p>
          <a:p>
            <a:pPr lvl="1">
              <a:lnSpc>
                <a:spcPct val="114000"/>
              </a:lnSpc>
            </a:pPr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DokKolloq 2016-II | Vorname Nachname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502512" y="1054467"/>
            <a:ext cx="13400197" cy="4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de-DE" sz="2400" b="1" noProof="0" dirty="0"/>
            </a:lvl1pPr>
          </a:lstStyle>
          <a:p>
            <a:r>
              <a:rPr lang="de-DE" dirty="0"/>
              <a:t>Projektstart: Fremdverkehrsprädiktion unter Nutzung von neuronalen Netzen</a:t>
            </a:r>
          </a:p>
        </p:txBody>
      </p:sp>
    </p:spTree>
    <p:extLst>
      <p:ext uri="{BB962C8B-B14F-4D97-AF65-F5344CB8AC3E}">
        <p14:creationId xmlns:p14="http://schemas.microsoft.com/office/powerpoint/2010/main" val="191200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2512" y="2517111"/>
            <a:ext cx="13400197" cy="112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2000" noProof="0" dirty="0" smtClean="0"/>
            </a:lvl1pPr>
          </a:lstStyle>
          <a:p>
            <a:pPr lvl="0">
              <a:lnSpc>
                <a:spcPct val="114000"/>
              </a:lnSpc>
            </a:pPr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DokKolloq 2016-II | Vorname Nachname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499207" y="3642993"/>
            <a:ext cx="6681699" cy="6527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2000" dirty="0" smtClean="0"/>
            </a:lvl1pPr>
            <a:lvl2pPr>
              <a:defRPr lang="de-DE" sz="2000" dirty="0" smtClean="0"/>
            </a:lvl2pPr>
            <a:lvl3pPr>
              <a:defRPr lang="de-DE" sz="1600" dirty="0" smtClean="0"/>
            </a:lvl3pPr>
          </a:lstStyle>
          <a:p>
            <a:pPr lvl="0">
              <a:lnSpc>
                <a:spcPct val="114000"/>
              </a:lnSpc>
            </a:pPr>
            <a:r>
              <a:rPr lang="de-DE" dirty="0"/>
              <a:t>Formatvorlagen des Textmasters bearbeiten</a:t>
            </a:r>
          </a:p>
          <a:p>
            <a:pPr lvl="1">
              <a:lnSpc>
                <a:spcPct val="114000"/>
              </a:lnSpc>
            </a:pPr>
            <a:r>
              <a:rPr lang="de-DE" dirty="0"/>
              <a:t>Zweite Ebene</a:t>
            </a:r>
          </a:p>
          <a:p>
            <a:pPr lvl="2">
              <a:lnSpc>
                <a:spcPct val="114000"/>
              </a:lnSpc>
            </a:pPr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7219307" y="3643200"/>
            <a:ext cx="6684193" cy="6527477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502512" y="1054467"/>
            <a:ext cx="13400197" cy="4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de-DE" sz="2400" b="1" noProof="0" dirty="0"/>
            </a:lvl1pPr>
          </a:lstStyle>
          <a:p>
            <a:r>
              <a:rPr lang="de-DE" dirty="0"/>
              <a:t>Projektstart: Fremdverkehrsprädiktion unter Nutzung von neuronalen Netzen</a:t>
            </a:r>
          </a:p>
        </p:txBody>
      </p:sp>
    </p:spTree>
    <p:extLst>
      <p:ext uri="{BB962C8B-B14F-4D97-AF65-F5344CB8AC3E}">
        <p14:creationId xmlns:p14="http://schemas.microsoft.com/office/powerpoint/2010/main" val="32133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3604726"/>
            <a:ext cx="14400213" cy="71950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2512" y="2517111"/>
            <a:ext cx="13400197" cy="112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2000" noProof="0" dirty="0" smtClean="0"/>
            </a:lvl1pPr>
          </a:lstStyle>
          <a:p>
            <a:pPr lvl="0">
              <a:lnSpc>
                <a:spcPct val="114000"/>
              </a:lnSpc>
            </a:pPr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DokKolloq 2016-II | Vorname Nachname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499207" y="3642993"/>
            <a:ext cx="6681699" cy="6527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2000" dirty="0" smtClean="0"/>
            </a:lvl1pPr>
            <a:lvl2pPr>
              <a:defRPr lang="de-DE" sz="2000" dirty="0" smtClean="0"/>
            </a:lvl2pPr>
            <a:lvl3pPr>
              <a:defRPr lang="de-DE" sz="1600" dirty="0" smtClean="0"/>
            </a:lvl3pPr>
          </a:lstStyle>
          <a:p>
            <a:pPr lvl="0">
              <a:lnSpc>
                <a:spcPct val="114000"/>
              </a:lnSpc>
            </a:pPr>
            <a:r>
              <a:rPr lang="de-DE"/>
              <a:t>Formatvorlagen des Textmasters bearbeiten</a:t>
            </a:r>
          </a:p>
          <a:p>
            <a:pPr lvl="1">
              <a:lnSpc>
                <a:spcPct val="114000"/>
              </a:lnSpc>
            </a:pPr>
            <a:r>
              <a:rPr lang="de-DE"/>
              <a:t>Zweite Ebene</a:t>
            </a:r>
          </a:p>
          <a:p>
            <a:pPr lvl="2">
              <a:lnSpc>
                <a:spcPct val="114000"/>
              </a:lnSpc>
            </a:pPr>
            <a:r>
              <a:rPr lang="de-DE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7219307" y="3643200"/>
            <a:ext cx="6684193" cy="6527477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502512" y="1054467"/>
            <a:ext cx="13400197" cy="4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de-DE" sz="2400" b="1" noProof="0" dirty="0"/>
            </a:lvl1pPr>
          </a:lstStyle>
          <a:p>
            <a:r>
              <a:rPr lang="de-DE" dirty="0"/>
              <a:t>Projektstart: Fremdverkehrsprädiktion unter Nutzung von neuronalen Netzen</a:t>
            </a:r>
          </a:p>
        </p:txBody>
      </p:sp>
    </p:spTree>
    <p:extLst>
      <p:ext uri="{BB962C8B-B14F-4D97-AF65-F5344CB8AC3E}">
        <p14:creationId xmlns:p14="http://schemas.microsoft.com/office/powerpoint/2010/main" val="120690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02512" y="2517111"/>
            <a:ext cx="13400197" cy="112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z="2000" noProof="0" smtClean="0"/>
            </a:lvl1pPr>
          </a:lstStyle>
          <a:p>
            <a:pPr lvl="0">
              <a:lnSpc>
                <a:spcPct val="114000"/>
              </a:lnSpc>
            </a:pPr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DokKolloq 2016-II | Vorname Nachname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3642995"/>
            <a:ext cx="14400213" cy="7156771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2512" y="1054467"/>
            <a:ext cx="13400197" cy="4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de-DE" sz="2400" b="1" noProof="0" dirty="0"/>
            </a:lvl1pPr>
          </a:lstStyle>
          <a:p>
            <a:r>
              <a:rPr lang="de-DE" dirty="0"/>
              <a:t>Projektstart: Fremdverkehrsprädiktion unter Nutzung von neuronalen Netzen</a:t>
            </a:r>
          </a:p>
        </p:txBody>
      </p:sp>
    </p:spTree>
    <p:extLst>
      <p:ext uri="{BB962C8B-B14F-4D97-AF65-F5344CB8AC3E}">
        <p14:creationId xmlns:p14="http://schemas.microsoft.com/office/powerpoint/2010/main" val="46754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517110"/>
            <a:ext cx="14400213" cy="8282653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DokKolloq 2016-II | Vorname Nachname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502512" y="1054467"/>
            <a:ext cx="13400197" cy="41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de-DE" sz="2400" b="1" noProof="0" dirty="0"/>
            </a:lvl1pPr>
          </a:lstStyle>
          <a:p>
            <a:r>
              <a:rPr lang="de-DE" dirty="0"/>
              <a:t>Projektstart: Fremdverkehrsprädiktion unter Nutzung von neuronalen Netzen</a:t>
            </a:r>
          </a:p>
        </p:txBody>
      </p:sp>
    </p:spTree>
    <p:extLst>
      <p:ext uri="{BB962C8B-B14F-4D97-AF65-F5344CB8AC3E}">
        <p14:creationId xmlns:p14="http://schemas.microsoft.com/office/powerpoint/2010/main" val="90718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10669346" y="10193974"/>
            <a:ext cx="3231661" cy="5749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0028" y="10193974"/>
            <a:ext cx="10180119" cy="5749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DokKolloq 2016-II | Vorname Nachname</a:t>
            </a:r>
            <a:endParaRPr lang="en-US" dirty="0"/>
          </a:p>
        </p:txBody>
      </p:sp>
      <p:pic>
        <p:nvPicPr>
          <p:cNvPr id="8" name="Bild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084" y="511660"/>
            <a:ext cx="718537" cy="50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17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34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51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69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9" indent="-176219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77" indent="-18415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83" indent="-17780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401" indent="-176219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4" indent="-228608" algn="l" defTabSz="9144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1" indent="-228608" algn="l" defTabSz="9144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8" indent="-228608" algn="l" defTabSz="9144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5" indent="-228608" algn="l" defTabSz="91443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7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4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1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6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3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19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6" algn="l" defTabSz="91443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83">
            <a:extLst>
              <a:ext uri="{FF2B5EF4-FFF2-40B4-BE49-F238E27FC236}">
                <a16:creationId xmlns:a16="http://schemas.microsoft.com/office/drawing/2014/main" id="{CA4808C9-FDE4-44B9-BCA4-E3FE340F0D68}"/>
              </a:ext>
            </a:extLst>
          </p:cNvPr>
          <p:cNvSpPr/>
          <p:nvPr/>
        </p:nvSpPr>
        <p:spPr>
          <a:xfrm>
            <a:off x="1316200" y="2007604"/>
            <a:ext cx="11766546" cy="6630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34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de-DE" sz="16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Graph_LTPL.py (</a:t>
            </a:r>
            <a:r>
              <a:rPr lang="de-DE" sz="1600" b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GraphLTPL</a:t>
            </a:r>
            <a:r>
              <a:rPr lang="de-DE" sz="16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b="1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de-DE" sz="16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A44CC41F-2435-44BA-96CC-27C7D651EE07}"/>
              </a:ext>
            </a:extLst>
          </p:cNvPr>
          <p:cNvGrpSpPr/>
          <p:nvPr/>
        </p:nvGrpSpPr>
        <p:grpSpPr>
          <a:xfrm>
            <a:off x="1498167" y="2529250"/>
            <a:ext cx="5360649" cy="1079035"/>
            <a:chOff x="3246841" y="1758144"/>
            <a:chExt cx="2201613" cy="1079035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BE42EE95-E719-49AB-A8C0-AE4BFB2054C6}"/>
                </a:ext>
              </a:extLst>
            </p:cNvPr>
            <p:cNvSpPr/>
            <p:nvPr/>
          </p:nvSpPr>
          <p:spPr>
            <a:xfrm>
              <a:off x="3246841" y="1758144"/>
              <a:ext cx="2201613" cy="10790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34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init()</a:t>
              </a:r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6CF755A9-C6E5-4FEA-BDF8-9C836E739190}"/>
                </a:ext>
              </a:extLst>
            </p:cNvPr>
            <p:cNvSpPr/>
            <p:nvPr/>
          </p:nvSpPr>
          <p:spPr>
            <a:xfrm>
              <a:off x="3329069" y="2150836"/>
              <a:ext cx="2049724" cy="57657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4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00" dirty="0">
                  <a:solidFill>
                    <a:sysClr val="windowText" lastClr="000000"/>
                  </a:solidFill>
                  <a:latin typeface="Arial"/>
                </a:rPr>
                <a:t>initialize the class</a:t>
              </a:r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CD4AC9CE-4721-4B58-9453-9D022A608319}"/>
              </a:ext>
            </a:extLst>
          </p:cNvPr>
          <p:cNvGrpSpPr/>
          <p:nvPr/>
        </p:nvGrpSpPr>
        <p:grpSpPr>
          <a:xfrm>
            <a:off x="1506876" y="3739741"/>
            <a:ext cx="5360649" cy="1079035"/>
            <a:chOff x="3246841" y="1758144"/>
            <a:chExt cx="2201613" cy="1079035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FE9D2577-53FA-4523-A99B-69EB9A7AAEB0}"/>
                </a:ext>
              </a:extLst>
            </p:cNvPr>
            <p:cNvSpPr/>
            <p:nvPr/>
          </p:nvSpPr>
          <p:spPr>
            <a:xfrm>
              <a:off x="3246841" y="1758144"/>
              <a:ext cx="2201613" cy="10790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34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 err="1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graph_i</a:t>
              </a:r>
              <a:r>
                <a: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nit()</a:t>
              </a:r>
            </a:p>
          </p:txBody>
        </p:sp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8C5EC912-FD8B-44B1-A4BE-B3A9E0FD100C}"/>
                </a:ext>
              </a:extLst>
            </p:cNvPr>
            <p:cNvSpPr/>
            <p:nvPr/>
          </p:nvSpPr>
          <p:spPr>
            <a:xfrm>
              <a:off x="3329069" y="2150836"/>
              <a:ext cx="2049724" cy="57657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4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00" dirty="0">
                  <a:solidFill>
                    <a:sysClr val="windowText" lastClr="000000"/>
                  </a:solidFill>
                  <a:latin typeface="Arial"/>
                </a:rPr>
                <a:t>initialize the graph by calculating performing the offline calculation (nodes and vertices)</a:t>
              </a: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0AE0864-E22C-4BBF-AFB4-FBAE8ABFFB7E}"/>
              </a:ext>
            </a:extLst>
          </p:cNvPr>
          <p:cNvGrpSpPr/>
          <p:nvPr/>
        </p:nvGrpSpPr>
        <p:grpSpPr>
          <a:xfrm>
            <a:off x="1513466" y="4967651"/>
            <a:ext cx="5360649" cy="1079035"/>
            <a:chOff x="3246841" y="1758144"/>
            <a:chExt cx="2201613" cy="1079035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F187A34-DE15-46E3-BCD9-B2E2A50FD1C2}"/>
                </a:ext>
              </a:extLst>
            </p:cNvPr>
            <p:cNvSpPr/>
            <p:nvPr/>
          </p:nvSpPr>
          <p:spPr>
            <a:xfrm>
              <a:off x="3246841" y="1758144"/>
              <a:ext cx="2201613" cy="10790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34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 err="1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set_startpos</a:t>
              </a:r>
              <a:r>
                <a: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()</a:t>
              </a:r>
            </a:p>
          </p:txBody>
        </p:sp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60D398B6-2090-4032-865B-7D9BE9E32763}"/>
                </a:ext>
              </a:extLst>
            </p:cNvPr>
            <p:cNvSpPr/>
            <p:nvPr/>
          </p:nvSpPr>
          <p:spPr>
            <a:xfrm>
              <a:off x="3329069" y="2150836"/>
              <a:ext cx="2049724" cy="57657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4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00" dirty="0">
                  <a:solidFill>
                    <a:sysClr val="windowText" lastClr="000000"/>
                  </a:solidFill>
                  <a:latin typeface="Arial"/>
                </a:rPr>
                <a:t>set the start pose of the vehicle within the grid (can be called multiple times, until the driving task started)</a:t>
              </a: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6D6E66A6-79DD-4117-9250-9199207FC89E}"/>
              </a:ext>
            </a:extLst>
          </p:cNvPr>
          <p:cNvGrpSpPr/>
          <p:nvPr/>
        </p:nvGrpSpPr>
        <p:grpSpPr>
          <a:xfrm>
            <a:off x="1522175" y="6204274"/>
            <a:ext cx="5360649" cy="1079035"/>
            <a:chOff x="3246841" y="1758144"/>
            <a:chExt cx="2201613" cy="1079035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6A2792DB-0B30-42EA-BC35-D9757499E8AF}"/>
                </a:ext>
              </a:extLst>
            </p:cNvPr>
            <p:cNvSpPr/>
            <p:nvPr/>
          </p:nvSpPr>
          <p:spPr>
            <a:xfrm>
              <a:off x="3246841" y="1758144"/>
              <a:ext cx="2201613" cy="10790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34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 err="1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calc_paths</a:t>
              </a:r>
              <a:r>
                <a: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()</a:t>
              </a:r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3B119313-E029-403F-9485-23C5CCC1529E}"/>
                </a:ext>
              </a:extLst>
            </p:cNvPr>
            <p:cNvSpPr/>
            <p:nvPr/>
          </p:nvSpPr>
          <p:spPr>
            <a:xfrm>
              <a:off x="3329069" y="2150836"/>
              <a:ext cx="2049724" cy="57657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4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00" dirty="0">
                  <a:solidFill>
                    <a:sysClr val="windowText" lastClr="000000"/>
                  </a:solidFill>
                  <a:latin typeface="Arial"/>
                </a:rPr>
                <a:t>calculate an action set of paths for the current time stamp and given environment</a:t>
              </a: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A323A319-AA68-48A4-82FA-E53BF2D265E7}"/>
              </a:ext>
            </a:extLst>
          </p:cNvPr>
          <p:cNvGrpSpPr/>
          <p:nvPr/>
        </p:nvGrpSpPr>
        <p:grpSpPr>
          <a:xfrm>
            <a:off x="1498166" y="7440877"/>
            <a:ext cx="5360649" cy="1079035"/>
            <a:chOff x="3246841" y="1758144"/>
            <a:chExt cx="2201613" cy="1079035"/>
          </a:xfrm>
        </p:grpSpPr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BC0F2043-2588-4338-88F8-ACBBB20D312B}"/>
                </a:ext>
              </a:extLst>
            </p:cNvPr>
            <p:cNvSpPr/>
            <p:nvPr/>
          </p:nvSpPr>
          <p:spPr>
            <a:xfrm>
              <a:off x="3246841" y="1758144"/>
              <a:ext cx="2201613" cy="10790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34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 err="1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calc_vel_profile</a:t>
              </a:r>
              <a:r>
                <a: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()</a:t>
              </a:r>
            </a:p>
          </p:txBody>
        </p:sp>
        <p:sp>
          <p:nvSpPr>
            <p:cNvPr id="63" name="Rechteck: abgerundete Ecken 62">
              <a:extLst>
                <a:ext uri="{FF2B5EF4-FFF2-40B4-BE49-F238E27FC236}">
                  <a16:creationId xmlns:a16="http://schemas.microsoft.com/office/drawing/2014/main" id="{405F8618-906F-42C0-A5C6-F1B62A5CE605}"/>
                </a:ext>
              </a:extLst>
            </p:cNvPr>
            <p:cNvSpPr/>
            <p:nvPr/>
          </p:nvSpPr>
          <p:spPr>
            <a:xfrm>
              <a:off x="3329069" y="2150836"/>
              <a:ext cx="2049724" cy="57657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4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00" dirty="0">
                  <a:solidFill>
                    <a:sysClr val="windowText" lastClr="000000"/>
                  </a:solidFill>
                  <a:latin typeface="Arial"/>
                </a:rPr>
                <a:t>calculate a velocity profile for the calculated paths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B8E20100-20CC-4A58-8EA9-4A17058CDCB5}"/>
              </a:ext>
            </a:extLst>
          </p:cNvPr>
          <p:cNvGrpSpPr/>
          <p:nvPr/>
        </p:nvGrpSpPr>
        <p:grpSpPr>
          <a:xfrm>
            <a:off x="7541402" y="2529250"/>
            <a:ext cx="5360649" cy="1079035"/>
            <a:chOff x="3246841" y="1758144"/>
            <a:chExt cx="2201613" cy="1079035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E9D4E704-3DA1-46DB-8003-E12A2402BCDE}"/>
                </a:ext>
              </a:extLst>
            </p:cNvPr>
            <p:cNvSpPr/>
            <p:nvPr/>
          </p:nvSpPr>
          <p:spPr>
            <a:xfrm>
              <a:off x="3246841" y="1758144"/>
              <a:ext cx="2201613" cy="1079035"/>
            </a:xfrm>
            <a:prstGeom prst="rect">
              <a:avLst/>
            </a:prstGeom>
            <a:pattFill prst="wdUpDiag">
              <a:fgClr>
                <a:schemeClr val="accent3"/>
              </a:fgClr>
              <a:bgClr>
                <a:schemeClr val="bg1">
                  <a:lumMod val="95000"/>
                </a:schemeClr>
              </a:bgClr>
            </a:pattFill>
            <a:ln w="190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34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log()</a:t>
              </a:r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5A31532A-54ED-425C-A95F-F1883BCED2C7}"/>
                </a:ext>
              </a:extLst>
            </p:cNvPr>
            <p:cNvSpPr/>
            <p:nvPr/>
          </p:nvSpPr>
          <p:spPr>
            <a:xfrm>
              <a:off x="3329069" y="2150836"/>
              <a:ext cx="2049724" cy="57657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4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00" dirty="0">
                  <a:solidFill>
                    <a:sysClr val="windowText" lastClr="000000"/>
                  </a:solidFill>
                  <a:latin typeface="Arial"/>
                </a:rPr>
                <a:t>log the current time step to a file (to be called after “</a:t>
              </a:r>
              <a:r>
                <a:rPr lang="en-US" sz="1500" dirty="0" err="1">
                  <a:solidFill>
                    <a:sysClr val="windowText" lastClr="000000"/>
                  </a:solidFill>
                  <a:latin typeface="Arial"/>
                </a:rPr>
                <a:t>calc_vel_profile</a:t>
              </a:r>
              <a:r>
                <a:rPr lang="en-US" sz="1500" dirty="0">
                  <a:solidFill>
                    <a:sysClr val="windowText" lastClr="000000"/>
                  </a:solidFill>
                  <a:latin typeface="Arial"/>
                </a:rPr>
                <a:t>()”)</a:t>
              </a: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6B8F9E8B-26DF-4984-8EF2-9BE1AF339ABD}"/>
              </a:ext>
            </a:extLst>
          </p:cNvPr>
          <p:cNvGrpSpPr/>
          <p:nvPr/>
        </p:nvGrpSpPr>
        <p:grpSpPr>
          <a:xfrm>
            <a:off x="7551562" y="3739741"/>
            <a:ext cx="5360649" cy="1079035"/>
            <a:chOff x="3246841" y="1758144"/>
            <a:chExt cx="2201613" cy="1079035"/>
          </a:xfrm>
          <a:pattFill prst="wdUpDiag">
            <a:fgClr>
              <a:schemeClr val="accent3"/>
            </a:fgClr>
            <a:bgClr>
              <a:schemeClr val="bg1"/>
            </a:bgClr>
          </a:pattFill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6538C28-8838-48B8-9FBC-1D2E58807998}"/>
                </a:ext>
              </a:extLst>
            </p:cNvPr>
            <p:cNvSpPr/>
            <p:nvPr/>
          </p:nvSpPr>
          <p:spPr>
            <a:xfrm>
              <a:off x="3246841" y="1758144"/>
              <a:ext cx="2201613" cy="1079035"/>
            </a:xfrm>
            <a:prstGeom prst="rect">
              <a:avLst/>
            </a:prstGeom>
            <a:pattFill prst="wdUpDiag">
              <a:fgClr>
                <a:schemeClr val="accent3"/>
              </a:fgClr>
              <a:bgClr>
                <a:schemeClr val="bg1">
                  <a:lumMod val="95000"/>
                </a:schemeClr>
              </a:bgClr>
            </a:pattFill>
            <a:ln w="19050"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34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visual()</a:t>
              </a:r>
            </a:p>
          </p:txBody>
        </p: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D68BC801-E61C-455C-99FD-85A448ED41BD}"/>
                </a:ext>
              </a:extLst>
            </p:cNvPr>
            <p:cNvSpPr/>
            <p:nvPr/>
          </p:nvSpPr>
          <p:spPr>
            <a:xfrm>
              <a:off x="3329069" y="2150836"/>
              <a:ext cx="2049724" cy="57657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34" fontAlgn="base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00" dirty="0">
                  <a:solidFill>
                    <a:sysClr val="windowText" lastClr="000000"/>
                  </a:solidFill>
                  <a:latin typeface="Arial"/>
                </a:rPr>
                <a:t>visualize the current planning step (to be called after “</a:t>
              </a:r>
              <a:r>
                <a:rPr lang="en-US" sz="1500" dirty="0" err="1">
                  <a:solidFill>
                    <a:sysClr val="windowText" lastClr="000000"/>
                  </a:solidFill>
                  <a:latin typeface="Arial"/>
                </a:rPr>
                <a:t>calc_vel_profile</a:t>
              </a:r>
              <a:r>
                <a:rPr lang="en-US" sz="1500" dirty="0">
                  <a:solidFill>
                    <a:sysClr val="windowText" lastClr="000000"/>
                  </a:solidFill>
                  <a:latin typeface="Arial"/>
                </a:rPr>
                <a:t>()”)</a:t>
              </a:r>
            </a:p>
          </p:txBody>
        </p:sp>
      </p:grp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954ADB91-FFA7-4C31-9336-F5A97721A44F}"/>
              </a:ext>
            </a:extLst>
          </p:cNvPr>
          <p:cNvCxnSpPr/>
          <p:nvPr/>
        </p:nvCxnSpPr>
        <p:spPr>
          <a:xfrm>
            <a:off x="997148" y="3083144"/>
            <a:ext cx="50101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hteck: abgerundete Ecken 71">
            <a:extLst>
              <a:ext uri="{FF2B5EF4-FFF2-40B4-BE49-F238E27FC236}">
                <a16:creationId xmlns:a16="http://schemas.microsoft.com/office/drawing/2014/main" id="{D30A248D-FFDD-49A4-B762-F3CA72DA4621}"/>
              </a:ext>
            </a:extLst>
          </p:cNvPr>
          <p:cNvSpPr/>
          <p:nvPr/>
        </p:nvSpPr>
        <p:spPr>
          <a:xfrm>
            <a:off x="99828" y="2907287"/>
            <a:ext cx="943040" cy="3109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34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solidFill>
                  <a:sysClr val="windowText" lastClr="000000"/>
                </a:solidFill>
                <a:latin typeface="Arial"/>
              </a:rPr>
              <a:t>files</a:t>
            </a: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9C7EDBE-26A1-49BB-B64E-C75FFA3008EC}"/>
              </a:ext>
            </a:extLst>
          </p:cNvPr>
          <p:cNvCxnSpPr>
            <a:cxnSpLocks/>
          </p:cNvCxnSpPr>
          <p:nvPr/>
        </p:nvCxnSpPr>
        <p:spPr>
          <a:xfrm>
            <a:off x="920338" y="4293784"/>
            <a:ext cx="58653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hteck: abgerundete Ecken 73">
            <a:extLst>
              <a:ext uri="{FF2B5EF4-FFF2-40B4-BE49-F238E27FC236}">
                <a16:creationId xmlns:a16="http://schemas.microsoft.com/office/drawing/2014/main" id="{AB143CAA-0AFC-4937-A57F-D4AD71469FFE}"/>
              </a:ext>
            </a:extLst>
          </p:cNvPr>
          <p:cNvSpPr/>
          <p:nvPr/>
        </p:nvSpPr>
        <p:spPr>
          <a:xfrm>
            <a:off x="99828" y="4117927"/>
            <a:ext cx="943040" cy="310957"/>
          </a:xfrm>
          <a:prstGeom prst="roundRect">
            <a:avLst/>
          </a:prstGeom>
          <a:pattFill prst="wdUpDiag">
            <a:fgClr>
              <a:schemeClr val="accent3"/>
            </a:fgClr>
            <a:bgClr>
              <a:schemeClr val="bg1"/>
            </a:bgClr>
          </a:patt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34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 err="1">
                <a:solidFill>
                  <a:sysClr val="windowText" lastClr="000000"/>
                </a:solidFill>
                <a:latin typeface="Arial"/>
              </a:rPr>
              <a:t>veh</a:t>
            </a:r>
            <a:r>
              <a:rPr lang="en-US" sz="1500" dirty="0">
                <a:solidFill>
                  <a:sysClr val="windowText" lastClr="000000"/>
                </a:solidFill>
                <a:latin typeface="Arial"/>
              </a:rPr>
              <a:t>. </a:t>
            </a:r>
            <a:r>
              <a:rPr lang="en-US" sz="1500" dirty="0" err="1">
                <a:solidFill>
                  <a:sysClr val="windowText" lastClr="000000"/>
                </a:solidFill>
                <a:latin typeface="Arial"/>
              </a:rPr>
              <a:t>dyn</a:t>
            </a:r>
            <a:r>
              <a:rPr lang="en-US" sz="1500" dirty="0">
                <a:solidFill>
                  <a:sysClr val="windowText" lastClr="000000"/>
                </a:solidFill>
                <a:latin typeface="Arial"/>
              </a:rPr>
              <a:t>.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4ED2BC8A-ACBB-4296-804E-43ACFA5C0F47}"/>
              </a:ext>
            </a:extLst>
          </p:cNvPr>
          <p:cNvCxnSpPr/>
          <p:nvPr/>
        </p:nvCxnSpPr>
        <p:spPr>
          <a:xfrm>
            <a:off x="997148" y="5331071"/>
            <a:ext cx="50101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hteck: abgerundete Ecken 75">
            <a:extLst>
              <a:ext uri="{FF2B5EF4-FFF2-40B4-BE49-F238E27FC236}">
                <a16:creationId xmlns:a16="http://schemas.microsoft.com/office/drawing/2014/main" id="{F90E8353-E14D-4606-97BA-4DBE2C183722}"/>
              </a:ext>
            </a:extLst>
          </p:cNvPr>
          <p:cNvSpPr/>
          <p:nvPr/>
        </p:nvSpPr>
        <p:spPr>
          <a:xfrm>
            <a:off x="99828" y="5155214"/>
            <a:ext cx="943040" cy="3109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34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solidFill>
                  <a:sysClr val="windowText" lastClr="000000"/>
                </a:solidFill>
                <a:latin typeface="Arial"/>
              </a:rPr>
              <a:t>pose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CD22F692-7FB0-476E-98D4-DBEC60BEF404}"/>
              </a:ext>
            </a:extLst>
          </p:cNvPr>
          <p:cNvCxnSpPr/>
          <p:nvPr/>
        </p:nvCxnSpPr>
        <p:spPr>
          <a:xfrm>
            <a:off x="997148" y="5717118"/>
            <a:ext cx="50101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E8C37BFA-93EF-4514-8F6A-7BC56EE08271}"/>
              </a:ext>
            </a:extLst>
          </p:cNvPr>
          <p:cNvSpPr/>
          <p:nvPr/>
        </p:nvSpPr>
        <p:spPr>
          <a:xfrm>
            <a:off x="99828" y="5541261"/>
            <a:ext cx="943040" cy="3109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34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solidFill>
                  <a:sysClr val="windowText" lastClr="000000"/>
                </a:solidFill>
                <a:latin typeface="Arial"/>
              </a:rPr>
              <a:t>velocity</a:t>
            </a:r>
          </a:p>
        </p:txBody>
      </p: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E4F7C6B1-1ABC-4DBA-9779-FF71062E533F}"/>
              </a:ext>
            </a:extLst>
          </p:cNvPr>
          <p:cNvCxnSpPr>
            <a:cxnSpLocks/>
          </p:cNvCxnSpPr>
          <p:nvPr/>
        </p:nvCxnSpPr>
        <p:spPr>
          <a:xfrm>
            <a:off x="6882822" y="5515482"/>
            <a:ext cx="6497898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hteck: abgerundete Ecken 89">
            <a:extLst>
              <a:ext uri="{FF2B5EF4-FFF2-40B4-BE49-F238E27FC236}">
                <a16:creationId xmlns:a16="http://schemas.microsoft.com/office/drawing/2014/main" id="{50AF982F-532D-40A3-B0D1-288FEE256415}"/>
              </a:ext>
            </a:extLst>
          </p:cNvPr>
          <p:cNvSpPr/>
          <p:nvPr/>
        </p:nvSpPr>
        <p:spPr>
          <a:xfrm>
            <a:off x="13389427" y="5367464"/>
            <a:ext cx="943040" cy="310957"/>
          </a:xfrm>
          <a:prstGeom prst="roundRect">
            <a:avLst/>
          </a:prstGeom>
          <a:pattFill prst="wdUpDiag">
            <a:fgClr>
              <a:schemeClr val="accent3"/>
            </a:fgClr>
            <a:bgClr>
              <a:schemeClr val="bg1"/>
            </a:bgClr>
          </a:patt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34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ysClr val="windowText" lastClr="000000"/>
                </a:solidFill>
                <a:latin typeface="Arial"/>
              </a:rPr>
              <a:t>success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5D130AB-F6D3-4E86-A192-0B17435B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3534F37F-E564-432F-B74B-002DA18EED86}"/>
              </a:ext>
            </a:extLst>
          </p:cNvPr>
          <p:cNvCxnSpPr/>
          <p:nvPr/>
        </p:nvCxnSpPr>
        <p:spPr>
          <a:xfrm>
            <a:off x="997148" y="7610292"/>
            <a:ext cx="50101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hteck: abgerundete Ecken 94">
            <a:extLst>
              <a:ext uri="{FF2B5EF4-FFF2-40B4-BE49-F238E27FC236}">
                <a16:creationId xmlns:a16="http://schemas.microsoft.com/office/drawing/2014/main" id="{91ABAA9E-8860-4A13-B6C0-9CDC440C9B75}"/>
              </a:ext>
            </a:extLst>
          </p:cNvPr>
          <p:cNvSpPr/>
          <p:nvPr/>
        </p:nvSpPr>
        <p:spPr>
          <a:xfrm>
            <a:off x="99828" y="7434435"/>
            <a:ext cx="943040" cy="3109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34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solidFill>
                  <a:sysClr val="windowText" lastClr="000000"/>
                </a:solidFill>
                <a:latin typeface="Arial"/>
              </a:rPr>
              <a:t>pose</a:t>
            </a:r>
          </a:p>
        </p:txBody>
      </p: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65A7690A-EECB-4818-98AA-17BF8E745FCE}"/>
              </a:ext>
            </a:extLst>
          </p:cNvPr>
          <p:cNvCxnSpPr/>
          <p:nvPr/>
        </p:nvCxnSpPr>
        <p:spPr>
          <a:xfrm>
            <a:off x="997148" y="7992823"/>
            <a:ext cx="50101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hteck: abgerundete Ecken 96">
            <a:extLst>
              <a:ext uri="{FF2B5EF4-FFF2-40B4-BE49-F238E27FC236}">
                <a16:creationId xmlns:a16="http://schemas.microsoft.com/office/drawing/2014/main" id="{B334FCF3-483F-4C03-BBA5-D0C1D2F86120}"/>
              </a:ext>
            </a:extLst>
          </p:cNvPr>
          <p:cNvSpPr/>
          <p:nvPr/>
        </p:nvSpPr>
        <p:spPr>
          <a:xfrm>
            <a:off x="99828" y="7816966"/>
            <a:ext cx="943040" cy="310957"/>
          </a:xfrm>
          <a:prstGeom prst="roundRect">
            <a:avLst/>
          </a:prstGeom>
          <a:pattFill prst="wdUpDiag">
            <a:fgClr>
              <a:schemeClr val="accent3"/>
            </a:fgClr>
            <a:bgClr>
              <a:schemeClr val="bg1"/>
            </a:bgClr>
          </a:patt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34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ysClr val="windowText" lastClr="000000"/>
                </a:solidFill>
                <a:latin typeface="Arial"/>
              </a:rPr>
              <a:t>max. vel.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D36DC168-CE38-4056-BFEB-71E1FE088C75}"/>
              </a:ext>
            </a:extLst>
          </p:cNvPr>
          <p:cNvCxnSpPr/>
          <p:nvPr/>
        </p:nvCxnSpPr>
        <p:spPr>
          <a:xfrm>
            <a:off x="997148" y="8362099"/>
            <a:ext cx="50101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hteck: abgerundete Ecken 98">
            <a:extLst>
              <a:ext uri="{FF2B5EF4-FFF2-40B4-BE49-F238E27FC236}">
                <a16:creationId xmlns:a16="http://schemas.microsoft.com/office/drawing/2014/main" id="{840F5057-ACB3-4812-AB4E-D89C2F596AC2}"/>
              </a:ext>
            </a:extLst>
          </p:cNvPr>
          <p:cNvSpPr/>
          <p:nvPr/>
        </p:nvSpPr>
        <p:spPr>
          <a:xfrm>
            <a:off x="99828" y="8186242"/>
            <a:ext cx="943040" cy="310957"/>
          </a:xfrm>
          <a:prstGeom prst="roundRect">
            <a:avLst/>
          </a:prstGeom>
          <a:pattFill prst="wdUpDiag">
            <a:fgClr>
              <a:schemeClr val="accent3"/>
            </a:fgClr>
            <a:bgClr>
              <a:schemeClr val="bg1"/>
            </a:bgClr>
          </a:patt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34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ysClr val="windowText" lastClr="000000"/>
                </a:solidFill>
                <a:latin typeface="Arial"/>
              </a:rPr>
              <a:t>veh. dyn</a:t>
            </a:r>
            <a:r>
              <a:rPr lang="en-US" sz="1500" dirty="0">
                <a:solidFill>
                  <a:sysClr val="windowText" lastClr="000000"/>
                </a:solidFill>
                <a:latin typeface="Arial"/>
              </a:rPr>
              <a:t>.</a:t>
            </a:r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267A8F31-2447-427E-8150-38EC017206FF}"/>
              </a:ext>
            </a:extLst>
          </p:cNvPr>
          <p:cNvCxnSpPr/>
          <p:nvPr/>
        </p:nvCxnSpPr>
        <p:spPr>
          <a:xfrm>
            <a:off x="1033466" y="6363902"/>
            <a:ext cx="50101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hteck: abgerundete Ecken 104">
            <a:extLst>
              <a:ext uri="{FF2B5EF4-FFF2-40B4-BE49-F238E27FC236}">
                <a16:creationId xmlns:a16="http://schemas.microsoft.com/office/drawing/2014/main" id="{6DF93715-72C9-4A8D-9324-52AA118B427A}"/>
              </a:ext>
            </a:extLst>
          </p:cNvPr>
          <p:cNvSpPr/>
          <p:nvPr/>
        </p:nvSpPr>
        <p:spPr>
          <a:xfrm>
            <a:off x="99828" y="6188045"/>
            <a:ext cx="943040" cy="3109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34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solidFill>
                  <a:sysClr val="windowText" lastClr="000000"/>
                </a:solidFill>
                <a:latin typeface="Arial"/>
              </a:rPr>
              <a:t>prev. act.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91EB3526-4A11-4B75-9598-8AD06114360D}"/>
              </a:ext>
            </a:extLst>
          </p:cNvPr>
          <p:cNvCxnSpPr/>
          <p:nvPr/>
        </p:nvCxnSpPr>
        <p:spPr>
          <a:xfrm>
            <a:off x="1033466" y="6746433"/>
            <a:ext cx="50101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hteck: abgerundete Ecken 110">
            <a:extLst>
              <a:ext uri="{FF2B5EF4-FFF2-40B4-BE49-F238E27FC236}">
                <a16:creationId xmlns:a16="http://schemas.microsoft.com/office/drawing/2014/main" id="{695E338B-3303-4A9A-97DC-AF9DF25CFCEA}"/>
              </a:ext>
            </a:extLst>
          </p:cNvPr>
          <p:cNvSpPr/>
          <p:nvPr/>
        </p:nvSpPr>
        <p:spPr>
          <a:xfrm>
            <a:off x="99828" y="6570576"/>
            <a:ext cx="943040" cy="310957"/>
          </a:xfrm>
          <a:prstGeom prst="roundRect">
            <a:avLst/>
          </a:prstGeom>
          <a:pattFill prst="wdUpDiag">
            <a:fgClr>
              <a:schemeClr val="accent3"/>
            </a:fgClr>
            <a:bgClr>
              <a:schemeClr val="bg1"/>
            </a:bgClr>
          </a:patt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34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ysClr val="windowText" lastClr="000000"/>
                </a:solidFill>
                <a:latin typeface="Arial"/>
              </a:rPr>
              <a:t>object list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06BE3226-0570-464C-83E5-AE34876DC099}"/>
              </a:ext>
            </a:extLst>
          </p:cNvPr>
          <p:cNvCxnSpPr/>
          <p:nvPr/>
        </p:nvCxnSpPr>
        <p:spPr>
          <a:xfrm>
            <a:off x="1033466" y="7115709"/>
            <a:ext cx="50101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hteck: abgerundete Ecken 113">
            <a:extLst>
              <a:ext uri="{FF2B5EF4-FFF2-40B4-BE49-F238E27FC236}">
                <a16:creationId xmlns:a16="http://schemas.microsoft.com/office/drawing/2014/main" id="{CCE2754C-381C-41E1-A9D7-9F7A13FD9303}"/>
              </a:ext>
            </a:extLst>
          </p:cNvPr>
          <p:cNvSpPr/>
          <p:nvPr/>
        </p:nvSpPr>
        <p:spPr>
          <a:xfrm>
            <a:off x="99828" y="6939852"/>
            <a:ext cx="943040" cy="310957"/>
          </a:xfrm>
          <a:prstGeom prst="roundRect">
            <a:avLst/>
          </a:prstGeom>
          <a:pattFill prst="wdUpDiag">
            <a:fgClr>
              <a:schemeClr val="accent3"/>
            </a:fgClr>
            <a:bgClr>
              <a:schemeClr val="bg1"/>
            </a:bgClr>
          </a:patt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34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ysClr val="windowText" lastClr="000000"/>
                </a:solidFill>
                <a:latin typeface="Arial"/>
              </a:rPr>
              <a:t>zones</a:t>
            </a: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CA350C49-6A81-4AF5-9713-5D33BC04F8BF}"/>
              </a:ext>
            </a:extLst>
          </p:cNvPr>
          <p:cNvCxnSpPr>
            <a:cxnSpLocks/>
          </p:cNvCxnSpPr>
          <p:nvPr/>
        </p:nvCxnSpPr>
        <p:spPr>
          <a:xfrm>
            <a:off x="6882822" y="6725759"/>
            <a:ext cx="6497898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hteck: abgerundete Ecken 115">
            <a:extLst>
              <a:ext uri="{FF2B5EF4-FFF2-40B4-BE49-F238E27FC236}">
                <a16:creationId xmlns:a16="http://schemas.microsoft.com/office/drawing/2014/main" id="{49B56AB4-50B3-4711-9DBA-686CF53A88F3}"/>
              </a:ext>
            </a:extLst>
          </p:cNvPr>
          <p:cNvSpPr/>
          <p:nvPr/>
        </p:nvSpPr>
        <p:spPr>
          <a:xfrm>
            <a:off x="13389427" y="6577741"/>
            <a:ext cx="943040" cy="310957"/>
          </a:xfrm>
          <a:prstGeom prst="roundRect">
            <a:avLst/>
          </a:prstGeom>
          <a:pattFill prst="wdUpDiag">
            <a:fgClr>
              <a:schemeClr val="accent3"/>
            </a:fgClr>
            <a:bgClr>
              <a:schemeClr val="bg1"/>
            </a:bgClr>
          </a:patt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34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ysClr val="windowText" lastClr="000000"/>
                </a:solidFill>
                <a:latin typeface="Arial"/>
              </a:rPr>
              <a:t>paths</a:t>
            </a:r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C2F83A64-AFD9-44CF-B12C-E07EEB5997BB}"/>
              </a:ext>
            </a:extLst>
          </p:cNvPr>
          <p:cNvCxnSpPr>
            <a:cxnSpLocks/>
          </p:cNvCxnSpPr>
          <p:nvPr/>
        </p:nvCxnSpPr>
        <p:spPr>
          <a:xfrm>
            <a:off x="6867582" y="7979829"/>
            <a:ext cx="6497898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hteck: abgerundete Ecken 117">
            <a:extLst>
              <a:ext uri="{FF2B5EF4-FFF2-40B4-BE49-F238E27FC236}">
                <a16:creationId xmlns:a16="http://schemas.microsoft.com/office/drawing/2014/main" id="{838F26C6-F06D-458B-9482-0F22F7DFC3F5}"/>
              </a:ext>
            </a:extLst>
          </p:cNvPr>
          <p:cNvSpPr/>
          <p:nvPr/>
        </p:nvSpPr>
        <p:spPr>
          <a:xfrm>
            <a:off x="13374187" y="7831811"/>
            <a:ext cx="943040" cy="3109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34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Arial"/>
              </a:rPr>
              <a:t>trajectories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C5DFCEA1-2A4D-4839-A62A-BFEA94092E0B}"/>
              </a:ext>
            </a:extLst>
          </p:cNvPr>
          <p:cNvSpPr/>
          <p:nvPr/>
        </p:nvSpPr>
        <p:spPr>
          <a:xfrm>
            <a:off x="6360454" y="9159303"/>
            <a:ext cx="943040" cy="310957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34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solidFill>
                  <a:sysClr val="windowText" lastClr="000000"/>
                </a:solidFill>
                <a:latin typeface="Arial"/>
              </a:rPr>
              <a:t>&lt;text&gt;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12C64168-4731-4229-A5A7-7DD90A7BBD64}"/>
              </a:ext>
            </a:extLst>
          </p:cNvPr>
          <p:cNvSpPr/>
          <p:nvPr/>
        </p:nvSpPr>
        <p:spPr>
          <a:xfrm>
            <a:off x="10475088" y="9134835"/>
            <a:ext cx="943040" cy="310957"/>
          </a:xfrm>
          <a:prstGeom prst="roundRect">
            <a:avLst/>
          </a:prstGeom>
          <a:pattFill prst="wdUpDiag">
            <a:fgClr>
              <a:schemeClr val="accent3"/>
            </a:fgClr>
            <a:bgClr>
              <a:schemeClr val="bg1"/>
            </a:bgClr>
          </a:patt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434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500" dirty="0">
                <a:solidFill>
                  <a:sysClr val="windowText" lastClr="000000"/>
                </a:solidFill>
                <a:latin typeface="Arial"/>
              </a:rPr>
              <a:t>&lt;text&gt;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E4C0D1B9-AF09-4EA1-85BB-A1D37EE0C487}"/>
              </a:ext>
            </a:extLst>
          </p:cNvPr>
          <p:cNvSpPr/>
          <p:nvPr/>
        </p:nvSpPr>
        <p:spPr>
          <a:xfrm>
            <a:off x="10009494" y="9642811"/>
            <a:ext cx="1408634" cy="576578"/>
          </a:xfrm>
          <a:prstGeom prst="rect">
            <a:avLst/>
          </a:prstGeom>
          <a:pattFill prst="wdUpDiag">
            <a:fgClr>
              <a:schemeClr val="accent3"/>
            </a:fgClr>
            <a:bgClr>
              <a:schemeClr val="bg1">
                <a:lumMod val="95000"/>
              </a:schemeClr>
            </a:bgClr>
          </a:pattFill>
          <a:ln w="1905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34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&lt;function&gt;()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617AC3BA-2BAD-4CAC-9471-83C6C666AEF7}"/>
              </a:ext>
            </a:extLst>
          </p:cNvPr>
          <p:cNvSpPr/>
          <p:nvPr/>
        </p:nvSpPr>
        <p:spPr>
          <a:xfrm>
            <a:off x="5894860" y="9642811"/>
            <a:ext cx="1408634" cy="57657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34" fontAlgn="base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&lt;function&gt;()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5908AB9-C572-49AE-823D-F670E287D1A5}"/>
              </a:ext>
            </a:extLst>
          </p:cNvPr>
          <p:cNvSpPr txBox="1"/>
          <p:nvPr/>
        </p:nvSpPr>
        <p:spPr>
          <a:xfrm>
            <a:off x="7482026" y="9171179"/>
            <a:ext cx="1733227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Mandatory input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6D139638-7446-49A6-B148-AA4F69E5685C}"/>
              </a:ext>
            </a:extLst>
          </p:cNvPr>
          <p:cNvSpPr txBox="1"/>
          <p:nvPr/>
        </p:nvSpPr>
        <p:spPr>
          <a:xfrm>
            <a:off x="7482025" y="9802475"/>
            <a:ext cx="1733227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Mandatory function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735221EF-646C-45EC-9C3A-FE65FDC95A2F}"/>
              </a:ext>
            </a:extLst>
          </p:cNvPr>
          <p:cNvSpPr txBox="1"/>
          <p:nvPr/>
        </p:nvSpPr>
        <p:spPr>
          <a:xfrm>
            <a:off x="11605332" y="9158413"/>
            <a:ext cx="1733227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Optional input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3643641D-EAD8-40D1-A82B-BDAA9A7C1EB8}"/>
              </a:ext>
            </a:extLst>
          </p:cNvPr>
          <p:cNvSpPr txBox="1"/>
          <p:nvPr/>
        </p:nvSpPr>
        <p:spPr>
          <a:xfrm>
            <a:off x="11605331" y="9795647"/>
            <a:ext cx="1733227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Optional function</a:t>
            </a:r>
          </a:p>
        </p:txBody>
      </p:sp>
    </p:spTree>
    <p:extLst>
      <p:ext uri="{BB962C8B-B14F-4D97-AF65-F5344CB8AC3E}">
        <p14:creationId xmlns:p14="http://schemas.microsoft.com/office/powerpoint/2010/main" val="228855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D2C09F50-E0D1-4B18-8035-C0FF17E4C76E}"/>
              </a:ext>
            </a:extLst>
          </p:cNvPr>
          <p:cNvGrpSpPr/>
          <p:nvPr/>
        </p:nvGrpSpPr>
        <p:grpSpPr>
          <a:xfrm>
            <a:off x="657271" y="1706467"/>
            <a:ext cx="13240430" cy="8996840"/>
            <a:chOff x="657271" y="1706467"/>
            <a:chExt cx="13240430" cy="8996840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740EDB0A-631F-42C5-B291-B0BFC5E6B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271" y="1806500"/>
              <a:ext cx="13240430" cy="8896807"/>
            </a:xfrm>
            <a:prstGeom prst="rect">
              <a:avLst/>
            </a:prstGeom>
          </p:spPr>
        </p:pic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F733295-C59F-4DB6-95B0-821A50CD2E72}"/>
                </a:ext>
              </a:extLst>
            </p:cNvPr>
            <p:cNvSpPr/>
            <p:nvPr/>
          </p:nvSpPr>
          <p:spPr>
            <a:xfrm>
              <a:off x="1158727" y="6282047"/>
              <a:ext cx="12307892" cy="4081756"/>
            </a:xfrm>
            <a:prstGeom prst="rect">
              <a:avLst/>
            </a:prstGeom>
            <a:solidFill>
              <a:srgbClr val="E37222">
                <a:alpha val="20000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5400" dirty="0">
                  <a:solidFill>
                    <a:schemeClr val="accent5"/>
                  </a:solidFill>
                  <a:sym typeface="Wingdings" panose="05000000000000000000" pitchFamily="2" charset="2"/>
                </a:rPr>
                <a:t></a:t>
              </a:r>
              <a:endParaRPr lang="de-DE" sz="5400" dirty="0">
                <a:solidFill>
                  <a:schemeClr val="accent5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4541F3D-8E34-4B97-A308-C265CA9C1BF9}"/>
                </a:ext>
              </a:extLst>
            </p:cNvPr>
            <p:cNvSpPr/>
            <p:nvPr/>
          </p:nvSpPr>
          <p:spPr>
            <a:xfrm>
              <a:off x="1158727" y="3960421"/>
              <a:ext cx="12307892" cy="2238498"/>
            </a:xfrm>
            <a:prstGeom prst="rect">
              <a:avLst/>
            </a:prstGeom>
            <a:solidFill>
              <a:srgbClr val="E37222">
                <a:alpha val="20000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5400" dirty="0">
                  <a:solidFill>
                    <a:schemeClr val="accent5"/>
                  </a:solidFill>
                  <a:sym typeface="Wingdings" panose="05000000000000000000" pitchFamily="2" charset="2"/>
                </a:rPr>
                <a:t></a:t>
              </a:r>
              <a:endParaRPr lang="de-DE" sz="5400" dirty="0">
                <a:solidFill>
                  <a:schemeClr val="accent5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74941182-58F8-43FF-BB05-23CC5E451159}"/>
                </a:ext>
              </a:extLst>
            </p:cNvPr>
            <p:cNvSpPr/>
            <p:nvPr/>
          </p:nvSpPr>
          <p:spPr>
            <a:xfrm>
              <a:off x="1164665" y="2481482"/>
              <a:ext cx="12307892" cy="1425499"/>
            </a:xfrm>
            <a:prstGeom prst="rect">
              <a:avLst/>
            </a:prstGeom>
            <a:solidFill>
              <a:srgbClr val="E37222">
                <a:alpha val="20000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de-DE" sz="5400" dirty="0">
                  <a:solidFill>
                    <a:schemeClr val="accent5"/>
                  </a:solidFill>
                  <a:sym typeface="Wingdings" panose="05000000000000000000" pitchFamily="2" charset="2"/>
                </a:rPr>
                <a:t></a:t>
              </a:r>
              <a:endParaRPr lang="de-DE" sz="5400" dirty="0">
                <a:solidFill>
                  <a:schemeClr val="accent5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1CF670A3-BDD0-42F6-843D-1A97114AE95D}"/>
                </a:ext>
              </a:extLst>
            </p:cNvPr>
            <p:cNvSpPr/>
            <p:nvPr/>
          </p:nvSpPr>
          <p:spPr>
            <a:xfrm>
              <a:off x="739521" y="1706467"/>
              <a:ext cx="3143710" cy="691887"/>
            </a:xfrm>
            <a:prstGeom prst="rect">
              <a:avLst/>
            </a:prstGeom>
            <a:solidFill>
              <a:srgbClr val="E37222">
                <a:alpha val="20000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14000"/>
                </a:lnSpc>
              </a:pPr>
              <a:r>
                <a:rPr lang="de-DE" sz="5400" dirty="0">
                  <a:solidFill>
                    <a:schemeClr val="accent5"/>
                  </a:solidFill>
                  <a:sym typeface="Wingdings" panose="05000000000000000000" pitchFamily="2" charset="2"/>
                </a:rPr>
                <a:t></a:t>
              </a:r>
              <a:endParaRPr lang="de-DE" sz="54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3194383"/>
      </p:ext>
    </p:extLst>
  </p:cSld>
  <p:clrMapOvr>
    <a:masterClrMapping/>
  </p:clrMapOvr>
</p:sld>
</file>

<file path=ppt/theme/theme1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ktoranden Kolloquium v4.3.pptx" id="{7C874A5B-914B-475E-A097-B38372F6146C}" vid="{86B57C4D-2D35-44E8-BA96-3F770DBA224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Benutzerdefiniert</PresentationFormat>
  <Paragraphs>41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Symbol</vt:lpstr>
      <vt:lpstr>Wingdings</vt:lpstr>
      <vt:lpstr>Inhalt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scheme for supmod_dummy.py</dc:title>
  <dc:creator>Stahl, Tim</dc:creator>
  <cp:lastModifiedBy>Stahl, Tim</cp:lastModifiedBy>
  <cp:revision>16</cp:revision>
  <dcterms:created xsi:type="dcterms:W3CDTF">2020-08-03T12:25:39Z</dcterms:created>
  <dcterms:modified xsi:type="dcterms:W3CDTF">2020-08-21T13:06:26Z</dcterms:modified>
</cp:coreProperties>
</file>