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notesMasterIdLst>
    <p:notesMasterId r:id="rId21"/>
  </p:notesMasterIdLst>
  <p:sldIdLst>
    <p:sldId id="256" r:id="rId2"/>
    <p:sldId id="308" r:id="rId3"/>
    <p:sldId id="303" r:id="rId4"/>
    <p:sldId id="302" r:id="rId5"/>
    <p:sldId id="297" r:id="rId6"/>
    <p:sldId id="298" r:id="rId7"/>
    <p:sldId id="305" r:id="rId8"/>
    <p:sldId id="306" r:id="rId9"/>
    <p:sldId id="294" r:id="rId10"/>
    <p:sldId id="295" r:id="rId11"/>
    <p:sldId id="296" r:id="rId12"/>
    <p:sldId id="293" r:id="rId13"/>
    <p:sldId id="290" r:id="rId14"/>
    <p:sldId id="291" r:id="rId15"/>
    <p:sldId id="292" r:id="rId16"/>
    <p:sldId id="299" r:id="rId17"/>
    <p:sldId id="300" r:id="rId18"/>
    <p:sldId id="301" r:id="rId19"/>
    <p:sldId id="304" r:id="rId2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971C6-750D-4EF4-ABFC-B26B73021ED4}" type="datetimeFigureOut">
              <a:rPr lang="it-IT" smtClean="0"/>
              <a:t>29/12/2016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8AB27-A777-4120-9250-B519E98F20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3021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27503CA-8678-4CD7-8143-4CCEC00CBD3D}" type="datetime1">
              <a:rPr lang="it-IT" smtClean="0"/>
              <a:t>29/12/2016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Rettango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tango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tango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ttore 1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ttore 1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tango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081E3C-0866-4C2B-8A79-36F411CC018D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0459-942C-4672-9596-7BAE482983A7}" type="datetime1">
              <a:rPr lang="it-IT" smtClean="0"/>
              <a:t>29/12/2016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A64-3AE8-4DAD-9B25-7C0675A5C335}" type="datetime1">
              <a:rPr lang="it-IT" smtClean="0"/>
              <a:t>29/12/2016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3A26FC2-28CB-4BD9-B972-F1D3C3D9BB4E}" type="datetime1">
              <a:rPr lang="it-IT" smtClean="0"/>
              <a:t>29/12/2016</a:t>
            </a:fld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081E3C-0866-4C2B-8A79-36F411CC018D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A3C5763-8BB6-49B1-AE2C-D6AAC382F977}" type="datetime1">
              <a:rPr lang="it-IT" smtClean="0"/>
              <a:t>29/12/2016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it-IT"/>
          </a:p>
        </p:txBody>
      </p:sp>
      <p:sp>
        <p:nvSpPr>
          <p:cNvPr id="9" name="Rettango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ttore 1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ttore 1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tango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ttore 1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081E3C-0866-4C2B-8A79-36F411CC018D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10D4-C331-4EFC-A15E-411DAA79D818}" type="datetime1">
              <a:rPr lang="it-IT" smtClean="0"/>
              <a:t>29/12/2016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‹N›</a:t>
            </a:fld>
            <a:endParaRPr lang="it-IT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B3DA-2747-4460-9564-AE9F1C45B896}" type="datetime1">
              <a:rPr lang="it-IT" smtClean="0"/>
              <a:t>29/12/2016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4C9D8B5-2C0A-4268-BBE7-FF5D413E6915}" type="datetime1">
              <a:rPr lang="it-IT" smtClean="0"/>
              <a:t>29/12/2016</a:t>
            </a:fld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081E3C-0866-4C2B-8A79-36F411CC018D}" type="slidenum">
              <a:rPr lang="it-IT" smtClean="0"/>
              <a:t>‹N›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B74C-CA91-4DFE-8DF0-7CC07F9820E5}" type="datetime1">
              <a:rPr lang="it-IT" smtClean="0"/>
              <a:t>29/12/2016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8" name="Connettore 1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Segnaposto contenut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21" name="Segnaposto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9DC1F7B-193C-44D4-8F7D-3A92F5C29768}" type="datetime1">
              <a:rPr lang="it-IT" smtClean="0"/>
              <a:t>29/12/2016</a:t>
            </a:fld>
            <a:endParaRPr lang="it-IT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081E3C-0866-4C2B-8A79-36F411CC018D}" type="slidenum">
              <a:rPr lang="it-IT" smtClean="0"/>
              <a:t>‹N›</a:t>
            </a:fld>
            <a:endParaRPr lang="it-IT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ttore 1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ttore 1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26FAD3F-9847-41AA-8DF7-5EC4D3A4E0EC}" type="datetime1">
              <a:rPr lang="it-IT" smtClean="0"/>
              <a:t>29/12/2016</a:t>
            </a:fld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081E3C-0866-4C2B-8A79-36F411CC018D}" type="slidenum">
              <a:rPr lang="it-IT" smtClean="0"/>
              <a:t>‹N›</a:t>
            </a:fld>
            <a:endParaRPr lang="it-IT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EE777CC-7FC4-45D2-9ED4-707585745095}" type="datetime1">
              <a:rPr lang="it-IT" smtClean="0"/>
              <a:t>29/12/2016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081E3C-0866-4C2B-8A79-36F411CC018D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ervice/wallpaper/WallpaperService.Engine.html#onCreate(android.view.SurfaceHolder)" TargetMode="External"/><Relationship Id="rId2" Type="http://schemas.openxmlformats.org/officeDocument/2006/relationships/hyperlink" Target="https://developer.android.com/reference/android/service/wallpaper/WallpaperService.Engin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developer.android.com/reference/android/service/wallpaper/WallpaperService.Engine.html#getSurfaceHolder()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ervice/wallpaper/WallpaperService.Engine.html#onVisibilityChanged(boolean)" TargetMode="External"/><Relationship Id="rId2" Type="http://schemas.openxmlformats.org/officeDocument/2006/relationships/hyperlink" Target="https://developer.android.com/reference/android/service/wallpaper/WallpaperService.Engine.html#onTouchEvent(android.view.MotionEvent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reference/android/service/wallpaper/WallpaperService.Engine.html#onSurfaceDestroyed(android.view.SurfaceHolder)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os/Handler.html#postDelayed(java.lang.Runnable,%20long)" TargetMode="External"/><Relationship Id="rId2" Type="http://schemas.openxmlformats.org/officeDocument/2006/relationships/hyperlink" Target="https://developer.android.com/reference/android/os/Handle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android.com/reference/android/os/Handler.html#post(java.lang.Runnable)" TargetMode="External"/><Relationship Id="rId4" Type="http://schemas.openxmlformats.org/officeDocument/2006/relationships/hyperlink" Target="https://developer.android.com/reference/android/os/Handler.html#removeCallbacks(java.lang.Runnable,%20java.lang.Object)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view/SurfaceHolder.html#lockCanvas()" TargetMode="External"/><Relationship Id="rId2" Type="http://schemas.openxmlformats.org/officeDocument/2006/relationships/hyperlink" Target="https://developer.android.com/reference/android/graphics/Canva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reference/android/view/SurfaceHolder.html#unlockCanvasAndPost(android.graphics.Canvas)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graphics/Canvas.html#drawColor(int)" TargetMode="External"/><Relationship Id="rId2" Type="http://schemas.openxmlformats.org/officeDocument/2006/relationships/hyperlink" Target="https://developer.android.com/reference/android/view/SurfaceHolder.html#lockCanvas(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android.com/reference/android/graphics/Canvas.html#drawCircle(float,%20float,%20float,%20android.graphics.Paint)" TargetMode="External"/><Relationship Id="rId4" Type="http://schemas.openxmlformats.org/officeDocument/2006/relationships/hyperlink" Target="https://developer.android.com/reference/android/graphics/Canvas.html#drawBitmap(android.graphics.Bitmap,%20android.graphics.Rect,%20android.graphics.RectF,%20android.graphics.Paint)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developer.android.com/reference/android/graphics/Bitmap.html" TargetMode="External"/><Relationship Id="rId7" Type="http://schemas.openxmlformats.org/officeDocument/2006/relationships/hyperlink" Target="https://developer.android.com/reference/android/graphics/Paint.Style.html" TargetMode="External"/><Relationship Id="rId2" Type="http://schemas.openxmlformats.org/officeDocument/2006/relationships/hyperlink" Target="https://developer.android.com/reference/android/graphics/Pain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reference/android/graphics/Paint.html#setStyle(android.graphics.Paint.Style)" TargetMode="External"/><Relationship Id="rId5" Type="http://schemas.openxmlformats.org/officeDocument/2006/relationships/hyperlink" Target="https://developer.android.com/reference/android/graphics/Color.html" TargetMode="External"/><Relationship Id="rId4" Type="http://schemas.openxmlformats.org/officeDocument/2006/relationships/hyperlink" Target="https://developer.android.com/reference/android/graphics/Paint.html#setColor(int)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it.wikipedia.org/wiki/Graphics_Interchange_Forma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graphics/Movie.html#decodeStream(java.io.InputStream)" TargetMode="External"/><Relationship Id="rId2" Type="http://schemas.openxmlformats.org/officeDocument/2006/relationships/hyperlink" Target="https://developer.android.com/reference/android/graphics/Movi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eveloper.android.com/reference/android/graphics/Movie.html#draw(android.graphics.Canvas,%20float,%20float)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Manifest.permission.html#BIND_WALLPAPER" TargetMode="External"/><Relationship Id="rId2" Type="http://schemas.openxmlformats.org/officeDocument/2006/relationships/hyperlink" Target="https://developer.android.com/reference/android/app/Servic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SharedPreferences.OnSharedPreferenceChangeListener.html#onSharedPreferenceChanged(android.content.SharedPreferences,%20java.lang.String)" TargetMode="External"/><Relationship Id="rId2" Type="http://schemas.openxmlformats.org/officeDocument/2006/relationships/hyperlink" Target="https://developer.android.com/reference/android/content/SharedPreferences.OnSharedPreferenceChangeListen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Registers%20a%20callback%20to%20be%20invoked%20when%20a%20change%20happens%20to%20a%20preference.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preference/PreferenceFragment.html#onCreate(android.os.Bundle)" TargetMode="External"/><Relationship Id="rId2" Type="http://schemas.openxmlformats.org/officeDocument/2006/relationships/hyperlink" Target="https://developer.android.com/reference/android/preference/PreferenceFragmen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hyperlink" Target="https://developer.android.com/reference/android/preference/PreferenceActivity.html#addPreferencesFromResource(int)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ervice/wallpaper/WallpaperService.Engine.html" TargetMode="External"/><Relationship Id="rId2" Type="http://schemas.openxmlformats.org/officeDocument/2006/relationships/hyperlink" Target="https://developer.android.com/reference/android/service/wallpaper/WallpaperServic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reference/android/service/wallpaper/WallpaperService.html#onCreateEngine(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63688" y="404664"/>
            <a:ext cx="7175351" cy="1793167"/>
          </a:xfrm>
        </p:spPr>
        <p:txBody>
          <a:bodyPr>
            <a:normAutofit/>
          </a:bodyPr>
          <a:lstStyle/>
          <a:p>
            <a:pPr algn="ctr"/>
            <a:r>
              <a:rPr lang="it-IT" sz="3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Creazione di un Live Wallpaper con Android Studio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75656" y="3789040"/>
            <a:ext cx="7406640" cy="1752600"/>
          </a:xfrm>
        </p:spPr>
        <p:txBody>
          <a:bodyPr>
            <a:normAutofit/>
          </a:bodyPr>
          <a:lstStyle/>
          <a:p>
            <a:pPr algn="ctr"/>
            <a:r>
              <a:rPr lang="it-IT" sz="2000" cap="small" dirty="0">
                <a:solidFill>
                  <a:srgbClr val="0070C0"/>
                </a:solidFill>
                <a:latin typeface="Arial" pitchFamily="34" charset="0"/>
                <a:ea typeface="+mj-ea"/>
                <a:cs typeface="Arial" pitchFamily="34" charset="0"/>
              </a:rPr>
              <a:t>Università Tor Vergata</a:t>
            </a:r>
          </a:p>
          <a:p>
            <a:pPr algn="ctr"/>
            <a:r>
              <a:rPr lang="it-IT" sz="2000" cap="small" dirty="0">
                <a:solidFill>
                  <a:srgbClr val="0070C0"/>
                </a:solidFill>
                <a:latin typeface="Arial" pitchFamily="34" charset="0"/>
                <a:ea typeface="+mj-ea"/>
                <a:cs typeface="Arial" pitchFamily="34" charset="0"/>
              </a:rPr>
              <a:t>Mobile Programming 2016-2017</a:t>
            </a:r>
          </a:p>
          <a:p>
            <a:pPr algn="ctr"/>
            <a:r>
              <a:rPr lang="it-IT" sz="2000" cap="small" dirty="0">
                <a:solidFill>
                  <a:srgbClr val="0070C0"/>
                </a:solidFill>
                <a:latin typeface="Arial" pitchFamily="34" charset="0"/>
                <a:ea typeface="+mj-ea"/>
                <a:cs typeface="Arial" pitchFamily="34" charset="0"/>
              </a:rPr>
              <a:t>Leonardo Ratto – Andrea Graziani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2321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>
            <a:normAutofit fontScale="90000"/>
          </a:bodyPr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Descrizione della 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classe </a:t>
            </a:r>
            <a:r>
              <a:rPr lang="it-IT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WallpaperService.Engine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La 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classe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2"/>
              </a:rPr>
              <a:t>WallpaperService.Engine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rappresenta l’attuale implementazione di un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wallpaper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</a:p>
          <a:p>
            <a:pPr algn="just"/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La classe mette a disposizione una serie di metodi che permettono di gestire il comportamento del </a:t>
            </a:r>
            <a:r>
              <a:rPr lang="it-IT" sz="20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Live Wallpaper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just"/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Il </a:t>
            </a:r>
            <a:r>
              <a:rPr lang="it-IT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metodo 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onCreate(SurfaceHolder)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che viene invocato per inizializzare il motore che gestisce il Live Wallpaper.</a:t>
            </a:r>
          </a:p>
          <a:p>
            <a:pPr lvl="1" algn="just"/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Il </a:t>
            </a:r>
            <a:r>
              <a:rPr lang="it-IT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metodo </a:t>
            </a:r>
            <a:r>
              <a:rPr lang="it-IT" sz="1700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4"/>
              </a:rPr>
              <a:t>getSurfaceHolder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4"/>
              </a:rPr>
              <a:t>()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può essere invocato per ottenere un oggetto SurfaceHolder vale a dire una sorta di interfaccia alla superfice che ospiterà il Live Wallpaper</a:t>
            </a:r>
          </a:p>
          <a:p>
            <a:pPr lvl="1" algn="just"/>
            <a:endParaRPr lang="it-IT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just"/>
            <a:endParaRPr lang="it-IT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just"/>
            <a:endParaRPr lang="it-IT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just"/>
            <a:endParaRPr lang="it-IT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just">
              <a:buNone/>
            </a:pPr>
            <a:endParaRPr lang="it-IT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just"/>
            <a:endParaRPr lang="it-IT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10</a:t>
            </a:fld>
            <a:endParaRPr lang="it-I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89040"/>
            <a:ext cx="7207643" cy="254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959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>
            <a:normAutofit fontScale="90000"/>
          </a:bodyPr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Descrizione della 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classe </a:t>
            </a:r>
            <a:r>
              <a:rPr lang="it-IT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WallpaperService.Engine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Altri metodi molto utili messi a disposizione della classe: </a:t>
            </a:r>
          </a:p>
          <a:p>
            <a:pPr algn="just"/>
            <a:endParaRPr lang="it-IT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just"/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Il </a:t>
            </a:r>
            <a:r>
              <a:rPr lang="it-IT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metodo 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2"/>
              </a:rPr>
              <a:t>onTouchEvent(</a:t>
            </a:r>
            <a:r>
              <a:rPr lang="it-IT" sz="1700" dirty="0" err="1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2"/>
              </a:rPr>
              <a:t>MotionEvent</a:t>
            </a:r>
            <a:r>
              <a:rPr lang="it-IT" sz="1700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2"/>
              </a:rPr>
              <a:t>)</a:t>
            </a:r>
            <a:r>
              <a:rPr lang="it-IT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viene invocato quando l’utente interagisce 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 il </a:t>
            </a:r>
            <a:r>
              <a:rPr lang="it-IT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Live Wallpaper 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mediante l’interfaccia </a:t>
            </a:r>
            <a:r>
              <a:rPr lang="it-IT" sz="17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Touchscreen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del proprio dispositivo.</a:t>
            </a:r>
          </a:p>
          <a:p>
            <a:pPr lvl="1" algn="just"/>
            <a:endParaRPr lang="it-IT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just"/>
            <a:r>
              <a:rPr lang="it-IT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Il metodo </a:t>
            </a:r>
            <a:r>
              <a:rPr lang="it-IT" sz="1700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onVisibilityChanged(</a:t>
            </a:r>
            <a:r>
              <a:rPr lang="it-IT" sz="1700" dirty="0" err="1"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boolean</a:t>
            </a:r>
            <a:r>
              <a:rPr lang="it-IT" sz="1700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)</a:t>
            </a:r>
            <a:r>
              <a:rPr lang="it-IT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viene invocato quando la visibilità dello sfondo cambia. Questo </a:t>
            </a:r>
            <a:r>
              <a:rPr lang="it-IT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metodo è molto utile in quanto un Live Wallpaper deve usare la CPU 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esclusivamente quando </a:t>
            </a:r>
            <a:r>
              <a:rPr lang="it-IT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esso è 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visibile all’utente.</a:t>
            </a:r>
          </a:p>
          <a:p>
            <a:pPr lvl="1" algn="just"/>
            <a:endParaRPr lang="it-IT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just"/>
            <a:r>
              <a:rPr lang="it-IT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Il metodo </a:t>
            </a:r>
            <a:r>
              <a:rPr lang="it-IT" sz="1700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4"/>
              </a:rPr>
              <a:t>onSurfaceDestroyed(SurfaceHolder)</a:t>
            </a:r>
            <a:r>
              <a:rPr lang="it-IT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viene invocato prima della distruzione della 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superfice da disegno. </a:t>
            </a:r>
            <a:r>
              <a:rPr lang="it-IT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Dopo l’esecuzione del metodo è importante non eseguire alcun accesso alla 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suddetta superfice: pertanto è </a:t>
            </a:r>
            <a:r>
              <a:rPr lang="it-IT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opportuno assicurarsi che 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ogni </a:t>
            </a:r>
            <a:r>
              <a:rPr lang="it-IT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Thread non 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vi acceda successivamente al ritorno </a:t>
            </a:r>
            <a:r>
              <a:rPr lang="it-IT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del 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metodo</a:t>
            </a:r>
            <a:r>
              <a:rPr lang="it-IT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just"/>
            <a:endParaRPr lang="it-IT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just"/>
            <a:endParaRPr lang="it-IT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just"/>
            <a:endParaRPr lang="it-IT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just"/>
            <a:endParaRPr lang="it-IT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just"/>
            <a:endParaRPr lang="it-IT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just">
              <a:buNone/>
            </a:pPr>
            <a:endParaRPr lang="it-IT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just"/>
            <a:endParaRPr lang="it-IT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85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Descrizione dell’oggetto </a:t>
            </a:r>
            <a:r>
              <a:rPr lang="it-IT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Handler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Come è noto, per realizzare una qualsiasi animazione, dobbiamo ridisegnare il contenuto di una con una certa frequenza. A tale scopo, utilizzeremo un secondo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Thread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il quale avrà il compito di eseguire effettivamente le operazioni di disegno su una data superfice. </a:t>
            </a:r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 richiamare il suddetto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Thread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a intervalli regolari, e aggiornare il contenuto della superfice di disegno, utilizzeremo la classe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2"/>
              </a:rPr>
              <a:t>Handler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</a:p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La classe Handler può essere utilizzato per programmare l’esecuzione di un oggetto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Runnable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just"/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Ad esempio, utilizzando il </a:t>
            </a:r>
            <a:r>
              <a:rPr lang="it-IT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metodo 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postDelayed(Runnable</a:t>
            </a:r>
            <a:r>
              <a:rPr lang="it-IT" sz="1700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, long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)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l’oggetto </a:t>
            </a:r>
            <a:r>
              <a:rPr lang="it-IT" sz="17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Runnable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verrà eseguito una volta trascorso un certo quantitativo di tempo. </a:t>
            </a:r>
          </a:p>
          <a:p>
            <a:pPr lvl="1" algn="just"/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Mediante </a:t>
            </a:r>
            <a:r>
              <a:rPr lang="it-IT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il metodo 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4"/>
              </a:rPr>
              <a:t>removeCallbacks(Runnable)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possiamo annullare l’esecuzione di un oggetto Runnable precedentemente schedulato.</a:t>
            </a:r>
          </a:p>
          <a:p>
            <a:pPr lvl="1" algn="just"/>
            <a:r>
              <a:rPr lang="it-IT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Mediante il metodo 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5"/>
              </a:rPr>
              <a:t>post(Runnable</a:t>
            </a:r>
            <a:r>
              <a:rPr lang="it-IT" sz="1700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5"/>
              </a:rPr>
              <a:t>)</a:t>
            </a:r>
            <a:r>
              <a:rPr lang="it-IT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possiamo 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avviare </a:t>
            </a:r>
            <a:r>
              <a:rPr lang="it-IT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l’esecuzione di un oggetto 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Runnable.</a:t>
            </a:r>
            <a:endParaRPr lang="it-IT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it-IT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just"/>
            <a:endParaRPr lang="it-IT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670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Descrizione dell’oggetto </a:t>
            </a:r>
            <a:r>
              <a:rPr lang="it-IT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Canvas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La classe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2"/>
              </a:rPr>
              <a:t>Canvas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mette a disposizione dell’utente una serie di metodi utili per disegnare.</a:t>
            </a:r>
          </a:p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 ottenere un oggetto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Canvas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occorre passare ad un secondo Thread un oggetto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SurfaceHolder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e invocare il metodo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lockCanvas()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Una volta completare le operazioni di disegno, è opportuno richiamare il 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metodo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4"/>
              </a:rPr>
              <a:t>unlockCanvasAndPost()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 finalizzare le suddette operazioni e renderle così visibili all’utente.</a:t>
            </a:r>
          </a:p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Ogni ciclo comprendente operazioni di disegno su una superfice devono sempre prevedere il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lock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e lo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unlock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del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Canvas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869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Descrizione dell’oggetto </a:t>
            </a:r>
            <a:r>
              <a:rPr lang="it-IT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Canvas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Ogni volta che otteniamo un oggetto Canvas da un oggetto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surfaceHolder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mediante il metodo 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2"/>
              </a:rPr>
              <a:t>lockCanvas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2"/>
              </a:rPr>
              <a:t>()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Android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mantiene lo stato precedente del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Canvas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</a:p>
          <a:p>
            <a:pPr lvl="1" algn="just"/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Di conseguenza, dal momento che per ottenere una qualsiasi animazione è necessario ridisegnare l’intera superfice a intervalli regolari, occorre invocare il metodo 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drawcolor()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o impostare un background con un metodo 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4"/>
              </a:rPr>
              <a:t>drawBitmap()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per rimuovere ogni traccia delle precedenti operazioni di disegno.</a:t>
            </a:r>
          </a:p>
          <a:p>
            <a:pPr lvl="1" algn="just"/>
            <a:endParaRPr lang="it-IT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 disegnare ad esempio un cerchio in una determinata posizione, si può invocare il metodo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5"/>
              </a:rPr>
              <a:t>drawCircle(float, float, float, Paint).</a:t>
            </a:r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673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Descrizione dell’oggetto </a:t>
            </a:r>
            <a:r>
              <a:rPr lang="it-IT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Paint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algn="just"/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La classe 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2"/>
              </a:rPr>
              <a:t>Paint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mette a disposizione dell’utente diversi metodi che permettono di gestire il colore e lo stile di disegno degli elementi grafici, dei testi, e degli oggetti 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Bitmap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Ad esempio possiamo richiamare il metodo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4"/>
              </a:rPr>
              <a:t>setColor(</a:t>
            </a:r>
            <a:r>
              <a:rPr lang="it-IT" sz="2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4"/>
              </a:rPr>
              <a:t>int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4"/>
              </a:rPr>
              <a:t>)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per impostare il colore.</a:t>
            </a:r>
          </a:p>
          <a:p>
            <a:pPr lvl="1" algn="just"/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 tale scopo possiamo utilizzare i metodi supportati dalla classe 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5"/>
              </a:rPr>
              <a:t>Color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per ottenere l’intero che rappresenta il colore desiderato.</a:t>
            </a:r>
          </a:p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Possiamo anche impostare uno stile con il 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metodo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6"/>
              </a:rPr>
              <a:t>setStyle(</a:t>
            </a:r>
            <a:r>
              <a:rPr lang="it-IT" sz="2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6"/>
              </a:rPr>
              <a:t>Paint.Style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6"/>
              </a:rPr>
              <a:t>)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just"/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E’ opportuno consultare </a:t>
            </a:r>
            <a:r>
              <a:rPr lang="it-IT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la classe 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7"/>
              </a:rPr>
              <a:t>Paint.Style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per conoscere tutti gli </a:t>
            </a:r>
            <a:r>
              <a:rPr lang="it-IT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stili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grafici disponibili.</a:t>
            </a:r>
          </a:p>
          <a:p>
            <a:pPr marL="365760" lvl="1" indent="0" algn="just">
              <a:buNone/>
            </a:pPr>
            <a:endParaRPr lang="it-IT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15</a:t>
            </a:fld>
            <a:endParaRPr lang="it-IT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437112"/>
            <a:ext cx="4808529" cy="210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185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Utilizzo di un’immagine GIF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 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animare la schermata Home di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Android, è possibile utilizzare un’immagine in formato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2"/>
              </a:rPr>
              <a:t>GIF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Innanzitutto 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occorre inserire la propria immagine GIF all’interno della cartella «</a:t>
            </a:r>
            <a:r>
              <a:rPr lang="it-IT" sz="2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assets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», creata in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precedenza:</a:t>
            </a: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it-IT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16</a:t>
            </a:fld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507440"/>
            <a:ext cx="4304149" cy="34872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573016"/>
            <a:ext cx="3030120" cy="320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539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Utilizzo di un’immagine GIF</a:t>
            </a:r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algn="just"/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utilizzare l’immagine GIF, 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si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può utilizzare la classe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2"/>
              </a:rPr>
              <a:t>Movie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Come mostrato nella figura sottostante, utilizzando 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il metodo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statico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decodeStream(</a:t>
            </a:r>
            <a:r>
              <a:rPr lang="it-IT" sz="2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InputStream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)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si può ottenere una istanza della classe Movie relativa all’immagine GIF specificata. </a:t>
            </a:r>
          </a:p>
          <a:p>
            <a:pPr marL="0" indent="0" algn="just">
              <a:buNone/>
            </a:pPr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it-IT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it-IT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La figura successiva mostra come manipolare i frame da visualizzare a schermo:</a:t>
            </a:r>
          </a:p>
          <a:p>
            <a:pPr marL="0" indent="0" algn="just">
              <a:buNone/>
            </a:pPr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17</a:t>
            </a:fld>
            <a:endParaRPr lang="it-IT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66" y="2480011"/>
            <a:ext cx="8008566" cy="894257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93" y="4508508"/>
            <a:ext cx="7605191" cy="904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44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Utilizzo di un’immagine GIF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La figura sottostante mostra l’uso del metodo 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2"/>
              </a:rPr>
              <a:t>draw(Canvas, float, float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2"/>
              </a:rPr>
              <a:t>)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utilizzato per disegnare effettivamente la GIF, e di come sia possibile 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modificare le proporzioni dell’immagine GIF scelta in base allo schermo del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dispositivo in uso.</a:t>
            </a:r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just">
              <a:buNone/>
            </a:pPr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it-IT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it-IT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just">
              <a:buNone/>
            </a:pPr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18</a:t>
            </a:fld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098" y="2420888"/>
            <a:ext cx="5765141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7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Bibliografia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algn="just"/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https://developer.android.com/index.html</a:t>
            </a:r>
          </a:p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https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://developer.android.com/reference/android/service/wallpaper/WallpaperService.html</a:t>
            </a:r>
          </a:p>
          <a:p>
            <a:pPr algn="just"/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https://developer.android.com/guide/topics/manifest/uses-sdk-element.html#ApiLevels</a:t>
            </a:r>
          </a:p>
          <a:p>
            <a:pPr algn="just"/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http://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www.webopedia.com/TERM/A/android_live_wallpaper.html</a:t>
            </a:r>
          </a:p>
          <a:p>
            <a:pPr algn="just"/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http://www.appelmo.com/2016/05/16/live-wallpaper-quanto-consumano-migliori-live-wallpaper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/</a:t>
            </a:r>
          </a:p>
          <a:p>
            <a:pPr algn="just"/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https://developer.android.com/guide/topics/manifest/uses-feature-element.html</a:t>
            </a:r>
          </a:p>
          <a:p>
            <a:pPr algn="just"/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https://developer.android.com/reference/android/os/Handler.html</a:t>
            </a:r>
          </a:p>
          <a:p>
            <a:pPr algn="just"/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https://developer.android.com/training/custom-views/custom-drawing.html</a:t>
            </a:r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just">
              <a:buNone/>
            </a:pPr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it-IT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it-IT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just">
              <a:buNone/>
            </a:pPr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319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>
            <a:normAutofit/>
          </a:bodyPr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Progetto Live Wallpaper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7467600" cy="5421216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Definizione </a:t>
            </a:r>
            <a:r>
              <a:rPr lang="it-IT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 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un </a:t>
            </a: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Live </a:t>
            </a:r>
            <a:r>
              <a:rPr lang="it-IT" sz="20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Wallpaper</a:t>
            </a:r>
          </a:p>
          <a:p>
            <a:pPr marL="822960" lvl="1" indent="-457200" algn="just">
              <a:buFont typeface="+mj-lt"/>
              <a:buAutoNum type="arabicPeriod"/>
            </a:pPr>
            <a:r>
              <a:rPr lang="it-IT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Consumo </a:t>
            </a:r>
            <a:r>
              <a:rPr lang="it-IT" sz="1700" dirty="0">
                <a:latin typeface="Segoe UI" panose="020B0502040204020203" pitchFamily="34" charset="0"/>
                <a:cs typeface="Segoe UI" panose="020B0502040204020203" pitchFamily="34" charset="0"/>
              </a:rPr>
              <a:t>energetico di un </a:t>
            </a:r>
            <a:r>
              <a:rPr lang="it-IT" sz="1700" i="1" dirty="0">
                <a:latin typeface="Segoe UI" panose="020B0502040204020203" pitchFamily="34" charset="0"/>
                <a:cs typeface="Segoe UI" panose="020B0502040204020203" pitchFamily="34" charset="0"/>
              </a:rPr>
              <a:t>Live </a:t>
            </a:r>
            <a:r>
              <a:rPr lang="it-IT" sz="17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Wallpaper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Impostazione del file </a:t>
            </a:r>
            <a:r>
              <a:rPr lang="it-IT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manifest.xml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Realizzare una 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Settings</a:t>
            </a: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Activity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Descrizione della classe </a:t>
            </a:r>
            <a:r>
              <a:rPr lang="it-IT" sz="200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WallpaperService</a:t>
            </a:r>
            <a:endParaRPr lang="it-IT" sz="2000" i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8660" lvl="1" indent="-342900" algn="just">
              <a:buFont typeface="+mj-lt"/>
              <a:buAutoNum type="arabicPeriod"/>
            </a:pPr>
            <a:r>
              <a:rPr lang="it-IT" sz="1800" dirty="0">
                <a:latin typeface="Segoe UI" panose="020B0502040204020203" pitchFamily="34" charset="0"/>
                <a:cs typeface="Segoe UI" panose="020B0502040204020203" pitchFamily="34" charset="0"/>
              </a:rPr>
              <a:t>Descrizione della classe </a:t>
            </a:r>
            <a:r>
              <a:rPr lang="it-IT" sz="18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WallpaperService.Engine</a:t>
            </a:r>
            <a:endParaRPr lang="it-IT" sz="1800" i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Descrizione dell’oggetto </a:t>
            </a:r>
            <a:r>
              <a:rPr lang="it-IT" sz="200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Handler</a:t>
            </a:r>
            <a:endParaRPr lang="it-IT" sz="2000" i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Descrizione dell’oggetto </a:t>
            </a:r>
            <a:r>
              <a:rPr lang="it-IT" sz="200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Canvas</a:t>
            </a:r>
            <a:endParaRPr lang="it-IT" sz="2000" i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8660" lvl="1" indent="-342900" algn="just">
              <a:buFont typeface="+mj-lt"/>
              <a:buAutoNum type="arabicPeriod"/>
            </a:pPr>
            <a:r>
              <a:rPr lang="it-IT" sz="1800" dirty="0">
                <a:latin typeface="Segoe UI" panose="020B0502040204020203" pitchFamily="34" charset="0"/>
                <a:cs typeface="Segoe UI" panose="020B0502040204020203" pitchFamily="34" charset="0"/>
              </a:rPr>
              <a:t>Descrizione dell’oggetto Paint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t-IT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Utilizzo 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di un’immagine </a:t>
            </a:r>
            <a:r>
              <a:rPr lang="it-IT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GIF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Bibliografia</a:t>
            </a:r>
            <a:endParaRPr lang="it-IT" sz="2000" i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99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>
            <a:normAutofit/>
          </a:bodyPr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Definizione di un </a:t>
            </a:r>
            <a:r>
              <a:rPr lang="it-IT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Live Wallpaper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algn="just"/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 </a:t>
            </a:r>
            <a:r>
              <a:rPr lang="it-IT" sz="20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Live Wallpaper 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(sfondi animati) sono delle applicazioni che permettono all’utente di personalizzare la propria schermata </a:t>
            </a:r>
            <a:r>
              <a:rPr lang="it-IT" sz="20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Home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mediante speciali sfondi, che a differenza di quelli tradizionali, sono animati e interattivi. </a:t>
            </a:r>
          </a:p>
          <a:p>
            <a:pPr algn="just"/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 </a:t>
            </a:r>
            <a:r>
              <a:rPr lang="it-IT" sz="20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Live Wallpaper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sono stati introdotti a partire dalla versione 2.1 di Android e sono realizzabili tramite </a:t>
            </a:r>
            <a:r>
              <a:rPr lang="it-IT" sz="20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Android Studio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; possono essere caricati, scaricati e venduti su </a:t>
            </a:r>
            <a:r>
              <a:rPr lang="it-IT" sz="20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Google Play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just"/>
            <a:endParaRPr lang="it-IT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just"/>
            <a:endParaRPr lang="it-IT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just">
              <a:buNone/>
            </a:pPr>
            <a:endParaRPr lang="it-IT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just"/>
            <a:endParaRPr lang="it-IT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3</a:t>
            </a:fld>
            <a:endParaRPr lang="it-IT" dirty="0"/>
          </a:p>
        </p:txBody>
      </p:sp>
      <p:pic>
        <p:nvPicPr>
          <p:cNvPr id="1026" name="Picture 2" descr="Risultati immagini per versione 2.1 andro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356993"/>
            <a:ext cx="3078205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4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Consumo energetico di un </a:t>
            </a:r>
            <a:r>
              <a:rPr lang="it-IT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Live Wallpaper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Sebbene i </a:t>
            </a:r>
            <a:r>
              <a:rPr lang="it-IT" sz="20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Live Wallpaper 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Android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fossero stati spesso considerati responsabili di elevati consumi energetici, oggi 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vari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test mostrano che in realtà il consumo di un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Live Wallpaper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è in linea a quello di un semplice applicazione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Android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Nella figura sottostante possiamo facilmente notare l’equivalenza dei consumi tra un’applicazione standard (in rosso) e quella di un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Live Wallpaper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(in blu).</a:t>
            </a:r>
          </a:p>
          <a:p>
            <a:pPr lvl="1" algn="just"/>
            <a:endParaRPr lang="it-IT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just"/>
            <a:endParaRPr lang="it-IT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just">
              <a:buNone/>
            </a:pPr>
            <a:endParaRPr lang="it-IT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just"/>
            <a:endParaRPr lang="it-IT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4</a:t>
            </a:fld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402" y="3068960"/>
            <a:ext cx="4749196" cy="329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7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Impostazione del file manifest.xml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La realizzazione di un Live Wallpaper prevede la realizzazione di una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2"/>
              </a:rPr>
              <a:t>Service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che, ricordiamo, rappresenta una componente di una applicazione utilizzata per eseguire operazioni senza alcuna iterazione con l’utente.</a:t>
            </a:r>
          </a:p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 realizzare una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Service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dobbiamo dichiararla nel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manifest.xml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just"/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Come specificato nella figura sottostante, dobbiamo assegnare al servizio il permesso 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BIND_WALLPAPER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just"/>
            <a:endParaRPr lang="it-IT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just"/>
            <a:endParaRPr lang="it-IT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just">
              <a:buNone/>
            </a:pPr>
            <a:endParaRPr lang="it-IT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just"/>
            <a:endParaRPr lang="it-IT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5</a:t>
            </a:fld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88" y="3501007"/>
            <a:ext cx="7471012" cy="275425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5158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Impostazione del file manifest.xml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 verificare la compatibilità con il dispositivo in uso, possiamo utilizzare il codice seguente: </a:t>
            </a: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just"/>
            <a:endParaRPr lang="it-IT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just">
              <a:buNone/>
            </a:pPr>
            <a:endParaRPr lang="it-IT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 dichiarare una 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descrizione, un’anteprima dell’applicazione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 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un collegamento a una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Settings Activity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del Live Wallpaper, possiamo utilizzare il codice seguente:</a:t>
            </a:r>
            <a:endParaRPr lang="it-IT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6</a:t>
            </a:fld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776031"/>
            <a:ext cx="5592894" cy="9328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644" y="4077072"/>
            <a:ext cx="6316684" cy="181286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089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Realizzare una </a:t>
            </a:r>
            <a:r>
              <a:rPr lang="it-IT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Settings Activity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Una volta dichiarata la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Settings Activity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nel file wallpaper.xml, possiamo creare una nuova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Activity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con il nome che abbiamo specificato nel suddetto file.</a:t>
            </a: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 rilevare le modifiche dell’utente alle impostazioni, è necessario che la classe in questione implementi l’interfaccia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2"/>
              </a:rPr>
              <a:t>SharedPreferences.OnSharedPreferenceChangeListener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:</a:t>
            </a:r>
          </a:p>
          <a:p>
            <a:pPr lvl="1" algn="just"/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 tale scopo, il programmatore dovrà fornire l’implementazione </a:t>
            </a:r>
            <a:r>
              <a:rPr lang="it-IT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del 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metodo 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onSharedPreferenceChanged(</a:t>
            </a:r>
            <a:r>
              <a:rPr lang="it-IT" sz="1700" dirty="0" err="1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SharedPreferences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, </a:t>
            </a:r>
            <a:r>
              <a:rPr lang="it-IT" sz="1700" dirty="0" err="1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String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)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just"/>
            <a:endParaRPr lang="it-IT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just"/>
            <a:r>
              <a:rPr lang="it-IT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Inoltre, </a:t>
            </a:r>
            <a:r>
              <a:rPr lang="en-US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 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registrare</a:t>
            </a:r>
            <a:r>
              <a:rPr lang="en-US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7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il</a:t>
            </a:r>
            <a:r>
              <a:rPr lang="en-US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7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callback</a:t>
            </a:r>
            <a:r>
              <a:rPr lang="en-US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7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che</a:t>
            </a:r>
            <a:r>
              <a:rPr lang="en-US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verrà</a:t>
            </a:r>
            <a:r>
              <a:rPr lang="en-US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invocato</a:t>
            </a:r>
            <a:r>
              <a:rPr lang="en-US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non </a:t>
            </a:r>
            <a:r>
              <a:rPr lang="en-US" sz="17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appena</a:t>
            </a:r>
            <a:r>
              <a:rPr lang="en-US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7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l’utente</a:t>
            </a:r>
            <a:r>
              <a:rPr lang="en-US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7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esegue</a:t>
            </a:r>
            <a:r>
              <a:rPr lang="en-US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7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delle</a:t>
            </a:r>
            <a:r>
              <a:rPr lang="en-US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7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modifiche</a:t>
            </a:r>
            <a:r>
              <a:rPr lang="en-US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7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alle</a:t>
            </a:r>
            <a:r>
              <a:rPr lang="en-US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7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preference</a:t>
            </a:r>
            <a:r>
              <a:rPr lang="en-US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it-IT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è necessario invocare il metodo  </a:t>
            </a:r>
            <a:r>
              <a:rPr lang="it-IT" sz="1700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4" action="ppaction://hlinkfile"/>
              </a:rPr>
              <a:t>registerOnSharedPreferenceChangeListener(SharedPreferences.OnSharedPreferenceChangeListener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4" action="ppaction://hlinkfile"/>
              </a:rPr>
              <a:t>)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lang="it-IT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65760" lvl="1" indent="0" algn="just">
              <a:buNone/>
            </a:pPr>
            <a:endParaRPr lang="it-IT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56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Realizzare una </a:t>
            </a:r>
            <a:r>
              <a:rPr lang="it-IT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Settings Activity</a:t>
            </a:r>
            <a:endParaRPr lang="it-IT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 popolare la nostra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Setting</a:t>
            </a:r>
            <a:r>
              <a:rPr lang="it-IT" sz="20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Activity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dobbiamo creare una classe che  estenda </a:t>
            </a:r>
            <a:r>
              <a:rPr lang="it-IT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la classe 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astratta </a:t>
            </a:r>
            <a:r>
              <a:rPr lang="it-IT" sz="2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2"/>
              </a:rPr>
              <a:t>PreferenceFragment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just"/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 tale scopo, occorre creare una file </a:t>
            </a:r>
            <a:r>
              <a:rPr lang="it-IT" sz="17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xml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che descriva l’interfaccia delle </a:t>
            </a:r>
            <a:r>
              <a:rPr lang="it-IT" sz="17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preference</a:t>
            </a:r>
            <a:r>
              <a:rPr lang="it-IT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relativo al </a:t>
            </a:r>
            <a:r>
              <a:rPr lang="it-IT" sz="17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Live Wallpaper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just"/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Occorre fornire l’implementazione del metodo 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onCreate(Bundle)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e invocare il </a:t>
            </a:r>
            <a:r>
              <a:rPr lang="it-IT" sz="1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metodo 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4"/>
              </a:rPr>
              <a:t>addPreferencesFromResource(</a:t>
            </a:r>
            <a:r>
              <a:rPr lang="it-IT" sz="1700" dirty="0" err="1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4"/>
              </a:rPr>
              <a:t>int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4"/>
              </a:rPr>
              <a:t>)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365760" lvl="1" indent="0" algn="just">
              <a:buNone/>
            </a:pPr>
            <a:endParaRPr lang="it-IT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8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80" y="3657606"/>
            <a:ext cx="5342099" cy="24356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4629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0612" y="274638"/>
            <a:ext cx="7467600" cy="562074"/>
          </a:xfrm>
        </p:spPr>
        <p:txBody>
          <a:bodyPr anchor="t"/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Descrizione della 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classe </a:t>
            </a:r>
            <a:r>
              <a:rPr lang="it-IT" i="1" dirty="0">
                <a:latin typeface="Segoe UI" panose="020B0502040204020203" pitchFamily="34" charset="0"/>
                <a:cs typeface="Segoe UI" panose="020B0502040204020203" pitchFamily="34" charset="0"/>
              </a:rPr>
              <a:t>WallpaperService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algn="just"/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 realizzare un </a:t>
            </a:r>
            <a:r>
              <a:rPr lang="it-IT" sz="2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Live Wallpaper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innanzitutto dobbiamo realizzare un classe che estenda la classe astratta </a:t>
            </a:r>
            <a:r>
              <a:rPr lang="it-IT" sz="2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2"/>
              </a:rPr>
              <a:t>WallpaperService</a:t>
            </a:r>
            <a:r>
              <a:rPr lang="it-IT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just"/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Quest’ultima possiede il compito di visualizzare il contenuto del </a:t>
            </a:r>
            <a:r>
              <a:rPr lang="it-IT" sz="17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Live Wallpaper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sulla schermata Home di </a:t>
            </a:r>
            <a:r>
              <a:rPr lang="it-IT" sz="17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Android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just"/>
            <a:endParaRPr lang="it-IT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just"/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Tuttavia, lo scopo principale della classe è quello di generare una istanza della classe 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WallpaperService.Engine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mediante l’implementazione, a carico del programmatore, del metodo astratto 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  <a:hlinkClick r:id="rId4"/>
              </a:rPr>
              <a:t>onCreateEngine()</a:t>
            </a:r>
            <a:r>
              <a:rPr lang="it-IT" sz="17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just"/>
            <a:endParaRPr lang="it-IT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just">
              <a:buNone/>
            </a:pPr>
            <a:endParaRPr lang="it-IT" sz="1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just"/>
            <a:endParaRPr lang="it-IT" sz="17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it-IT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081E3C-0866-4C2B-8A79-36F411CC018D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316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oggia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oggi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873</TotalTime>
  <Words>1299</Words>
  <Application>Microsoft Office PowerPoint</Application>
  <PresentationFormat>Presentazione su schermo (4:3)</PresentationFormat>
  <Paragraphs>188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0" baseType="lpstr">
      <vt:lpstr>Loggia</vt:lpstr>
      <vt:lpstr>Creazione di un Live Wallpaper con Android Studio </vt:lpstr>
      <vt:lpstr>Progetto Live Wallpaper</vt:lpstr>
      <vt:lpstr>Definizione di un Live Wallpaper</vt:lpstr>
      <vt:lpstr>Consumo energetico di un Live Wallpaper</vt:lpstr>
      <vt:lpstr>Impostazione del file manifest.xml</vt:lpstr>
      <vt:lpstr>Impostazione del file manifest.xml</vt:lpstr>
      <vt:lpstr>Realizzare una Settings Activity</vt:lpstr>
      <vt:lpstr>Realizzare una Settings Activity</vt:lpstr>
      <vt:lpstr>Descrizione della classe WallpaperService</vt:lpstr>
      <vt:lpstr>Descrizione della classe WallpaperService.Engine</vt:lpstr>
      <vt:lpstr>Descrizione della classe WallpaperService.Engine</vt:lpstr>
      <vt:lpstr>Descrizione dell’oggetto Handler</vt:lpstr>
      <vt:lpstr>Descrizione dell’oggetto Canvas</vt:lpstr>
      <vt:lpstr>Descrizione dell’oggetto Canvas</vt:lpstr>
      <vt:lpstr>Descrizione dell’oggetto Paint</vt:lpstr>
      <vt:lpstr>Utilizzo di un’immagine GIF</vt:lpstr>
      <vt:lpstr>Utilizzo di un’immagine GIF</vt:lpstr>
      <vt:lpstr>Utilizzo di un’immagine GIF</vt:lpstr>
      <vt:lpstr>Bibliografia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Creazione di un Live Wallpaper  con Android Studio</dc:title>
  <dc:creator>Principae</dc:creator>
  <cp:lastModifiedBy>Principae</cp:lastModifiedBy>
  <cp:revision>190</cp:revision>
  <dcterms:created xsi:type="dcterms:W3CDTF">2016-12-27T16:12:08Z</dcterms:created>
  <dcterms:modified xsi:type="dcterms:W3CDTF">2016-12-29T13:37:59Z</dcterms:modified>
</cp:coreProperties>
</file>