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48"/>
  </p:notesMasterIdLst>
  <p:sldIdLst>
    <p:sldId id="256" r:id="rId2"/>
    <p:sldId id="336" r:id="rId3"/>
    <p:sldId id="345" r:id="rId4"/>
    <p:sldId id="344" r:id="rId5"/>
    <p:sldId id="346" r:id="rId6"/>
    <p:sldId id="347" r:id="rId7"/>
    <p:sldId id="348" r:id="rId8"/>
    <p:sldId id="349" r:id="rId9"/>
    <p:sldId id="352" r:id="rId10"/>
    <p:sldId id="351" r:id="rId11"/>
    <p:sldId id="354" r:id="rId12"/>
    <p:sldId id="355" r:id="rId13"/>
    <p:sldId id="291" r:id="rId14"/>
    <p:sldId id="332" r:id="rId15"/>
    <p:sldId id="292" r:id="rId16"/>
    <p:sldId id="317" r:id="rId17"/>
    <p:sldId id="318" r:id="rId18"/>
    <p:sldId id="319" r:id="rId19"/>
    <p:sldId id="320" r:id="rId20"/>
    <p:sldId id="321" r:id="rId21"/>
    <p:sldId id="322" r:id="rId22"/>
    <p:sldId id="309" r:id="rId23"/>
    <p:sldId id="310" r:id="rId24"/>
    <p:sldId id="311" r:id="rId25"/>
    <p:sldId id="312" r:id="rId26"/>
    <p:sldId id="313" r:id="rId27"/>
    <p:sldId id="327" r:id="rId28"/>
    <p:sldId id="328" r:id="rId29"/>
    <p:sldId id="315" r:id="rId30"/>
    <p:sldId id="314" r:id="rId31"/>
    <p:sldId id="316" r:id="rId32"/>
    <p:sldId id="323" r:id="rId33"/>
    <p:sldId id="324" r:id="rId34"/>
    <p:sldId id="325" r:id="rId35"/>
    <p:sldId id="326" r:id="rId36"/>
    <p:sldId id="329" r:id="rId37"/>
    <p:sldId id="331" r:id="rId38"/>
    <p:sldId id="330" r:id="rId39"/>
    <p:sldId id="333" r:id="rId40"/>
    <p:sldId id="334" r:id="rId41"/>
    <p:sldId id="335" r:id="rId42"/>
    <p:sldId id="337" r:id="rId43"/>
    <p:sldId id="341" r:id="rId44"/>
    <p:sldId id="338" r:id="rId45"/>
    <p:sldId id="340" r:id="rId46"/>
    <p:sldId id="339" r:id="rId4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 varScale="1">
        <p:scale>
          <a:sx n="71" d="100"/>
          <a:sy n="71" d="100"/>
        </p:scale>
        <p:origin x="135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971C6-750D-4EF4-ABFC-B26B73021ED4}" type="datetimeFigureOut">
              <a:rPr lang="it-IT" smtClean="0"/>
              <a:t>25/02/2017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8AB27-A777-4120-9250-B519E98F20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302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27503CA-8678-4CD7-8143-4CCEC00CBD3D}" type="datetime1">
              <a:rPr lang="it-IT" smtClean="0"/>
              <a:t>25/02/2017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tango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tango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ttore 1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ttore 1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tango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081E3C-0866-4C2B-8A79-36F411CC018D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0459-942C-4672-9596-7BAE482983A7}" type="datetime1">
              <a:rPr lang="it-IT" smtClean="0"/>
              <a:t>25/02/2017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A64-3AE8-4DAD-9B25-7C0675A5C335}" type="datetime1">
              <a:rPr lang="it-IT" smtClean="0"/>
              <a:t>25/02/2017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3A26FC2-28CB-4BD9-B972-F1D3C3D9BB4E}" type="datetime1">
              <a:rPr lang="it-IT" smtClean="0"/>
              <a:t>25/02/2017</a:t>
            </a:fld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081E3C-0866-4C2B-8A79-36F411CC018D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A3C5763-8BB6-49B1-AE2C-D6AAC382F977}" type="datetime1">
              <a:rPr lang="it-IT" smtClean="0"/>
              <a:t>25/02/2017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9" name="Rettango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ttore 1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ttore 1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tango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ttore 1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081E3C-0866-4C2B-8A79-36F411CC018D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10D4-C331-4EFC-A15E-411DAA79D818}" type="datetime1">
              <a:rPr lang="it-IT" smtClean="0"/>
              <a:t>25/02/2017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3DA-2747-4460-9564-AE9F1C45B896}" type="datetime1">
              <a:rPr lang="it-IT" smtClean="0"/>
              <a:t>25/02/2017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4C9D8B5-2C0A-4268-BBE7-FF5D413E6915}" type="datetime1">
              <a:rPr lang="it-IT" smtClean="0"/>
              <a:t>25/02/2017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081E3C-0866-4C2B-8A79-36F411CC018D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B74C-CA91-4DFE-8DF0-7CC07F9820E5}" type="datetime1">
              <a:rPr lang="it-IT" smtClean="0"/>
              <a:t>25/02/2017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egnaposto contenut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9DC1F7B-193C-44D4-8F7D-3A92F5C29768}" type="datetime1">
              <a:rPr lang="it-IT" smtClean="0"/>
              <a:t>25/02/2017</a:t>
            </a:fld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081E3C-0866-4C2B-8A79-36F411CC018D}" type="slidenum">
              <a:rPr lang="it-IT" smtClean="0"/>
              <a:t>‹N›</a:t>
            </a:fld>
            <a:endParaRPr lang="it-IT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ttore 1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ttore 1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26FAD3F-9847-41AA-8DF7-5EC4D3A4E0EC}" type="datetime1">
              <a:rPr lang="it-IT" smtClean="0"/>
              <a:t>25/02/2017</a:t>
            </a:fld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081E3C-0866-4C2B-8A79-36F411CC018D}" type="slidenum">
              <a:rPr lang="it-IT" smtClean="0"/>
              <a:t>‹N›</a:t>
            </a:fld>
            <a:endParaRPr lang="it-IT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EE777CC-7FC4-45D2-9ED4-707585745095}" type="datetime1">
              <a:rPr lang="it-IT" smtClean="0"/>
              <a:t>25/02/2017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081E3C-0866-4C2B-8A79-36F411CC018D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view/SurfaceHolder.html#lockCanvas()" TargetMode="External"/><Relationship Id="rId2" Type="http://schemas.openxmlformats.org/officeDocument/2006/relationships/hyperlink" Target="https://developer.android.com/reference/android/graphics/Canva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reference/android/view/SurfaceHolder.html#unlockCanvasAndPost(android.graphics.Canvas)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graphics/Canvas.html#drawColor(int)" TargetMode="External"/><Relationship Id="rId2" Type="http://schemas.openxmlformats.org/officeDocument/2006/relationships/hyperlink" Target="https://developer.android.com/reference/android/view/SurfaceHolder.html#unlockCanvasAndPost(android.graphics.Canvas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reference/android/graphics/Canvas.html#drawBitmap(android.graphics.Bitmap,%20android.graphics.Rect,%20android.graphics.RectF,%20android.graphics.Paint)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developer.android.com/reference/android/graphics/Bitmap.html" TargetMode="External"/><Relationship Id="rId7" Type="http://schemas.openxmlformats.org/officeDocument/2006/relationships/hyperlink" Target="https://developer.android.com/reference/android/graphics/Paint.Style.html" TargetMode="External"/><Relationship Id="rId2" Type="http://schemas.openxmlformats.org/officeDocument/2006/relationships/hyperlink" Target="https://developer.android.com/reference/android/graphics/Pai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reference/android/graphics/Paint.html#setStyle(android.graphics.Paint.Style)" TargetMode="External"/><Relationship Id="rId5" Type="http://schemas.openxmlformats.org/officeDocument/2006/relationships/hyperlink" Target="https://developer.android.com/reference/android/graphics/Color.html" TargetMode="External"/><Relationship Id="rId4" Type="http://schemas.openxmlformats.org/officeDocument/2006/relationships/hyperlink" Target="https://developer.android.com/reference/android/graphics/Paint.html#setColor(int)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Registers%20a%20callback%20to%20be%20invoked%20when%20a%20change%20happens%20to%20a%20preference." TargetMode="External"/><Relationship Id="rId2" Type="http://schemas.openxmlformats.org/officeDocument/2006/relationships/hyperlink" Target="https://developer.android.com/reference/android/content/SharedPreferences.OnSharedPreferenceChangeListen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" TargetMode="External"/><Relationship Id="rId2" Type="http://schemas.openxmlformats.org/officeDocument/2006/relationships/hyperlink" Target="https://developer.androi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du4java.com/en/androidgame/androidgame1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63688" y="1484784"/>
            <a:ext cx="7175351" cy="713047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Pac-Space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75656" y="3789040"/>
            <a:ext cx="7406640" cy="1752600"/>
          </a:xfrm>
        </p:spPr>
        <p:txBody>
          <a:bodyPr>
            <a:normAutofit/>
          </a:bodyPr>
          <a:lstStyle/>
          <a:p>
            <a:pPr algn="ctr"/>
            <a:r>
              <a:rPr lang="it-IT" sz="3200" cap="small" dirty="0" smtClean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Manuale di gioco</a:t>
            </a:r>
          </a:p>
          <a:p>
            <a:pPr algn="ctr"/>
            <a:r>
              <a:rPr lang="it-IT" cap="small" dirty="0" smtClean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Università </a:t>
            </a:r>
            <a:r>
              <a:rPr lang="it-IT" cap="small" dirty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Tor Vergata</a:t>
            </a:r>
          </a:p>
          <a:p>
            <a:pPr algn="ctr"/>
            <a:r>
              <a:rPr lang="it-IT" cap="small" dirty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Mobile Programming 2016-2017</a:t>
            </a:r>
          </a:p>
          <a:p>
            <a:pPr algn="ctr"/>
            <a:r>
              <a:rPr lang="it-IT" cap="small" dirty="0" smtClean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Andrea </a:t>
            </a:r>
            <a:r>
              <a:rPr lang="it-IT" cap="small" dirty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Graziani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1</a:t>
            </a:fld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147" y="548680"/>
            <a:ext cx="3888432" cy="308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1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Manuale di gioco: </a:t>
            </a:r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Comandi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 muovere Pac-Man sullo schermo si utilizzano delle gesture </a:t>
            </a:r>
            <a:r>
              <a:rPr lang="it-IT" sz="2000" b="1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onFling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; si posiziona il dito in un punto qualsiasi dello schermo e,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mantenendo il contatto con lo schermo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trascinare velocemente il dito nella direzione desiderata.</a:t>
            </a:r>
          </a:p>
          <a:p>
            <a:pPr lvl="1" algn="just"/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Ricordarsi di interrompere il contatto con schermo dopo tale operazione.</a:t>
            </a:r>
          </a:p>
          <a:p>
            <a:pPr lvl="1" algn="just"/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E’ importante ricordare che la velocità di Pac-Man è costante, di conseguenza la velocità con cui si esegue la gesture non influenza in alcun modo la velocità del giocatore.</a:t>
            </a:r>
          </a:p>
          <a:p>
            <a:pPr marL="0" indent="0" algn="just">
              <a:buNone/>
            </a:pPr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 arrestare il movimento di Pac-Man si esegue una gesture </a:t>
            </a:r>
            <a:r>
              <a:rPr lang="it-IT" sz="2000" b="1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doubleTap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636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63688" y="1484784"/>
            <a:ext cx="7175351" cy="713047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Pac-Space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75656" y="3789040"/>
            <a:ext cx="7406640" cy="1752600"/>
          </a:xfrm>
        </p:spPr>
        <p:txBody>
          <a:bodyPr>
            <a:normAutofit/>
          </a:bodyPr>
          <a:lstStyle/>
          <a:p>
            <a:pPr algn="ctr"/>
            <a:r>
              <a:rPr lang="it-IT" sz="3200" cap="small" dirty="0" smtClean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Descrizione </a:t>
            </a:r>
            <a:r>
              <a:rPr lang="it-IT" sz="3200" cap="small" smtClean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del progetto</a:t>
            </a:r>
            <a:endParaRPr lang="it-IT" sz="3200" cap="small" dirty="0" smtClean="0">
              <a:solidFill>
                <a:srgbClr val="0070C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11</a:t>
            </a:fld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147" y="548680"/>
            <a:ext cx="3888432" cy="308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1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Descrizione dell’oggetto </a:t>
            </a:r>
            <a:r>
              <a:rPr lang="it-IT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Canvas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Da un punto di vista implementativo, la realizzazione della grafica di gioco si basa sull’uso classe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Canvas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la quale mette a disposizione una serie di metodi utili per disegnare oggetti tra cui forme geometriche, testo o immagini.</a:t>
            </a:r>
          </a:p>
          <a:p>
            <a:pPr lvl="1"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Un oggetto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Canvas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viene ottenuto mediante l’invocazione del metodo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lockCanvas()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attraverso un oggetto di tipo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SurfaceHolder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quest’ultimo ottenibile invocando il metodo </a:t>
            </a:r>
            <a:r>
              <a:rPr lang="it-IT" sz="20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getHolder()</a:t>
            </a:r>
            <a:r>
              <a:rPr lang="it-IT" sz="2000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 un oggetto </a:t>
            </a:r>
            <a:r>
              <a:rPr lang="it-IT" sz="20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SurfaceView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Una volta completare le operazioni di disegno, è opportuno richiamare il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metodo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unlockCanvasAndPost()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 finalizzare le suddette operazioni e renderle così visibili all’utente.</a:t>
            </a:r>
          </a:p>
          <a:p>
            <a:pPr lvl="1"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Ogni ciclo comprendente operazioni di disegno su una superfice devono </a:t>
            </a:r>
            <a:r>
              <a:rPr lang="it-IT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sempre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prevedere il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lock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e lo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unlock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del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Canvas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43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Descrizione dell’oggetto </a:t>
            </a:r>
            <a:r>
              <a:rPr lang="it-IT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Canvas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E’ importante sottolineare che ogni volta che si eseguono delle operazioni di disegno mediante un oggetto </a:t>
            </a:r>
            <a:r>
              <a:rPr lang="it-IT" sz="20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Canvas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Android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ne mantiene lo stato anche in seguito all’invocazione del metodo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unlockCanvasAndPost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()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rendendo di fatto visibili le tracce delle precedenti operazioni di disegno. </a:t>
            </a:r>
          </a:p>
          <a:p>
            <a:pPr lvl="1" algn="just"/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 ovviare a questo problema è sufficiente ridisegnare l’intera superfice invocando ad esempio il metodo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drawcolor()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o impostare un background con un metodo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drawBitmap()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Tra i metodi messi a disposizione dalla classe Canvas ricordiamo:</a:t>
            </a:r>
          </a:p>
          <a:p>
            <a:pPr lvl="1" algn="just"/>
            <a:r>
              <a:rPr lang="en-US" sz="1600" u="sng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drawText (</a:t>
            </a:r>
            <a:r>
              <a:rPr lang="en-US" sz="16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String, float, float, Paint) 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usato per inserire testi.</a:t>
            </a:r>
          </a:p>
          <a:p>
            <a:pPr lvl="1" algn="just"/>
            <a:r>
              <a:rPr lang="en-US" sz="1600" u="sng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drawBitmap (</a:t>
            </a:r>
            <a:r>
              <a:rPr lang="en-US" sz="16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Bitmap, </a:t>
            </a:r>
            <a:r>
              <a:rPr lang="en-US" sz="1600" u="sng" dirty="0" err="1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Rect</a:t>
            </a:r>
            <a:r>
              <a:rPr lang="en-US" sz="16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600" u="sng" dirty="0" err="1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Rect</a:t>
            </a:r>
            <a:r>
              <a:rPr lang="en-US" sz="16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Paint)</a:t>
            </a:r>
            <a:r>
              <a:rPr lang="en-US" sz="1600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usato per disegnare oggetti </a:t>
            </a:r>
            <a:r>
              <a:rPr lang="en-US" sz="16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Bitmap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just"/>
            <a:endParaRPr lang="it-IT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67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Descrizione dell’oggetto </a:t>
            </a:r>
            <a:r>
              <a:rPr lang="it-IT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Canvas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La porzione di codice seguente mostrano rispettivamente le operazioni di </a:t>
            </a:r>
            <a:r>
              <a:rPr lang="it-IT" sz="2000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lock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e </a:t>
            </a:r>
            <a:r>
              <a:rPr lang="it-IT" sz="2000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unlock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di un oggetto </a:t>
            </a:r>
            <a:r>
              <a:rPr lang="it-IT" sz="2000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Canvas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lang="en-US" sz="16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endParaRPr lang="it-IT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14</a:t>
            </a:fld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50" y="2027892"/>
            <a:ext cx="7248525" cy="828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6" y="3655332"/>
            <a:ext cx="8284791" cy="16680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351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Descrizione dell’oggetto </a:t>
            </a:r>
            <a:r>
              <a:rPr lang="it-IT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Paint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La classe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Paint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mette a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disposizione diversi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metodi che permettono di gestire il colore e lo stile di disegno degli elementi grafici, dei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testi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 degli oggetti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Bitmap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Ad esempio possiamo richiamare il metodo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setColor(</a:t>
            </a:r>
            <a:r>
              <a:rPr lang="it-IT" sz="2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int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)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per impostare un colore con il quale vogliamo disegnare.</a:t>
            </a:r>
          </a:p>
          <a:p>
            <a:pPr lvl="1" algn="just"/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 tale scopo possiamo utilizzare i metodi supportati dalla classe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5"/>
              </a:rPr>
              <a:t>Color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per ottenere l’intero che rappresenta il colore desiderato.</a:t>
            </a: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Possiamo anche impostare uno stile con il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metodo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6"/>
              </a:rPr>
              <a:t>setStyle(</a:t>
            </a:r>
            <a:r>
              <a:rPr lang="it-IT" sz="2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6"/>
              </a:rPr>
              <a:t>Paint.Style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6"/>
              </a:rPr>
              <a:t>)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just"/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E’ opportuno consultare 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la classe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7"/>
              </a:rPr>
              <a:t>Paint.Style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per conoscere tutti gli 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stili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grafici disponibili.</a:t>
            </a:r>
          </a:p>
          <a:p>
            <a:pPr marL="365760" lvl="1" indent="0" algn="just">
              <a:buNone/>
            </a:pPr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15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3062" y="4791075"/>
            <a:ext cx="5095875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185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Descrizione della classe </a:t>
            </a:r>
            <a:r>
              <a:rPr lang="it-IT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Sprite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La rappresentazione grafica dei vari oggetti del gioco è stata effettuata utilizzando un insieme di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sprite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it-IT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immagini bidimensionali </a:t>
            </a:r>
            <a:r>
              <a:rPr lang="it-IT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che </a:t>
            </a:r>
            <a:r>
              <a:rPr lang="it-IT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possono </a:t>
            </a:r>
            <a:r>
              <a:rPr lang="it-IT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essere </a:t>
            </a:r>
            <a:r>
              <a:rPr lang="it-IT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spostate a piacimento rispetto ad uno sfondo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La gestione degli sprite è affidata alla classe astratta </a:t>
            </a:r>
            <a:r>
              <a:rPr lang="it-IT" sz="20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Sprite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la quale permette di:</a:t>
            </a:r>
          </a:p>
          <a:p>
            <a:pPr lvl="1" algn="just"/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Disegnare uno </a:t>
            </a:r>
            <a:r>
              <a:rPr lang="it-IT" sz="17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sprite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in una specifica posizione dello schermo, mediante l’invocazione 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del metodo </a:t>
            </a:r>
            <a:r>
              <a:rPr lang="it-IT" sz="17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draw(</a:t>
            </a:r>
            <a:r>
              <a:rPr lang="it-IT" sz="1700" u="sng" dirty="0" err="1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Canvas</a:t>
            </a:r>
            <a:r>
              <a:rPr lang="it-IT" sz="17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just"/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Animare opportunatamente lo </a:t>
            </a:r>
            <a:r>
              <a:rPr lang="it-IT" sz="17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sprite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in base alla direzione di movimento con il 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metodo </a:t>
            </a:r>
            <a:r>
              <a:rPr lang="it-IT" sz="1700" u="sng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updateFrame</a:t>
            </a:r>
            <a:r>
              <a:rPr lang="it-IT" sz="17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().</a:t>
            </a:r>
          </a:p>
          <a:p>
            <a:pPr lvl="1" algn="just"/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Specificare velocità di movimento e le posizioni iniziali degli </a:t>
            </a:r>
            <a:r>
              <a:rPr lang="it-IT" sz="17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sprite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 </a:t>
            </a:r>
            <a:r>
              <a:rPr lang="it-IT" sz="17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resetPositionAndSpeed(</a:t>
            </a:r>
            <a:r>
              <a:rPr lang="it-IT" sz="1700" u="sng" dirty="0" err="1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</a:t>
            </a:r>
            <a:r>
              <a:rPr lang="it-IT" sz="17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it-IT" sz="1700" u="sng" dirty="0" err="1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</a:t>
            </a:r>
            <a:r>
              <a:rPr lang="it-IT" sz="17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lang="it-IT" sz="1700" u="sng" dirty="0" smtClean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Calcolo dei </a:t>
            </a:r>
            <a:r>
              <a:rPr lang="it-IT" sz="17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minimum </a:t>
            </a:r>
            <a:r>
              <a:rPr lang="it-IT" sz="17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bounding box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(vedi slide successive) con il 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metodo </a:t>
            </a:r>
            <a:r>
              <a:rPr lang="it-IT" sz="1700" u="sng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getBound</a:t>
            </a:r>
            <a:r>
              <a:rPr lang="it-IT" sz="17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().</a:t>
            </a:r>
          </a:p>
          <a:p>
            <a:pPr lvl="1" algn="just"/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Inizializzare gli sprite e adattarne le dimensioni in accordo allo schermo con </a:t>
            </a:r>
            <a:r>
              <a:rPr lang="it-IT" sz="1700" u="sng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spriteInitialization</a:t>
            </a:r>
            <a:r>
              <a:rPr lang="it-IT" sz="17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()</a:t>
            </a:r>
            <a:r>
              <a:rPr lang="it-IT" sz="1700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 </a:t>
            </a:r>
            <a:r>
              <a:rPr lang="it-IT" sz="17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updateBitmap(double, double)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just"/>
            <a:endParaRPr lang="it-IT" sz="1700" u="sng" dirty="0" smtClean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33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Descrizione 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della classe </a:t>
            </a:r>
            <a:r>
              <a:rPr lang="it-IT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Sprite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Estendendo la classe </a:t>
            </a:r>
            <a:r>
              <a:rPr lang="it-IT" sz="20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Sprite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è possibile specializzare i comportamenti che intendiamo assegnare agli sprite.</a:t>
            </a: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 frammenti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 codice in basso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rappresentano alcuni metodi della classe </a:t>
            </a:r>
            <a:r>
              <a:rPr lang="it-IT" sz="20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Sprite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17</a:t>
            </a:fld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88" y="4240536"/>
            <a:ext cx="6105525" cy="1990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12" y="2492896"/>
            <a:ext cx="5295900" cy="1504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253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Descrizione 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della classe </a:t>
            </a:r>
            <a:r>
              <a:rPr lang="it-IT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Sprite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Tecnicamente uno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sprite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viene realizzato con una immagine composta da un insieme di «sotto-immagini» (o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frame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 come nella figura sottostante.</a:t>
            </a: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Le animazioni vengono ottenute disegnando ad una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certa frequenza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una sequenza i frame presenti su tutte le colonne (indicizzate con il puntatore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currentFrame,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vedi figura) e appartenenti ad una specifica riga (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AnimationRow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365760" lvl="1" indent="0" algn="just">
              <a:buNone/>
            </a:pPr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18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53" y="3649581"/>
            <a:ext cx="1131168" cy="225919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3315695"/>
            <a:ext cx="3769012" cy="259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8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Descrizione 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della classe </a:t>
            </a:r>
            <a:r>
              <a:rPr lang="it-IT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Sprite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La specifica sequenza di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frame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 disegnare viene determinata a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runtime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in base alla direzione di movimento dello sprite; il frammento di codice sottostante mostra come ciò avviene:</a:t>
            </a:r>
          </a:p>
          <a:p>
            <a:pPr marL="365760" lvl="1" indent="0" algn="just">
              <a:buNone/>
            </a:pPr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19</a:t>
            </a:fld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04" y="2214584"/>
            <a:ext cx="5950992" cy="40406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955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Manuale di gioco: Introduzione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Pac-space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rappresenta un video a game a scorrimento orizzontale ispirato all’omonimo gioco arcade </a:t>
            </a:r>
            <a:r>
              <a:rPr lang="it-IT" sz="2000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Pac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-Man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 differenza del gioco originale, lo scopo di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Pac-Space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it-IT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consiste nel accumulare più punti possibili cercando di sopravvivere a un’infinita orda di fantasmi proveniente dallo spazio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Esistono almeno </a:t>
            </a:r>
            <a:r>
              <a:rPr lang="it-IT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tre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possibilità di accumulare punti:</a:t>
            </a:r>
          </a:p>
          <a:p>
            <a:pPr lvl="1" algn="just"/>
            <a:r>
              <a:rPr lang="it-IT" sz="1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Raccogliendo oggetti di tipo </a:t>
            </a:r>
            <a:r>
              <a:rPr lang="it-IT" sz="18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Frutta</a:t>
            </a:r>
            <a:r>
              <a:rPr lang="it-IT" sz="1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just"/>
            <a:r>
              <a:rPr lang="it-IT" sz="1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Uccidendo i fantasmi nemici dopo aver acquisito l’</a:t>
            </a:r>
            <a:r>
              <a:rPr lang="it-IT" sz="18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invincibilità</a:t>
            </a:r>
            <a:r>
              <a:rPr lang="it-IT" sz="1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raccogliendo gli oggetti di tipo </a:t>
            </a:r>
            <a:r>
              <a:rPr lang="it-IT" sz="18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PowerUP</a:t>
            </a:r>
            <a:r>
              <a:rPr lang="it-IT" sz="1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just"/>
            <a:r>
              <a:rPr lang="it-IT" sz="1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 il passare del tempo; in particolare ogni secondo di sopravvivenza del giocatore ne aumenterà il punteggio finale.</a:t>
            </a:r>
            <a:endParaRPr lang="it-IT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206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Descrizione dei </a:t>
            </a:r>
            <a:r>
              <a:rPr lang="it-IT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Thread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Come sappiamo, una qualsiasi animazione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al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computer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è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una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sequenza di immagini riprodotte ad una velocità sufficientemente alta da fornire, all'occhio umano, l'illusione del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movimento.</a:t>
            </a: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 farlo è necessario aggiornare </a:t>
            </a:r>
            <a:r>
              <a:rPr lang="it-IT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continuamente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gli attributi degli sprite (posizione corrente,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frame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ecc.) e disegnarli sullo schermo. Tale responsabilità è stata assegnata a diversi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thread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che, lavorando in parallelo, ci permettono di realizzare le animazioni.</a:t>
            </a:r>
            <a:endParaRPr lang="it-IT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86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Descrizione dei </a:t>
            </a:r>
            <a:r>
              <a:rPr lang="it-IT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Thread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All’interno dell’applicazione sono attivi (oltre al «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main thread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») cinque thread:</a:t>
            </a:r>
          </a:p>
          <a:p>
            <a:pPr lvl="1" algn="just"/>
            <a:r>
              <a:rPr lang="it-IT" sz="1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Il </a:t>
            </a:r>
            <a:r>
              <a:rPr lang="it-IT" sz="18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PositionUpdaterThread</a:t>
            </a:r>
            <a:r>
              <a:rPr lang="it-IT" sz="1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è responsabile dell’aggiornamento delle posizioni degli oggetti </a:t>
            </a:r>
            <a:r>
              <a:rPr lang="it-IT" sz="18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Sprite</a:t>
            </a:r>
            <a:r>
              <a:rPr lang="it-IT" sz="1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e di rilevare le collisioni (vedi slide successive).</a:t>
            </a:r>
          </a:p>
          <a:p>
            <a:pPr lvl="1" algn="just"/>
            <a:r>
              <a:rPr lang="it-IT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Il </a:t>
            </a:r>
            <a:r>
              <a:rPr lang="it-IT" sz="18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FrameUpdaterThread</a:t>
            </a:r>
            <a:r>
              <a:rPr lang="it-IT" sz="1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deve invece aggiornare i puntatori che premettono di individuare l’esatto frame da disegnare in accordo al alla direzione del movimento dello sprite.</a:t>
            </a:r>
          </a:p>
          <a:p>
            <a:pPr lvl="1" algn="just"/>
            <a:r>
              <a:rPr lang="it-IT" sz="1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Il </a:t>
            </a:r>
            <a:r>
              <a:rPr lang="it-IT" sz="18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DrawerThread</a:t>
            </a:r>
            <a:r>
              <a:rPr lang="it-IT" sz="1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invece ha il compito di eseguire tutte le operazioni di disegno sullo schermo.</a:t>
            </a:r>
          </a:p>
          <a:p>
            <a:pPr lvl="1" algn="just"/>
            <a:r>
              <a:rPr lang="it-IT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Il </a:t>
            </a:r>
            <a:r>
              <a:rPr lang="it-IT" sz="18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TimerUpdaterThread</a:t>
            </a:r>
            <a:r>
              <a:rPr lang="it-IT" sz="1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ha il compito di eseguire determinati compiti in relazione allo scorrere del tempo.</a:t>
            </a:r>
          </a:p>
          <a:p>
            <a:pPr lvl="1" algn="just"/>
            <a:r>
              <a:rPr lang="it-IT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Il </a:t>
            </a:r>
            <a:r>
              <a:rPr lang="it-IT" sz="18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BackgroundPositionUpdaterThread</a:t>
            </a:r>
            <a:r>
              <a:rPr lang="it-IT" sz="1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esegue operazioni con lo scopo di animare il </a:t>
            </a:r>
            <a:r>
              <a:rPr lang="it-IT" sz="18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background</a:t>
            </a:r>
            <a:r>
              <a:rPr lang="it-IT" sz="1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di gioco.</a:t>
            </a:r>
          </a:p>
          <a:p>
            <a:pPr lvl="1" algn="just"/>
            <a:endParaRPr lang="it-IT" sz="18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it-IT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529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Gestire le collisioni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Una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collisione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rappresenta un evento che avviene in seguito all’intersezione di due o più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sprite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</a:p>
          <a:p>
            <a:pPr lvl="1" algn="just"/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 esempio, l’eventuale intersezione tra lo </a:t>
            </a:r>
            <a:r>
              <a:rPr lang="it-IT" sz="17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sprite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di uno dei nemici con quello del giocatore determina la sconfitta di quest’ultimo.</a:t>
            </a: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Tra i vari approcci esistenti, capaci di risolvere il problema di rilevare correttamente una collisione (</a:t>
            </a:r>
            <a:r>
              <a:rPr lang="it-IT" sz="20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collition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detection)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il più semplice è noto come </a:t>
            </a:r>
            <a:r>
              <a:rPr lang="it-IT" sz="2000" u="sng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Bounding </a:t>
            </a:r>
            <a:r>
              <a:rPr lang="it-IT" sz="20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Boxes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just"/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 applicare questo approccio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occorre innanzitutto calcolare di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ogni sprite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 rispettivi </a:t>
            </a:r>
            <a:r>
              <a:rPr lang="it-IT" sz="2000" u="sng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Minimum bounding </a:t>
            </a:r>
            <a:r>
              <a:rPr lang="it-IT" sz="20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box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;</a:t>
            </a:r>
          </a:p>
          <a:p>
            <a:pPr lvl="1" algn="just"/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geometria, il </a:t>
            </a:r>
            <a:r>
              <a:rPr lang="it-IT" sz="17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Minimum bounding </a:t>
            </a:r>
            <a:r>
              <a:rPr lang="it-IT" sz="17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box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di un insieme S di punti in N dimensioni indica la misura (cioè un’area, un volume, ecc.) 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nel quale tutti i punti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appartenenti all’insieme S giacciono.</a:t>
            </a:r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311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Gestire le collisioni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pratica, occorre calcolare l’area all’interno del quale giacciono tutti i pixel di uno sprite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; una collisione viene dunque rilevata quando si verifica l’</a:t>
            </a:r>
            <a:r>
              <a:rPr lang="it-IT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intersezione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tra due o più minimum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bounding box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appartenenti a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differenti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sprite.</a:t>
            </a: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E’ importante specificare che queste operazioni devono essere effettuate ad ogni aggiornamento dello schermo.</a:t>
            </a:r>
          </a:p>
          <a:p>
            <a:pPr marL="0" indent="0" algn="just">
              <a:buNone/>
            </a:pPr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just">
              <a:buNone/>
            </a:pPr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23</a:t>
            </a:fld>
            <a:endParaRPr lang="it-IT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229" y="2348880"/>
            <a:ext cx="3428571" cy="22857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12" y="2348880"/>
            <a:ext cx="3428571" cy="22857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6808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Gestire le collisioni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La classe </a:t>
            </a:r>
            <a:r>
              <a:rPr lang="it-IT" sz="20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Rect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mette a disposizione una serie di metodi che ci consentono di risolvere il problema della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collition detection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particolare una istanza della classe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Rect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contiene una serie di coordinate che ci consentono di individuare i bordi di un rettangolo.</a:t>
            </a: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Il rettangolo che vogliamo individuare è quello che racchiude al suo interno tutti i pixel di uno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sprite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Il frammento di codice in basso fornisce una semplice soluzione al problema.</a:t>
            </a:r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24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413265"/>
            <a:ext cx="7467600" cy="18419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267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Gestire le collisioni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 verificare l’avvenuta intersezione tra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due o più minimum bounding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box, captando quindi una collisione, è possibile utilizzare il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metodo </a:t>
            </a:r>
            <a:r>
              <a:rPr lang="it-IT" sz="20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boolean intersects(Rect </a:t>
            </a:r>
            <a:r>
              <a:rPr lang="it-IT" sz="2000" u="sng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a, Rect b</a:t>
            </a:r>
            <a:r>
              <a:rPr lang="it-IT" sz="20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  <a:r>
              <a:rPr lang="it-IT" sz="2000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</a:p>
          <a:p>
            <a:pPr lvl="1" algn="just"/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Questo metodo restituisce </a:t>
            </a:r>
            <a:r>
              <a:rPr lang="it-IT" sz="17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true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se i due </a:t>
            </a:r>
            <a:r>
              <a:rPr lang="it-IT" sz="17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Rect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specificati si intersecano.</a:t>
            </a:r>
          </a:p>
          <a:p>
            <a:pPr marL="365760" lvl="1" indent="0" algn="just">
              <a:buNone/>
            </a:pPr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Il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seguente frammento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 codice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mostra come avviene la verifica dell’avvenuta intersezione tra gli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sprite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dei nemici e quella del giocatore.</a:t>
            </a: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25</a:t>
            </a:fld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55332"/>
            <a:ext cx="7471012" cy="1440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501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Gestione delle </a:t>
            </a:r>
            <a:r>
              <a:rPr lang="it-IT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Gesture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Il termine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gesture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è usato per indicare una generica sequenza di iterazioni tra il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touch screen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 l’utente.</a:t>
            </a:r>
          </a:p>
          <a:p>
            <a:pPr lvl="1" algn="just"/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Lo SDK di </a:t>
            </a:r>
            <a:r>
              <a:rPr lang="it-IT" sz="17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Android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fornisce una serie di meccanismi per la rilevazione e la gestione sia delle </a:t>
            </a:r>
            <a:r>
              <a:rPr lang="it-IT" sz="17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gesture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più comuni fino a quelle più complesse e personalizzate.</a:t>
            </a:r>
          </a:p>
          <a:p>
            <a:pPr lvl="1" algn="just"/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Tra le </a:t>
            </a:r>
            <a:r>
              <a:rPr lang="it-IT" sz="17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gesture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più comuni messe a disposizione nel SDK ricordiamo: </a:t>
            </a:r>
            <a:r>
              <a:rPr lang="it-IT" sz="17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tap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7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double </a:t>
            </a:r>
            <a:r>
              <a:rPr lang="en-US" sz="17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tap</a:t>
            </a:r>
            <a:r>
              <a:rPr lang="en-US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7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long </a:t>
            </a:r>
            <a:r>
              <a:rPr lang="en-US" sz="17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press</a:t>
            </a:r>
            <a:r>
              <a:rPr lang="en-US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7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onScroll</a:t>
            </a:r>
            <a:r>
              <a:rPr lang="en-US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7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onFling</a:t>
            </a:r>
            <a:r>
              <a:rPr lang="en-US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ecc.</a:t>
            </a:r>
          </a:p>
          <a:p>
            <a:pPr marL="365760" lvl="1" indent="0" algn="just">
              <a:buNone/>
            </a:pPr>
            <a:endParaRPr lang="it-IT" sz="18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it-IT" sz="2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Una adeguata gestione delle </a:t>
            </a:r>
            <a:r>
              <a:rPr lang="it-IT" sz="21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gesture</a:t>
            </a:r>
            <a:r>
              <a:rPr lang="it-IT" sz="2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ci permette di definire le iterazioni tra l’applicazione e l’utente.</a:t>
            </a:r>
          </a:p>
          <a:p>
            <a:pPr lvl="1" algn="just"/>
            <a:r>
              <a:rPr lang="it-IT" sz="1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 esempio una </a:t>
            </a:r>
            <a:r>
              <a:rPr lang="it-IT" sz="18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gesture</a:t>
            </a:r>
            <a:r>
              <a:rPr lang="it-IT" sz="1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di tipo </a:t>
            </a:r>
            <a:r>
              <a:rPr lang="it-IT" sz="18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double tap </a:t>
            </a:r>
            <a:r>
              <a:rPr lang="it-IT" sz="1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causa, nella nostra applicazione, l’arresto dei movimenti dello </a:t>
            </a:r>
            <a:r>
              <a:rPr lang="it-IT" sz="18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sprite</a:t>
            </a:r>
            <a:r>
              <a:rPr lang="it-IT" sz="1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del giocatore.</a:t>
            </a:r>
          </a:p>
          <a:p>
            <a:pPr marL="365760" lvl="1" indent="0" algn="just">
              <a:buNone/>
            </a:pPr>
            <a:endParaRPr lang="en-US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en-US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en-US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37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Gestione delle </a:t>
            </a:r>
            <a:r>
              <a:rPr lang="it-IT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Gesture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Da un punto di vista progettuale, la gestione delle gesture è stata risolta mediante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l’applicazione di un pattern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Observer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0" indent="0" algn="just">
              <a:buNone/>
            </a:pPr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Nello specifico la responsabilità di rilevare le gesture è stata affidata alla classe </a:t>
            </a:r>
            <a:r>
              <a:rPr lang="it-IT" sz="20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GestureDetector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(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Subject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 la quale è in grado di notificare il rilevamento di una gesture a tutte le classi che implementino l’interfaccia </a:t>
            </a:r>
            <a:r>
              <a:rPr lang="it-IT" sz="20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GestureObserver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(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Observer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).</a:t>
            </a: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La porzione di codice seguente mostra la definizione dell’interfaccia </a:t>
            </a:r>
            <a:r>
              <a:rPr lang="it-IT" sz="20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GestureObserver.</a:t>
            </a:r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en-US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endParaRPr lang="en-US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en-US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endParaRPr lang="en-US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en-US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27</a:t>
            </a:fld>
            <a:endParaRPr lang="it-IT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386" y="4454264"/>
            <a:ext cx="4151227" cy="18009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931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Gestione delle </a:t>
            </a:r>
            <a:r>
              <a:rPr lang="it-IT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Gesture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La porzione di codice seguente mostra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invece una porzione della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classe </a:t>
            </a:r>
            <a:r>
              <a:rPr lang="it-IT" sz="20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AbstractGestureDetector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all’interno della quale vengono descritti i metodi per la registrazione e la notifica degli osservatori.</a:t>
            </a:r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en-US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endParaRPr lang="en-US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en-US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endParaRPr lang="en-US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en-US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28</a:t>
            </a:fld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335" y="2353836"/>
            <a:ext cx="6027330" cy="36408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217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Gestione delle </a:t>
            </a:r>
            <a:r>
              <a:rPr lang="it-IT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Gesture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Da un punto di vista implementativo, per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captare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una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gesture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occorre innanzitutto occorre dichiarare una classe che implementi le seguenti interfacce:</a:t>
            </a:r>
          </a:p>
          <a:p>
            <a:pPr lvl="1"/>
            <a:r>
              <a:rPr lang="it-IT" sz="17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GestureDetector.OnGestureListener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la quale richiede l’implementazione dei metodi </a:t>
            </a:r>
            <a:r>
              <a:rPr lang="en-US" sz="17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onFling</a:t>
            </a:r>
            <a:r>
              <a:rPr lang="en-US" sz="1700" u="sng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(),</a:t>
            </a:r>
            <a:r>
              <a:rPr lang="en-US" sz="1700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700" u="sng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onDown(),</a:t>
            </a:r>
            <a:r>
              <a:rPr lang="en-US" sz="1700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700" u="sng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onScroll(),</a:t>
            </a:r>
            <a:r>
              <a:rPr lang="en-US" sz="1700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700" u="sng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onShowPress</a:t>
            </a:r>
            <a:r>
              <a:rPr lang="en-US" sz="17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(), onSingleTapUp</a:t>
            </a:r>
            <a:r>
              <a:rPr lang="en-US" sz="1700" u="sng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()</a:t>
            </a:r>
            <a:r>
              <a:rPr lang="en-US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 </a:t>
            </a:r>
            <a:r>
              <a:rPr lang="en-US" sz="1700" u="sng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onLongPress</a:t>
            </a:r>
            <a:r>
              <a:rPr lang="en-US" sz="17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()</a:t>
            </a:r>
            <a:r>
              <a:rPr lang="en-US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lang="en-US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/>
            <a:r>
              <a:rPr lang="en-US" sz="17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GestureDetector.OnDoubleTapListener</a:t>
            </a:r>
            <a:r>
              <a:rPr lang="en-US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la quale richiede l’implementazione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del metodo </a:t>
            </a:r>
            <a:r>
              <a:rPr lang="en-US" sz="17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onDoubleTap().</a:t>
            </a:r>
          </a:p>
          <a:p>
            <a:pPr marL="365760" lvl="1" indent="0">
              <a:buNone/>
            </a:pPr>
            <a:endParaRPr lang="en-US" sz="1700" u="sng" dirty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Successivamente occorre una istanza della classe </a:t>
            </a:r>
            <a:r>
              <a:rPr lang="it-IT" sz="20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GestureDetectorCompat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il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cui costruttore richiede come parametro l’istanza della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classe precedente. </a:t>
            </a:r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/>
            <a:endParaRPr lang="en-US" sz="1700" u="sng" dirty="0" smtClean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/>
            <a:endParaRPr lang="en-US" sz="1700" u="sng" dirty="0" smtClean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endParaRPr lang="en-US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en-US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88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Manuale di gioco: le </a:t>
            </a:r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entità del gioco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lvl="4" algn="just"/>
            <a:r>
              <a:rPr lang="it-IT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Pac-Man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rappresenta il giocatore; esso ha la facoltà di muoversi in ogni punto dello schermo con lo scopo di evitare lo scontro con i fantasmi rossi o raccogliere oggetti.</a:t>
            </a:r>
          </a:p>
          <a:p>
            <a:pPr marL="1280160" lvl="4" indent="0" algn="just">
              <a:buNone/>
            </a:pPr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4"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 </a:t>
            </a:r>
            <a:r>
              <a:rPr lang="it-IT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fantasmi rossi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rappresentano i nemici del giocatore; un’eventuale scontro con Pac-Man ne determina la sua sconfitta. Sebbene si muovano in linea retta da una parte all’altra dello schermo, la loro velocità variabile li rende avversari pericolosi.</a:t>
            </a:r>
          </a:p>
          <a:p>
            <a:pPr lvl="4"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4"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4"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Un oggetto </a:t>
            </a:r>
            <a:r>
              <a:rPr lang="it-IT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Frutta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; raccoglilo per guadagnare punti.</a:t>
            </a:r>
            <a:endParaRPr lang="it-IT" sz="13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4" algn="just"/>
            <a:endParaRPr lang="it-IT" sz="13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3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2949449"/>
            <a:ext cx="771429" cy="696073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76" y="1124744"/>
            <a:ext cx="778120" cy="695238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7" y="4712118"/>
            <a:ext cx="771429" cy="6952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566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Gestione delle </a:t>
            </a:r>
            <a:r>
              <a:rPr lang="it-IT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Gesture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Infine occorre fornire l’implementazione del metodo </a:t>
            </a:r>
            <a:r>
              <a:rPr lang="it-IT" sz="20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onTouchEvent()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dichiarata all’interno di una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activity class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all’interno del quale venga invocato il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metodo </a:t>
            </a:r>
            <a:r>
              <a:rPr lang="it-IT" sz="2000" u="sng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onTouchEvent()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della classe </a:t>
            </a:r>
            <a:r>
              <a:rPr lang="it-IT" sz="2000" u="sng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GestureDetectorCompat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passando come argomento una istanza della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classe </a:t>
            </a:r>
            <a:r>
              <a:rPr lang="it-IT" sz="2000" u="sng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MotionEvent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Il seguenti frammenti di codice chiariscono quanto detto:</a:t>
            </a:r>
          </a:p>
          <a:p>
            <a:pPr lvl="1"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endParaRPr lang="en-US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endParaRPr lang="en-US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en-US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endParaRPr lang="en-US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en-US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30</a:t>
            </a:fld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88" y="5091258"/>
            <a:ext cx="3581025" cy="116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88" y="2924944"/>
            <a:ext cx="7471012" cy="190713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469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Gestione delle </a:t>
            </a:r>
            <a:r>
              <a:rPr lang="it-IT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Gesture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 associare ad ogni gesture uno specifico evento, è sufficiente fornire l’implementazione dei metodi definiti dalle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interfacce </a:t>
            </a:r>
            <a:r>
              <a:rPr lang="it-IT" sz="20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OnGestureListener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e </a:t>
            </a:r>
            <a:r>
              <a:rPr lang="it-IT" sz="20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OnDoubleTapListener.</a:t>
            </a: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Il frammenti di codici seguenti mostrano dei banali esempi:</a:t>
            </a:r>
          </a:p>
          <a:p>
            <a:pPr marL="365760" lvl="1" indent="0" algn="just">
              <a:buNone/>
            </a:pPr>
            <a:endParaRPr lang="en-US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endParaRPr lang="en-US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en-US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endParaRPr lang="en-US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en-US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31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25" y="2780928"/>
            <a:ext cx="4196361" cy="11521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324" y="4293096"/>
            <a:ext cx="4196361" cy="11521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966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Descrizione della 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classe </a:t>
            </a:r>
            <a:r>
              <a:rPr lang="it-IT" i="1" dirty="0">
                <a:latin typeface="Segoe UI" panose="020B0502040204020203" pitchFamily="34" charset="0"/>
                <a:cs typeface="Segoe UI" panose="020B0502040204020203" pitchFamily="34" charset="0"/>
              </a:rPr>
              <a:t>GameMusic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La classe </a:t>
            </a:r>
            <a:r>
              <a:rPr lang="it-IT" sz="20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GameMusic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ha la responsabilità di gestire la musica e gli effetti sonori dell’applicazione. La classe mette a disposizione i seguenti metodi:</a:t>
            </a:r>
            <a:endParaRPr lang="it-IT" sz="2000" u="sng" dirty="0" smtClean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r>
              <a:rPr lang="it-IT" sz="17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void play()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usato per avviare la riproduzione del contenuto musicale.</a:t>
            </a:r>
          </a:p>
          <a:p>
            <a:pPr lvl="1" algn="just"/>
            <a:r>
              <a:rPr lang="it-IT" sz="1700" u="sng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void </a:t>
            </a:r>
            <a:r>
              <a:rPr lang="it-IT" sz="17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pause() 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usato per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arrestare 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la riproduzione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corrente.</a:t>
            </a:r>
          </a:p>
          <a:p>
            <a:pPr lvl="1" algn="just"/>
            <a:r>
              <a:rPr lang="it-IT" sz="1700" u="sng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void </a:t>
            </a:r>
            <a:r>
              <a:rPr lang="it-IT" sz="17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resume() 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usato per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riavviare la riproduzione corrente.</a:t>
            </a:r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r>
              <a:rPr lang="it-IT" sz="1700" u="sng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void </a:t>
            </a:r>
            <a:r>
              <a:rPr lang="it-IT" sz="17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releaseResource()</a:t>
            </a:r>
            <a:r>
              <a:rPr lang="it-IT" sz="1700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invece è usato 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rilasciare tutte le risorse precedentemente utilizzate.</a:t>
            </a:r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it-IT" sz="2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L’applicazione consente la disattivazione della riproduzione degli effetti sonori mediante le impostazioni; riportiamo in seguito il frammento di codice che verifica la scelta dell’utente:</a:t>
            </a:r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endParaRPr lang="en-US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en-US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endParaRPr lang="en-US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en-US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32</a:t>
            </a:fld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157" y="5013176"/>
            <a:ext cx="4543685" cy="12420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809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Descrizione dell’interfaccia </a:t>
            </a:r>
            <a:r>
              <a:rPr lang="it-IT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GameDifficulty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Dalle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impostazioni di gioco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è possibile avviare una nuova partita con vari livelli di difficolta, ognuno delle quali si </a:t>
            </a:r>
            <a:r>
              <a:rPr lang="it-IT" sz="2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distinguno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per numero di nemici, </a:t>
            </a:r>
          </a:p>
          <a:p>
            <a:pPr marL="0" indent="0" algn="just">
              <a:buNone/>
            </a:pPr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Riportiamo di seguito alcuni dei metodi più importanti dichiarati nell’interfaccia  </a:t>
            </a:r>
            <a:r>
              <a:rPr lang="it-IT" sz="20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GameDifficulty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</a:p>
          <a:p>
            <a:pPr lvl="1" algn="just"/>
            <a:r>
              <a:rPr lang="it-IT" sz="1700" u="sng" dirty="0" err="1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</a:t>
            </a:r>
            <a:r>
              <a:rPr lang="it-IT" sz="17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it-IT" sz="1700" u="sng" dirty="0" err="1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getNumberOfEnemies</a:t>
            </a:r>
            <a:r>
              <a:rPr lang="it-IT" sz="17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()</a:t>
            </a:r>
            <a:r>
              <a:rPr lang="it-IT" sz="1700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usato per ottenere il numero di oggetti </a:t>
            </a:r>
            <a:r>
              <a:rPr lang="it-IT" sz="17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ghost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previsto per un dato livello di difficolta.</a:t>
            </a:r>
          </a:p>
          <a:p>
            <a:pPr lvl="1" algn="just"/>
            <a:r>
              <a:rPr lang="it-IT" sz="1700" u="sng" dirty="0" err="1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</a:t>
            </a:r>
            <a:r>
              <a:rPr lang="it-IT" sz="17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it-IT" sz="1700" u="sng" dirty="0" err="1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getNumberOfFruits</a:t>
            </a:r>
            <a:r>
              <a:rPr lang="it-IT" sz="1700" u="sng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() 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usato per ottenere il numero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di oggetti </a:t>
            </a:r>
            <a:r>
              <a:rPr lang="it-IT" sz="17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fruits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previsto per un dato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livello di 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difficolta.</a:t>
            </a:r>
          </a:p>
          <a:p>
            <a:pPr lvl="1" algn="just"/>
            <a:r>
              <a:rPr lang="it-IT" sz="1700" u="sng" dirty="0" err="1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</a:t>
            </a:r>
            <a:r>
              <a:rPr lang="it-IT" sz="17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it-IT" sz="1700" u="sng" dirty="0" err="1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getDifficultyPoints</a:t>
            </a:r>
            <a:r>
              <a:rPr lang="it-IT" sz="1700" u="sng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()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it-IT" sz="1700" u="sng" dirty="0" err="1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</a:t>
            </a:r>
            <a:r>
              <a:rPr lang="it-IT" sz="17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it-IT" sz="1700" u="sng" dirty="0" err="1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getFruitsPoints</a:t>
            </a:r>
            <a:r>
              <a:rPr lang="it-IT" sz="1700" u="sng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()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it-IT" sz="1700" u="sng" dirty="0" err="1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</a:t>
            </a:r>
            <a:r>
              <a:rPr lang="it-IT" sz="1700" u="sng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it-IT" sz="1700" u="sng" dirty="0" err="1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getTimePoints</a:t>
            </a:r>
            <a:r>
              <a:rPr lang="it-IT" sz="17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()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vengono utilizzati per reperire una serie di informazioni relativi al punteggio ottenuto dal giocatore al termine di una partita.</a:t>
            </a:r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endParaRPr lang="en-US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en-US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endParaRPr lang="en-US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en-US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298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Descrizione dell’interfaccia </a:t>
            </a:r>
            <a:r>
              <a:rPr lang="it-IT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GameDifficulty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Da un punto di vista progettuale, la possibilità di eseguire il gioco con diversi livelli di possibilità è resa possibile applicando un pattern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State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(la porzione di codice seguente è tratta dalla classe </a:t>
            </a:r>
            <a:r>
              <a:rPr lang="it-IT" sz="20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Game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che funge da classe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Context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in accordo alla terminologia usata da </a:t>
            </a:r>
            <a:r>
              <a:rPr lang="it-IT" sz="2000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GoF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).</a:t>
            </a:r>
            <a:endParaRPr lang="en-US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en-US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endParaRPr lang="en-US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en-US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34</a:t>
            </a:fld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845308"/>
            <a:ext cx="6334125" cy="3409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248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Descrizione della 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classe </a:t>
            </a:r>
            <a:r>
              <a:rPr lang="it-IT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Game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La classe </a:t>
            </a:r>
            <a:r>
              <a:rPr lang="it-IT" sz="20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Game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rappresenta il cuore dell’applicazione e della logica di gioco. Da un punto di vista progettuale, tale classe possiede le seguenti responsabilità:</a:t>
            </a:r>
          </a:p>
          <a:p>
            <a:pPr lvl="1" algn="just"/>
            <a:r>
              <a:rPr lang="it-IT" sz="1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Gestisce gli eventi principali del gioco quali inizializzazione, </a:t>
            </a:r>
            <a:r>
              <a:rPr lang="it-IT" sz="18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reset</a:t>
            </a:r>
            <a:r>
              <a:rPr lang="it-IT" sz="1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it-IT" sz="18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restart</a:t>
            </a:r>
            <a:r>
              <a:rPr lang="it-IT" sz="1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pausa e conclusione della partita.</a:t>
            </a:r>
          </a:p>
          <a:p>
            <a:pPr lvl="1" algn="just"/>
            <a:r>
              <a:rPr lang="it-IT" sz="1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Coordina l’attività dei </a:t>
            </a:r>
            <a:r>
              <a:rPr lang="it-IT" sz="18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thread</a:t>
            </a:r>
            <a:r>
              <a:rPr lang="it-IT" sz="1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just"/>
            <a:r>
              <a:rPr lang="it-IT" sz="1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Risponde agli input dell’utente (</a:t>
            </a:r>
            <a:r>
              <a:rPr lang="it-IT" sz="18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gesture</a:t>
            </a:r>
            <a:r>
              <a:rPr lang="it-IT" sz="1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).</a:t>
            </a:r>
          </a:p>
          <a:p>
            <a:pPr lvl="1" algn="just"/>
            <a:r>
              <a:rPr lang="it-IT" sz="1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Implementa la logica di gioco rispondendo a eventi speciali come le collisioni.</a:t>
            </a:r>
          </a:p>
          <a:p>
            <a:pPr lvl="1" algn="just"/>
            <a:r>
              <a:rPr lang="it-IT" sz="1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Registra una serie di informazioni sull’andamento della partita consentendo in tal modo di poter elaborare il punteggio finale.</a:t>
            </a:r>
          </a:p>
          <a:p>
            <a:pPr marL="365760" lvl="1" indent="0" algn="just">
              <a:buNone/>
            </a:pPr>
            <a:endParaRPr lang="en-US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endParaRPr lang="en-US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en-US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513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Descrizione della 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classe </a:t>
            </a:r>
            <a:r>
              <a:rPr lang="it-IT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Game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Da un punto di vista implementativo la classe </a:t>
            </a:r>
            <a:r>
              <a:rPr lang="it-IT" sz="20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Game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estende la classe </a:t>
            </a:r>
            <a:r>
              <a:rPr lang="it-IT" sz="20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SurfaceView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 fornisce pertanto l’implementazione dei seguenti metodi cruciali:</a:t>
            </a:r>
          </a:p>
          <a:p>
            <a:pPr lvl="1" algn="just"/>
            <a:r>
              <a:rPr lang="it-IT" sz="18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void surfaceDestroyed(</a:t>
            </a:r>
            <a:r>
              <a:rPr lang="it-IT" sz="1800" u="sng" dirty="0" err="1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SurfaceHolder</a:t>
            </a:r>
            <a:r>
              <a:rPr lang="it-IT" sz="18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  <a:r>
              <a:rPr lang="it-IT" sz="1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il quale viene invocato prima della distruzione della SurfaceView. In essa vengono eseguite una serie di operazioni volte a liberare tutte le risorse precedentemente utilizzate incluso l’arresto di tutti i </a:t>
            </a:r>
            <a:r>
              <a:rPr lang="it-IT" sz="18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thread</a:t>
            </a:r>
            <a:r>
              <a:rPr lang="it-IT" sz="1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just"/>
            <a:r>
              <a:rPr lang="it-IT" sz="1800" u="sng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void </a:t>
            </a:r>
            <a:r>
              <a:rPr lang="it-IT" sz="1800" u="sng" dirty="0" err="1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surfaceCreated</a:t>
            </a:r>
            <a:r>
              <a:rPr lang="it-IT" sz="18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it-IT" sz="1800" u="sng" dirty="0" err="1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SurfaceHolder</a:t>
            </a:r>
            <a:r>
              <a:rPr lang="it-IT" sz="1800" u="sng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  <a:r>
              <a:rPr lang="it-IT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it-IT" sz="1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invocato dopo la creazione SurfaceView; è stata utilizzata per avviare la musica e i </a:t>
            </a:r>
            <a:r>
              <a:rPr lang="it-IT" sz="18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thread</a:t>
            </a:r>
            <a:r>
              <a:rPr lang="it-IT" sz="1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responsabili del disegno e dell’animazione del background di gioco.</a:t>
            </a:r>
            <a:endParaRPr lang="en-US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r>
              <a:rPr lang="en-US" sz="18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void </a:t>
            </a:r>
            <a:r>
              <a:rPr lang="en-US" sz="1800" u="sng" dirty="0" err="1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surfaceChanged</a:t>
            </a:r>
            <a:r>
              <a:rPr lang="en-US" sz="18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en-US" sz="1800" u="sng" dirty="0" err="1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SurfaceHolder</a:t>
            </a:r>
            <a:r>
              <a:rPr lang="en-US" sz="18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800" u="sng" dirty="0" err="1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</a:t>
            </a:r>
            <a:r>
              <a:rPr lang="en-US" sz="18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800" u="sng" dirty="0" err="1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</a:t>
            </a:r>
            <a:r>
              <a:rPr lang="en-US" sz="18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800" u="sng" dirty="0" err="1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</a:t>
            </a:r>
            <a:r>
              <a:rPr lang="en-US" sz="18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  <a:r>
              <a:rPr lang="en-US" sz="1800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it-IT" sz="1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invocato dopo una qualsiasi modifica strutturale alla superfice; in essa sono state definite le istruzioni per poter inizializzare gli </a:t>
            </a:r>
            <a:r>
              <a:rPr lang="it-IT" sz="18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sprite</a:t>
            </a:r>
            <a:r>
              <a:rPr lang="it-IT" sz="1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di gioco.</a:t>
            </a:r>
            <a:endParaRPr lang="en-US" sz="18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en-US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64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Descrizione della 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classe </a:t>
            </a:r>
            <a:r>
              <a:rPr lang="it-IT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Game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Le porzioni di codice seguenti mostrano l’implementazione di alcuni dei metodi precedentemente descritti.</a:t>
            </a:r>
          </a:p>
          <a:p>
            <a:pPr lvl="1" algn="just"/>
            <a:endParaRPr lang="it-IT" sz="1800" u="sng" dirty="0" smtClean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en-US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37</a:t>
            </a:fld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557" y="1561982"/>
            <a:ext cx="4614881" cy="25888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09" y="4221088"/>
            <a:ext cx="4524375" cy="2486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78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Descrizione della 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classe </a:t>
            </a:r>
            <a:r>
              <a:rPr lang="it-IT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Game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Le porzioni di codice seguenti alcuni metodi definiti e implementati nella classe.</a:t>
            </a:r>
          </a:p>
          <a:p>
            <a:pPr lvl="1" algn="just"/>
            <a:endParaRPr lang="it-IT" sz="1800" u="sng" dirty="0" smtClean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en-US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38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89" y="2096601"/>
            <a:ext cx="3376842" cy="31560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415" y="1692843"/>
            <a:ext cx="4832033" cy="37601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993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Descrizione della 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classe </a:t>
            </a:r>
            <a:r>
              <a:rPr lang="it-IT" i="1" dirty="0">
                <a:latin typeface="Segoe UI" panose="020B0502040204020203" pitchFamily="34" charset="0"/>
                <a:cs typeface="Segoe UI" panose="020B0502040204020203" pitchFamily="34" charset="0"/>
              </a:rPr>
              <a:t>StatisticsDatabase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La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classe </a:t>
            </a:r>
            <a:r>
              <a:rPr lang="it-IT" sz="20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StatisticsDatabase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ha la responsabilità di interagire con un database per il salvataggio e il recupero di informazioni riguardanti le partite (punteggio, nome del giocatore)</a:t>
            </a:r>
          </a:p>
          <a:p>
            <a:pPr algn="just"/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 un punto di vista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progettuale è stata realizzata applicando un pattern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Singleton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0" indent="0" algn="just">
              <a:buNone/>
            </a:pPr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endParaRPr lang="it-IT" sz="1800" u="sng" dirty="0" smtClean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en-US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39</a:t>
            </a:fld>
            <a:endParaRPr lang="it-IT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2645712"/>
            <a:ext cx="6296025" cy="3800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010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Manuale di gioco: </a:t>
            </a:r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le 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entità del gioco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lvl="4" algn="just"/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Un oggetto </a:t>
            </a:r>
            <a:r>
              <a:rPr lang="it-IT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PowerUP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; raccoglilo per acquisire l’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invulnerabilità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e poter così eliminare i nemici. Ricorda tuttavia che tale stato non sarà permanente e dura solo pochi secondi: fai pertanto attenzione all’indicatore dei secondi rimasti che compaiono sullo schermo.</a:t>
            </a:r>
          </a:p>
          <a:p>
            <a:pPr lvl="4"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4"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4"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 </a:t>
            </a:r>
            <a:r>
              <a:rPr lang="it-IT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fantasmi blu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rappresentano la versione vulnerabile di quelli rossi. Essi compaiono ogni volta che il giocatore riesce ad acquisire un PowerUP. E’ sufficiente toccarli per ucciderli.</a:t>
            </a:r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4</a:t>
            </a:fld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18" y="3682226"/>
            <a:ext cx="771429" cy="69523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17" y="1154827"/>
            <a:ext cx="771430" cy="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8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Descrizione degli stili 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 personalizzare gli elementi dell’interfaccia grafica delle applicazione sono stati definiti degli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stili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Uno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stile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rappresenta una collezione di attributi che definisce l’aspetto e il formato di una </a:t>
            </a:r>
            <a:r>
              <a:rPr lang="it-IT" sz="2000" u="sng" dirty="0" err="1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View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; in uno stile si possono specificare attributi come ad esempio altezza, larghezza o colori. </a:t>
            </a: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Il frammento di codice in basso descrive lo stile utilizzato nell’applicazione mentre l’immagine accanto ne rappresenta gli effetti.</a:t>
            </a:r>
          </a:p>
          <a:p>
            <a:pPr marL="0" indent="0" algn="just">
              <a:buNone/>
            </a:pPr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endParaRPr lang="it-IT" sz="1800" u="sng" dirty="0" smtClean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en-US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40</a:t>
            </a:fld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239" y="4025316"/>
            <a:ext cx="2822777" cy="68293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239" y="5227718"/>
            <a:ext cx="2831488" cy="685038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90" y="4295955"/>
            <a:ext cx="4561905" cy="1438095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5817527" y="4599088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smtClean="0"/>
              <a:t>Visualizzazione di default</a:t>
            </a:r>
            <a:endParaRPr lang="it-IT" sz="1100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5817527" y="5863849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smtClean="0"/>
              <a:t>Pulsante premuto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31829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Descrizione degli stili 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 modificare dinamicamente in seguito a specifici eventi la visualizzazione degli elementi che compongono la UI, si può utilizzare il markup </a:t>
            </a:r>
            <a:r>
              <a:rPr lang="it-IT" sz="2000" i="1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selector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Il frammento di codice in basso mostra come sia possibile modificare la visualizzazione di un pulsante se premuto o no.</a:t>
            </a:r>
          </a:p>
          <a:p>
            <a:pPr lvl="1" algn="just"/>
            <a:endParaRPr lang="it-IT" sz="1800" u="sng" dirty="0" smtClean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en-US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41</a:t>
            </a:fld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190" y="3031084"/>
            <a:ext cx="4647619" cy="34380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596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Realizzazione di una </a:t>
            </a:r>
            <a:r>
              <a:rPr lang="it-IT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Settings Activity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Una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Setting Activity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rappresenta una speciale activity all’interno della quale l’utente ha la possibilità di modificare in base alle proprie preferenze alcune caratteristiche e comportamenti di un’applicazione.</a:t>
            </a: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La sua realizzazione prevede innanzitutto la definizione di una lista di impostazioni all’interno di un file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XML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salvato all’interno della directory </a:t>
            </a:r>
            <a:r>
              <a:rPr lang="it-IT" sz="20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res/xml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/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42</a:t>
            </a:fld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3429000"/>
            <a:ext cx="5153025" cy="29156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502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Realizzare una </a:t>
            </a:r>
            <a:r>
              <a:rPr lang="it-IT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Settings Activity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 visualizzare la lista delle impostazioni definita nel file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XML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a partire dalle versioni 3.0 di Android occorre utilizzare una </a:t>
            </a:r>
            <a:r>
              <a:rPr lang="it-IT" sz="20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PreferenceFragment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particolare occorre definire una classe che estenda la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classe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PreferenceFragment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 fornire l’implementazione del metodo </a:t>
            </a:r>
            <a:r>
              <a:rPr lang="it-IT" sz="2000" u="sng" dirty="0" err="1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onCreate</a:t>
            </a:r>
            <a:r>
              <a:rPr lang="it-IT" sz="20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()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caricando il file XML invocando il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metodo </a:t>
            </a:r>
            <a:r>
              <a:rPr lang="it-IT" sz="2000" u="sng" dirty="0" err="1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addPreferencesFromResource</a:t>
            </a:r>
            <a:r>
              <a:rPr lang="it-IT" sz="20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()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; il frammento di codice sottostante mostra la definizione di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una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PreferenceFragment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lang="it-IT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43</a:t>
            </a:fld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921" y="3649271"/>
            <a:ext cx="4662157" cy="20514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367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Realizzare una </a:t>
            </a:r>
            <a:r>
              <a:rPr lang="it-IT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Settings Activity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 visualizzare il contento del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Fragment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è sufficiente invocare all’interno di una activity quanto segue:</a:t>
            </a: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Affinché la suddetta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activity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sia in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grado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di rilevare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le modifiche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effettuate dall’utente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alle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impostazioni, è necessario implementare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l’interfaccia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OnSharedPreferenceChangeListener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E’ importante ricordare che:</a:t>
            </a:r>
          </a:p>
          <a:p>
            <a:pPr marL="548640" lvl="2" algn="just">
              <a:spcBef>
                <a:spcPts val="600"/>
              </a:spcBef>
              <a:buSzPct val="70000"/>
            </a:pPr>
            <a:r>
              <a:rPr lang="it-IT" sz="1600" u="sng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onSharedPreferenceChanged(</a:t>
            </a:r>
            <a:r>
              <a:rPr lang="it-IT" sz="1600" u="sng" dirty="0" err="1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SharedPreferences</a:t>
            </a:r>
            <a:r>
              <a:rPr lang="it-IT" sz="1600" u="sng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String</a:t>
            </a:r>
            <a:r>
              <a:rPr lang="it-IT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 rappresenta il metodo che verrà invocato ogni qual volta avviene una modifica nelle impostazioni; la sua implementazione è lasciata al programmatore:</a:t>
            </a:r>
          </a:p>
          <a:p>
            <a:pPr marL="548640" lvl="2" algn="just">
              <a:spcBef>
                <a:spcPts val="600"/>
              </a:spcBef>
              <a:buSzPct val="70000"/>
            </a:pPr>
            <a:r>
              <a:rPr lang="it-IT" sz="1600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3" action="ppaction://hlinkfile"/>
              </a:rPr>
              <a:t>registerOnSharedPreferenceChangeListener(</a:t>
            </a:r>
            <a:r>
              <a:rPr lang="it-IT" sz="1600" dirty="0" err="1">
                <a:latin typeface="Segoe UI Semilight" panose="020B0402040204020203" pitchFamily="34" charset="0"/>
                <a:cs typeface="Segoe UI Semilight" panose="020B0402040204020203" pitchFamily="34" charset="0"/>
                <a:hlinkClick r:id="rId3" action="ppaction://hlinkfile"/>
              </a:rPr>
              <a:t>SharedPreferences.OnSharedPreferenceChangeListener</a:t>
            </a:r>
            <a:r>
              <a:rPr lang="it-IT" sz="16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3" action="ppaction://hlinkfile"/>
              </a:rPr>
              <a:t>)</a:t>
            </a:r>
            <a:r>
              <a:rPr lang="it-IT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è un metodo che deve essere invocato nel </a:t>
            </a:r>
            <a:r>
              <a:rPr lang="it-IT" sz="1600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onCreate</a:t>
            </a:r>
            <a:r>
              <a:rPr lang="it-IT" sz="16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() </a:t>
            </a:r>
            <a:r>
              <a:rPr lang="it-IT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affinché la suddetta </a:t>
            </a:r>
            <a:r>
              <a:rPr lang="it-IT" sz="16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activity</a:t>
            </a:r>
            <a:r>
              <a:rPr lang="it-IT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possa effettivamente registrarsi come osservatore.</a:t>
            </a:r>
            <a:endParaRPr lang="it-IT" sz="1600" u="sng" dirty="0" smtClean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48640" lvl="2" algn="just">
              <a:spcBef>
                <a:spcPts val="600"/>
              </a:spcBef>
              <a:buSzPct val="70000"/>
            </a:pPr>
            <a:endParaRPr lang="it-IT" sz="1400" u="sng" dirty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081E3C-0866-4C2B-8A79-36F411CC018D}" type="slidenum">
              <a:rPr kumimoji="0" lang="it-IT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it-IT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844824"/>
            <a:ext cx="8201500" cy="46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1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Realizzare una </a:t>
            </a:r>
            <a:r>
              <a:rPr lang="it-IT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Settings Activity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Il seguente frammento mostra l’esempio completo:</a:t>
            </a: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45</a:t>
            </a:fld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628800"/>
            <a:ext cx="7353300" cy="3543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41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Bibliografia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Gran parte delle informazioni sui metodi e le classi utilizzate nel progetto sono liberamente reperibili su:</a:t>
            </a:r>
            <a:endParaRPr lang="it-IT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r>
              <a:rPr lang="it-IT" sz="18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https</a:t>
            </a:r>
            <a:r>
              <a:rPr lang="it-IT" sz="1800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://</a:t>
            </a:r>
            <a:r>
              <a:rPr lang="it-IT" sz="18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developer.android.com/</a:t>
            </a:r>
            <a:endParaRPr lang="it-IT" sz="18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r>
              <a:rPr lang="it-IT" sz="1800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http://stackoverflow.com</a:t>
            </a:r>
            <a:r>
              <a:rPr lang="it-IT" sz="18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/</a:t>
            </a:r>
            <a:endParaRPr lang="it-IT" sz="18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La teoria riguardante l’elaborazione delle gesture di Android è reperibile sul seguente manuale:</a:t>
            </a:r>
          </a:p>
          <a:p>
            <a:pPr lvl="1" algn="just"/>
            <a:r>
              <a:rPr lang="it-IT" sz="18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Android </a:t>
            </a:r>
            <a:r>
              <a:rPr lang="it-IT" sz="1800" u="sng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Studio Development Essentials – Android 6 Edition © 2015 Neil </a:t>
            </a:r>
            <a:r>
              <a:rPr lang="it-IT" sz="1800" u="sng" dirty="0" err="1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Smyth</a:t>
            </a:r>
            <a:r>
              <a:rPr lang="it-IT" sz="1800" u="sng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365760" lvl="1" indent="0" algn="just">
              <a:buNone/>
            </a:pPr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Parte delle informazioni riguardante la gestione degli oggetti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Sprite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è reperibile su:</a:t>
            </a:r>
          </a:p>
          <a:p>
            <a:pPr lvl="1" algn="just"/>
            <a:r>
              <a:rPr lang="it-IT" sz="1800" dirty="0">
                <a:hlinkClick r:id="rId4"/>
              </a:rPr>
              <a:t>http://</a:t>
            </a:r>
            <a:r>
              <a:rPr lang="it-IT" sz="1800" dirty="0" smtClean="0">
                <a:hlinkClick r:id="rId4"/>
              </a:rPr>
              <a:t>www.edu4java.com/en/androidgame/androidgame1.html</a:t>
            </a:r>
            <a:endParaRPr lang="it-IT" sz="1800" dirty="0" smtClean="0"/>
          </a:p>
          <a:p>
            <a:pPr lvl="1" algn="just"/>
            <a:endParaRPr lang="it-IT" sz="2000" dirty="0"/>
          </a:p>
          <a:p>
            <a:pPr algn="just"/>
            <a:endParaRPr lang="it-IT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just">
              <a:buNone/>
            </a:pPr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just">
              <a:buNone/>
            </a:pPr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106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Manuale di gioco: Schermate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3428442" y="2348880"/>
            <a:ext cx="4598466" cy="1944216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Dalla schermata principale è possibile avviare una nuova partita, accedere e modificare le impostazioni di gioco oppure visualizzare lo storico dei punteggi ottenuti da partite precedenti.</a:t>
            </a: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5</a:t>
            </a:fld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94" y="1372196"/>
            <a:ext cx="2872273" cy="43596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221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Manuale di gioco: </a:t>
            </a:r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Schermate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3530550" y="1988840"/>
            <a:ext cx="4598466" cy="2008349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L’immagine accanto mostra la schermata di gioco.</a:t>
            </a: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alto a sinistra compare  lo HUD di gioco all’interno del quale vengono mostrate le vite rimaste, il numero di frutti presi e il tempo di gioco.</a:t>
            </a: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6</a:t>
            </a:fld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06" y="1132619"/>
            <a:ext cx="2867834" cy="44477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106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Manuale di gioco: </a:t>
            </a:r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Schermate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3566118" y="836712"/>
            <a:ext cx="4598466" cy="5616624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L’immagine accanto mostra la schermata di riepilogo di fine partita all’interno della quale viene mostrato il resoconto della partita appena conclusa. In particolare vengono riportati:</a:t>
            </a:r>
          </a:p>
          <a:p>
            <a:pPr lvl="1" algn="just"/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Totale oggetti Frutta presi.</a:t>
            </a:r>
          </a:p>
          <a:p>
            <a:pPr lvl="1" algn="just"/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Totale nemici uccisi.</a:t>
            </a:r>
          </a:p>
          <a:p>
            <a:pPr lvl="1" algn="just"/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Tempo di sopravvivenza.</a:t>
            </a:r>
          </a:p>
          <a:p>
            <a:pPr lvl="1" algn="just"/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Difficoltà di gioco.</a:t>
            </a:r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Tutti questi elementi vengono considerati per il calcolo del punteggio finale.</a:t>
            </a: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questa schermata è possibile riprovare lo scenario, salvare il punteggio ottenuto oppure tornare al menu principale.</a:t>
            </a: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7</a:t>
            </a:fld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12" y="1221457"/>
            <a:ext cx="2935904" cy="45125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257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Manuale di gioco: </a:t>
            </a:r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Schermate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3530550" y="1988840"/>
            <a:ext cx="4598466" cy="252028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L’immagine accanto mostra la schermata delle statistiche all’interno della quale vengono mostrati i punteggi delle precedenti partite.</a:t>
            </a:r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8</a:t>
            </a:fld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52927"/>
            <a:ext cx="3037248" cy="46093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728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Manuale di gioco: </a:t>
            </a:r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Schermate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3530550" y="1988840"/>
            <a:ext cx="4598466" cy="2376264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L’immagine accanto mostra una finestra di dialogo per la modifica della difficoltà di gioco raggiungibile dalle impostazioni. </a:t>
            </a:r>
          </a:p>
          <a:p>
            <a:pPr algn="just"/>
            <a:r>
              <a:rPr lang="it-IT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Ricorda che la scelta della difficoltà influenza molti aspetti del gioco: scopri quali!</a:t>
            </a:r>
            <a:endParaRPr lang="it-IT" sz="20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9</a:t>
            </a:fld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97" y="980728"/>
            <a:ext cx="3043345" cy="516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oggia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oggi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1414</TotalTime>
  <Words>3120</Words>
  <Application>Microsoft Office PowerPoint</Application>
  <PresentationFormat>Presentazione su schermo (4:3)</PresentationFormat>
  <Paragraphs>426</Paragraphs>
  <Slides>46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46</vt:i4>
      </vt:variant>
    </vt:vector>
  </HeadingPairs>
  <TitlesOfParts>
    <vt:vector size="53" baseType="lpstr">
      <vt:lpstr>Arial</vt:lpstr>
      <vt:lpstr>Calibri</vt:lpstr>
      <vt:lpstr>Segoe UI</vt:lpstr>
      <vt:lpstr>Segoe UI Semilight</vt:lpstr>
      <vt:lpstr>Wingdings</vt:lpstr>
      <vt:lpstr>Wingdings 2</vt:lpstr>
      <vt:lpstr>Loggia</vt:lpstr>
      <vt:lpstr>Pac-Space</vt:lpstr>
      <vt:lpstr>Manuale di gioco: Introduzione</vt:lpstr>
      <vt:lpstr>Manuale di gioco: le entità del gioco</vt:lpstr>
      <vt:lpstr>Manuale di gioco: le entità del gioco</vt:lpstr>
      <vt:lpstr>Manuale di gioco: Schermate</vt:lpstr>
      <vt:lpstr>Manuale di gioco: Schermate</vt:lpstr>
      <vt:lpstr>Manuale di gioco: Schermate</vt:lpstr>
      <vt:lpstr>Manuale di gioco: Schermate</vt:lpstr>
      <vt:lpstr>Manuale di gioco: Schermate</vt:lpstr>
      <vt:lpstr>Manuale di gioco: Comandi</vt:lpstr>
      <vt:lpstr>Pac-Space</vt:lpstr>
      <vt:lpstr>Descrizione dell’oggetto Canvas</vt:lpstr>
      <vt:lpstr>Descrizione dell’oggetto Canvas</vt:lpstr>
      <vt:lpstr>Descrizione dell’oggetto Canvas</vt:lpstr>
      <vt:lpstr>Descrizione dell’oggetto Paint</vt:lpstr>
      <vt:lpstr>Descrizione della classe Sprite</vt:lpstr>
      <vt:lpstr>Descrizione della classe Sprite</vt:lpstr>
      <vt:lpstr>Descrizione della classe Sprite</vt:lpstr>
      <vt:lpstr>Descrizione della classe Sprite</vt:lpstr>
      <vt:lpstr>Descrizione dei Thread</vt:lpstr>
      <vt:lpstr>Descrizione dei Thread</vt:lpstr>
      <vt:lpstr>Gestire le collisioni</vt:lpstr>
      <vt:lpstr>Gestire le collisioni</vt:lpstr>
      <vt:lpstr>Gestire le collisioni</vt:lpstr>
      <vt:lpstr>Gestire le collisioni</vt:lpstr>
      <vt:lpstr>Gestione delle Gesture</vt:lpstr>
      <vt:lpstr>Gestione delle Gesture</vt:lpstr>
      <vt:lpstr>Gestione delle Gesture</vt:lpstr>
      <vt:lpstr>Gestione delle Gesture</vt:lpstr>
      <vt:lpstr>Gestione delle Gesture</vt:lpstr>
      <vt:lpstr>Gestione delle Gesture</vt:lpstr>
      <vt:lpstr>Descrizione della classe GameMusic</vt:lpstr>
      <vt:lpstr>Descrizione dell’interfaccia GameDifficulty</vt:lpstr>
      <vt:lpstr>Descrizione dell’interfaccia GameDifficulty</vt:lpstr>
      <vt:lpstr>Descrizione della classe Game</vt:lpstr>
      <vt:lpstr>Descrizione della classe Game</vt:lpstr>
      <vt:lpstr>Descrizione della classe Game</vt:lpstr>
      <vt:lpstr>Descrizione della classe Game</vt:lpstr>
      <vt:lpstr>Descrizione della classe StatisticsDatabase</vt:lpstr>
      <vt:lpstr>Descrizione degli stili </vt:lpstr>
      <vt:lpstr>Descrizione degli stili </vt:lpstr>
      <vt:lpstr>Realizzazione di una Settings Activity</vt:lpstr>
      <vt:lpstr>Realizzare una Settings Activity</vt:lpstr>
      <vt:lpstr>Realizzare una Settings Activity</vt:lpstr>
      <vt:lpstr>Realizzare una Settings Activity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Creazione di un Live Wallpaper  con Android Studio</dc:title>
  <dc:creator>Principae</dc:creator>
  <cp:lastModifiedBy>Utente Windows</cp:lastModifiedBy>
  <cp:revision>256</cp:revision>
  <dcterms:created xsi:type="dcterms:W3CDTF">2016-12-27T16:12:08Z</dcterms:created>
  <dcterms:modified xsi:type="dcterms:W3CDTF">2017-02-25T14:49:53Z</dcterms:modified>
</cp:coreProperties>
</file>