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99FF"/>
    <a:srgbClr val="9933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73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810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74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04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21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6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09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4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97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45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2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966FF"/>
            </a:gs>
            <a:gs pos="74000">
              <a:srgbClr val="CC66FF"/>
            </a:gs>
            <a:gs pos="83000">
              <a:srgbClr val="CC99FF"/>
            </a:gs>
            <a:gs pos="100000">
              <a:srgbClr val="CC66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693A-B4D6-4B5B-A6E5-289C1FDAE709}" type="datetimeFigureOut">
              <a:rPr lang="it-IT" smtClean="0"/>
              <a:t>11/06/2025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016D9-8A7D-419F-8391-927E2E55BA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84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-318868" y="714400"/>
            <a:ext cx="12829735" cy="2310154"/>
          </a:xfrm>
        </p:spPr>
        <p:txBody>
          <a:bodyPr>
            <a:normAutofit/>
          </a:bodyPr>
          <a:lstStyle/>
          <a:p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FLUENCY and PRONUNCIATION</a:t>
            </a:r>
            <a:b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Prof.ssa Giuliana Cacciola</a:t>
            </a:r>
          </a:p>
          <a:p>
            <a:r>
              <a:rPr lang="it-IT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INGLESE</a:t>
            </a:r>
            <a:endParaRPr lang="it-IT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1890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03031" y="374318"/>
            <a:ext cx="11964474" cy="618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4400" dirty="0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7</a:t>
            </a:r>
            <a:r>
              <a:rPr lang="it-IT" sz="3200" dirty="0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.Develop </a:t>
            </a:r>
            <a:r>
              <a:rPr lang="it-IT" sz="3200" dirty="0" err="1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3200" dirty="0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200" dirty="0" err="1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Vocabulary</a:t>
            </a:r>
            <a:endParaRPr lang="it-IT" sz="32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Even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native speakers of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have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both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active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a passive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vocabulary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Active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vocabulary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consists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use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frequently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comfortably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writing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while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passive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vocabulary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consists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recognize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read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listen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Make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list of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frequently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used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difficult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for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pronounce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consult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correct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pronunciation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Take an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active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approach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new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add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5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to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vocabulary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6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week (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can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rest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for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one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),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will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about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130 new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 10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would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over 260 new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! Look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up in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Refer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only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 English – English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into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habit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looking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up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every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now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Become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familiar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with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phonetic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symbols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look up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correct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pronunciation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sure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Write the English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definition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on the right side of the page.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Copy a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sentence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the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dictionary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will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help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how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use the word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correctly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Do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yet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write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own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sentence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Practice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reading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sentence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until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becomes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natural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for </a:t>
            </a:r>
            <a:r>
              <a:rPr lang="it-IT" sz="20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0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44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305" y="365125"/>
            <a:ext cx="11784168" cy="132556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Tips for sounding like a native speaker</a:t>
            </a:r>
            <a:endParaRPr lang="it-IT" sz="4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14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8474" y="365125"/>
            <a:ext cx="12093526" cy="1325563"/>
          </a:xfrm>
        </p:spPr>
        <p:txBody>
          <a:bodyPr>
            <a:normAutofit/>
          </a:bodyPr>
          <a:lstStyle/>
          <a:p>
            <a:r>
              <a:rPr lang="en-US" sz="4200" dirty="0">
                <a:latin typeface="Aharoni" panose="02010803020104030203" pitchFamily="2" charset="-79"/>
                <a:cs typeface="Aharoni" panose="02010803020104030203" pitchFamily="2" charset="-79"/>
              </a:rPr>
              <a:t>Strategies for English Fluency and Confidence</a:t>
            </a:r>
            <a:endParaRPr lang="it-IT" sz="4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424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5860" y="1136115"/>
            <a:ext cx="10515600" cy="1336429"/>
          </a:xfrm>
        </p:spPr>
        <p:txBody>
          <a:bodyPr>
            <a:noAutofit/>
          </a:bodyPr>
          <a:lstStyle/>
          <a:p>
            <a:pPr algn="ctr"/>
            <a:r>
              <a:rPr lang="it-IT" sz="6000" b="1" dirty="0">
                <a:latin typeface="Aharoni" panose="02010803020104030203" pitchFamily="2" charset="-79"/>
                <a:cs typeface="Aharoni" panose="02010803020104030203" pitchFamily="2" charset="-79"/>
              </a:rPr>
              <a:t>FLUENCY</a:t>
            </a:r>
            <a:br>
              <a:rPr lang="it-IT" sz="60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it-IT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0" y="3538916"/>
            <a:ext cx="11784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Aft>
                <a:spcPts val="0"/>
              </a:spcAft>
            </a:pPr>
            <a:r>
              <a:rPr lang="it-IT" sz="4400" b="1" dirty="0"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SMART KEYS TO SPEAK ENGLISH FLUENTLY</a:t>
            </a:r>
            <a:endParaRPr lang="it-IT" sz="4400" dirty="0"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2615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296214" y="695459"/>
            <a:ext cx="1152659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60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1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.Don’t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worry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too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much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about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making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mistakes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Many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students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worry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prone to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make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mistake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people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listening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will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understand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them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 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Please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understand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English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foreign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and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bound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make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mistakes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the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initial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stages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learning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  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94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363687"/>
            <a:ext cx="11960180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60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2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.Don’t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try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avoid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‘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fillers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’/‘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noises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’/‘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repetition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’/‘</a:t>
            </a:r>
            <a:r>
              <a:rPr lang="it-IT" sz="3600" dirty="0" err="1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pauses</a:t>
            </a:r>
            <a:r>
              <a:rPr lang="it-IT" sz="3600" dirty="0">
                <a:solidFill>
                  <a:srgbClr val="2806B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 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Most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the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students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fail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spoken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English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because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deliberately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avoid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 ‘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fillers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’, ‘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noises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’, ‘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repetition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of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words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’, ‘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pauses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’ etc.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These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phrases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like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“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What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I’m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trying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say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is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. . . “; “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know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what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mean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. . . “; ”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Let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me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think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minute </a:t>
            </a:r>
            <a:r>
              <a:rPr lang="it-IT" sz="3600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here</a:t>
            </a:r>
            <a:r>
              <a:rPr lang="it-IT" sz="3600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… “.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03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15910" y="197928"/>
            <a:ext cx="12076090" cy="653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6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it-IT" sz="32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.Be a </a:t>
            </a:r>
            <a:r>
              <a:rPr lang="it-IT" sz="3200" b="1" dirty="0" err="1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confident</a:t>
            </a:r>
            <a:r>
              <a:rPr lang="it-IT" sz="32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Speaker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easy to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become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nervous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focus on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 The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relaxing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talk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something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really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INTERESTING.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easier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something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enjoying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conversation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People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“I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can’t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English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well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are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 People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way,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English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getting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are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 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think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32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</a:t>
            </a:r>
            <a:endParaRPr lang="it-I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1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0" y="0"/>
            <a:ext cx="11990231" cy="667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2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it-IT" sz="20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it-IT" sz="28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 </a:t>
            </a:r>
            <a:r>
              <a:rPr lang="it-IT" sz="2800" b="1" dirty="0" err="1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aware</a:t>
            </a:r>
            <a:r>
              <a:rPr lang="it-IT" sz="2800" b="1" dirty="0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800" b="1" dirty="0" err="1">
                <a:solidFill>
                  <a:srgbClr val="1C01BF"/>
                </a:solidFill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phrases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clauses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such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“on the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moment,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”. Some of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phrases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or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are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common and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meanings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speaking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it-IT" sz="2000" b="1" spc="10" dirty="0">
                <a:solidFill>
                  <a:srgbClr val="234B9A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like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mean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you’re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saying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to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show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understanding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between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speaker and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</a:t>
            </a:r>
            <a:r>
              <a:rPr lang="it-IT" sz="2000" b="1" spc="10" dirty="0">
                <a:solidFill>
                  <a:srgbClr val="234B9A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help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write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frames</a:t>
            </a:r>
            <a:r>
              <a:rPr lang="it-IT" sz="2000" b="1" spc="10" dirty="0">
                <a:solidFill>
                  <a:srgbClr val="1C01B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it-IT" sz="2000" b="1" spc="10" dirty="0">
                <a:solidFill>
                  <a:srgbClr val="3661B4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don’t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look complete (I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don’t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know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spc="10" dirty="0" err="1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it-IT" sz="2000" b="1" spc="10" dirty="0">
                <a:solidFill>
                  <a:srgbClr val="11111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in the middle of). 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English News,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probably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phrases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together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time.  For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announcers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talking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about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start,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usually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say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“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Coming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….” In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situation ‘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coming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a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phrase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together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time. By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useful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chunks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sound more </a:t>
            </a:r>
            <a:r>
              <a:rPr lang="it-IT" sz="2000" b="1" dirty="0" err="1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fluent</a:t>
            </a:r>
            <a:r>
              <a:rPr lang="it-IT" sz="2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5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41667" y="188291"/>
            <a:ext cx="11848563" cy="614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5400" b="1" dirty="0">
                <a:solidFill>
                  <a:srgbClr val="1C01B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5</a:t>
            </a:r>
            <a:r>
              <a:rPr lang="it-IT" sz="3600" b="1" dirty="0">
                <a:solidFill>
                  <a:srgbClr val="1C01B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.Speak </a:t>
            </a:r>
            <a:r>
              <a:rPr lang="it-IT" sz="3600" b="1" dirty="0" err="1">
                <a:solidFill>
                  <a:srgbClr val="1C01B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Spontaneously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Don’t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try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sentences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translated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other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languages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Always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spontaneously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Talk to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yourself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rehearsing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conversations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explanations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might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need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do. Play back in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mind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what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just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heard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mimicking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intonation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stress and rate of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speech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This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will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help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think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English,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improve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fluency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and reduce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anxiety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about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3600" b="1" dirty="0" err="1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speaking</a:t>
            </a:r>
            <a:r>
              <a:rPr lang="it-IT" sz="3600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English.</a:t>
            </a:r>
            <a:endParaRPr lang="it-IT" sz="36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3998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1" y="224409"/>
            <a:ext cx="12192000" cy="674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4000" dirty="0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6</a:t>
            </a:r>
            <a:r>
              <a:rPr lang="it-IT" sz="2800" dirty="0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.Hear English </a:t>
            </a:r>
            <a:r>
              <a:rPr lang="it-IT" sz="2800" dirty="0" err="1">
                <a:solidFill>
                  <a:srgbClr val="1C01B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Everywhere</a:t>
            </a:r>
            <a:endParaRPr lang="it-IT" sz="28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But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ever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ask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yourself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: “How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own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?” In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fact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never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really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“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learned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”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–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just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started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speaking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One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were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about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two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three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years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old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started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speaking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language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 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Make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habit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go to English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films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need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 sub-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titles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least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you’ll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be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hearing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English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even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don’t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understand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CD Player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has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one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really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great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advantage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can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hear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/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watch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repeatedly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by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replaying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them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.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there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are sub-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titles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can cover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them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with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paper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(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which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can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remove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really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don’t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understand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after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listening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several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If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you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want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to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English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better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the future,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speak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it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much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as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possible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it-IT" sz="2800" dirty="0" err="1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Now</a:t>
            </a:r>
            <a:r>
              <a:rPr lang="it-IT" sz="28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336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8D33A4CDF1347AB5FBF302BC4B0AB" ma:contentTypeVersion="8" ma:contentTypeDescription="Create a new document." ma:contentTypeScope="" ma:versionID="1c0f54c993bcda1e5c3dee9bdf1d5a8e">
  <xsd:schema xmlns:xsd="http://www.w3.org/2001/XMLSchema" xmlns:xs="http://www.w3.org/2001/XMLSchema" xmlns:p="http://schemas.microsoft.com/office/2006/metadata/properties" xmlns:ns2="43a94ca9-b9f7-4008-a0ef-18cdb8e3a1b4" targetNamespace="http://schemas.microsoft.com/office/2006/metadata/properties" ma:root="true" ma:fieldsID="4517f4ea2d91fa7e2648d4661e01e97a" ns2:_="">
    <xsd:import namespace="43a94ca9-b9f7-4008-a0ef-18cdb8e3a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94ca9-b9f7-4008-a0ef-18cdb8e3a1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E530-F10D-440B-8A17-0F01BDEAF6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F8C4F-65B2-478E-8AEF-BB981B5E14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9876F9-1F19-4A80-AF35-C8551F3D9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a94ca9-b9f7-4008-a0ef-18cdb8e3a1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Symbol</vt:lpstr>
      <vt:lpstr>Verdana</vt:lpstr>
      <vt:lpstr>Tema di Office</vt:lpstr>
      <vt:lpstr>FLUENCY and PRONUNCIATION </vt:lpstr>
      <vt:lpstr>Strategies for English Fluency and Confidence</vt:lpstr>
      <vt:lpstr>FLUENCY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Tips for sounding like a native speaker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FLUENCY and PRONUNCIATION </dc:title>
  <dc:creator>Santo</dc:creator>
  <cp:lastModifiedBy>Andrea Garufi</cp:lastModifiedBy>
  <cp:revision>12</cp:revision>
  <dcterms:created xsi:type="dcterms:W3CDTF">2020-03-23T10:07:27Z</dcterms:created>
  <dcterms:modified xsi:type="dcterms:W3CDTF">2025-06-11T17:47:47Z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0x0101006218D33A4CDF1347AB5FBF302BC4B0AB</vt:lpwstr>
  </property>
</Properties>
</file>