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4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37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6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68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3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90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2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84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0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944F6-1801-48E3-92A1-C9AF6B7FAC37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026B-480E-4239-B10A-F8FCAD3646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6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25415" y="1122363"/>
            <a:ext cx="9542585" cy="23876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LOGICAL CONNECTIVES, PHRASAL VERBS AND  </a:t>
            </a:r>
            <a:b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b="1" dirty="0">
                <a:latin typeface="Aharoni" panose="02010803020104030203" pitchFamily="2" charset="-79"/>
                <a:cs typeface="Aharoni" panose="02010803020104030203" pitchFamily="2" charset="-79"/>
              </a:rPr>
              <a:t>TIPS TO WRITE AN ABSTRACT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200" b="1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Prof.ssa Giuliana Cacciola </a:t>
            </a:r>
          </a:p>
          <a:p>
            <a:r>
              <a:rPr lang="it-IT" sz="3200" b="1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INGLESE</a:t>
            </a:r>
            <a:endParaRPr lang="it-IT" sz="3200" b="1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9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991729" y="2227482"/>
            <a:ext cx="6096000" cy="12957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</a:pPr>
            <a:r>
              <a:rPr lang="it-IT" sz="5400" b="1" dirty="0" err="1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Phrasal</a:t>
            </a:r>
            <a:r>
              <a:rPr lang="it-IT" sz="5400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5400" b="1" dirty="0" err="1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Verbs</a:t>
            </a:r>
            <a:endParaRPr lang="it-IT" sz="54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1400" b="1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9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1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33047" y="399592"/>
            <a:ext cx="111416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it-IT" b="1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“GET”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salire, andare d'accordo con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OFF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scendere, cavarsela, farla franca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I'm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station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TO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arrivare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to?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IN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entrare, salire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in!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BACK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ritornare, rientrare, recuperare qualcosa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AWAY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fuggire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prisoners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UP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alzarsi, organizzare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We're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a party for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birthday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OVER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riprendersi, superare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BY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passare, tirare avanti, farcela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ABOUT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muoversi, andare in giro, diffondersi, circolare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gossip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46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07962" y="380442"/>
            <a:ext cx="11657428" cy="543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400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“TAKE”</a:t>
            </a:r>
            <a:endParaRPr lang="it-IT" sz="24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OFF: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toglier(si), decollare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 off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OUT: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tirar fuori, togliere, estirpare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I take out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stains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jacket</a:t>
            </a:r>
            <a:r>
              <a:rPr lang="it-IT" b="1" i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UP: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dedicarsi a, intraprendere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take up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photography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AFTER: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assomigliare a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take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imbrogliare, ingannare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by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politicians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BACK 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ritirare, ritrattare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take back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said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DOWN: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prendere nota, trascrivere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reporters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took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DOWN: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smontare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take down a car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UP: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occupare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room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capire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time to take in the situation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ON: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assumere, impiegare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take on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twenty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TO: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prendere in simpatia, affezionarsi a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take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ON: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sfidare, affrontare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ready to take on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517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93895" y="285264"/>
            <a:ext cx="11798105" cy="582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"PUT"</a:t>
            </a:r>
            <a:endParaRPr lang="it-IT" sz="24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ON: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mettersi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put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one's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coat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ON: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put on an air of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innocence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OUT: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spegnere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put out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OUT: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confondere, mettere in difficoltà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OFF: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rimandare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must put off the meeting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DOWN: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reprimere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 down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rebellion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UP: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ospitare, dare alloggio 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put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 for the week end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UP WITH: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sopportare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 up with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presentare (denuncia)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 in a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claim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damages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fare, compiere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put in an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hour's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breakfast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AWAY: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segregare, rinchiudere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be put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away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322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82880" y="363760"/>
            <a:ext cx="12009120" cy="5752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b="1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"BRING"</a:t>
            </a:r>
            <a:endParaRPr lang="it-IT" sz="24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ABOUT: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causare, far accadere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Hitler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war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BACK: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restituire, riportare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book back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tomorrow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DOWN: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uccidere, abbattere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tyrant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down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rendere (capitali, investimenti ) ( 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investiment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in 8 per cent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IN: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introdurre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a new fashion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OFF: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riuscire a compiere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ON: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causare, far venire, procurare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OUT: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spiegare, chiarire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out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OVER: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convincere (qualcuno) a cambiare parere, opinione (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 TO: 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 rinvenire (qualcuno) (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He's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bringin</a:t>
            </a:r>
            <a:r>
              <a:rPr lang="it-IT" b="1" i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b="1" i="1" dirty="0" err="1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it-IT" b="1" dirty="0">
                <a:solidFill>
                  <a:srgbClr val="0070C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223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633047" y="499598"/>
            <a:ext cx="11282288" cy="526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Aft>
                <a:spcPts val="1000"/>
              </a:spcAft>
            </a:pPr>
            <a:r>
              <a:rPr lang="it-IT" sz="28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</a:t>
            </a:r>
            <a:r>
              <a:rPr lang="it-IT" sz="2800" b="1" dirty="0" err="1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write</a:t>
            </a:r>
            <a:r>
              <a:rPr lang="it-IT" sz="28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</a:t>
            </a:r>
            <a:r>
              <a:rPr lang="it-IT" sz="2800" b="1" dirty="0" err="1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scientific</a:t>
            </a:r>
            <a:r>
              <a:rPr lang="it-IT" sz="28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it-IT" sz="28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State the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problem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tackle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Summarize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nobody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else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adequately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answered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question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yet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Explain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tackled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research</a:t>
            </a:r>
            <a:r>
              <a:rPr lang="it-IT" sz="2800" b="1" dirty="0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sz="2800" b="1" dirty="0" err="1">
                <a:solidFill>
                  <a:srgbClr val="222222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question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-100013"/>
            <a:ext cx="12192000" cy="686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USEFUL SENTENCES:</a:t>
            </a:r>
            <a:r>
              <a:rPr lang="it-IT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                                 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IT IS WORTH NOTING THAT…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WE AIM AT APPLYING…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IN ORDER TO DESCRIBE OUR MODEL/INTRODUCE OUR THESIS/PROVE OUR THEOREM/WE INTRODUCE THE FOLLOWING NOTATION/PROOF….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 OBSERVE THAT…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THUS, THE FUNCTION IS…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 ASSUME THAT…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IN THE FOLLOWING, WE WILL REFORMULATE THE BILEVEL PROBLEM AS A SINGLE LEVEL PROBLEM. SUCH A REFORMULATION WILL BE OBTAINED IN TWO STEPS. IN THE FIRST ONE, WE PROVE THEOREM a THAT EXPRESSES THE EQUIVALENCE BETWEEN LOWER-LEVEL PROBLEM…THE SECOND STEP CONSISTS IN PROVING THEOREM b…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LET US CONSIDER THE PRIMAL PROBLEM…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SUBSEQUENTLY, WE SHOW THAT </a:t>
            </a:r>
            <a:r>
              <a:rPr lang="it-IT" sz="1600" b="1" i="1" dirty="0">
                <a:latin typeface="Verdana" panose="020B0604030504040204" pitchFamily="34" charset="0"/>
                <a:ea typeface="Calibri" panose="020F0502020204030204" pitchFamily="34" charset="0"/>
                <a:cs typeface="CMTI10"/>
              </a:rPr>
              <a:t>ASSUMPTION S  </a:t>
            </a: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IS VERIFIED…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REASONING AS ABOVE, WE DEDUCE THAT…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TAKING INTO ACCOUNT a AND b IN THEOREM X, THE PROBLEM CAN BE ALSO FORMULATED AS FOLLOW…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it-IT" sz="16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FINALLY, WE PROVIDE A NUMERICAL EXAMPLE TO SHOW THE FEASIBILITY OF OUR APPROACH…</a:t>
            </a:r>
            <a:endParaRPr lang="it-I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3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00038" y="415176"/>
            <a:ext cx="11458575" cy="537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Dynamic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Electric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Power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Supply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Chains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and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Transportation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Networks:</a:t>
            </a:r>
            <a:endParaRPr lang="it-IT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An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Evolutionary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Variational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Inequality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Formulation</a:t>
            </a:r>
            <a:r>
              <a:rPr lang="it-IT" sz="2400" b="1" i="1" dirty="0">
                <a:solidFill>
                  <a:srgbClr val="000099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*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cmbx12"/>
              </a:rPr>
              <a:t>ABSTRACT: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this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paper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,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develop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static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equilibrium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model with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known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and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establish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the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equivalence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between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the model and a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transportation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equilibrium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model with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fixed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over an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appropriately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constructed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supernetwork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 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This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equivalence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yields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 new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interpretation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of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equilibria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in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path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flows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then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exploit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this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equivalence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to propose a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model in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which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the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varies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over time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using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an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evolutionary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variational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inequality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formulation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Finally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,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demonstrate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how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numerical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problems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can be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solved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by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using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recently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obtained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theoretical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results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in the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unification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of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evolutionary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variational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inequalities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and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projected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dynamical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systems</a:t>
            </a:r>
            <a:r>
              <a:rPr lang="it-IT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*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See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also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P.Daniele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in AA.VV.,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Dynamic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Electric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Power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Supply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Chains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and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Transportation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Networks: An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Evolutionary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Variational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Inequality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Formulation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,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October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2005;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revised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February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2006;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ti12"/>
              </a:rPr>
              <a:t>Transportation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ti12"/>
              </a:rPr>
              <a:t> </a:t>
            </a:r>
            <a:r>
              <a:rPr lang="it-IT" sz="1400" b="1" i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ti12"/>
              </a:rPr>
              <a:t>Research</a:t>
            </a:r>
            <a:r>
              <a:rPr lang="it-IT" sz="1400" b="1" i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ti12"/>
              </a:rPr>
              <a:t> E 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43 (2007) pp. 624-646.</a:t>
            </a:r>
            <a:endParaRPr lang="it-I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05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85761" y="863019"/>
            <a:ext cx="11630025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400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cmbx12"/>
              </a:rPr>
              <a:t>KEYWORDS: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; Supply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networks;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transportation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equilibrium;Evolutionary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variational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inequalities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400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cmbx12"/>
              </a:rPr>
              <a:t>SUMMARY AND CONCLUSIONS: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this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paper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,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have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focused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on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critical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infrastructure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networks in the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form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of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and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have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demonstrated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that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in the case of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known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such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problems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can be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reformulated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as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transportation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equilibrium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problems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with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fixed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We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then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used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the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supernetwork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equivalence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to formulate a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electric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power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supply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chain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network model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as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an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evolutionary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variational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inequality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problem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in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order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to model the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dynamics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as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the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demands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</a:t>
            </a:r>
            <a:r>
              <a:rPr lang="it-IT" sz="2400" b="1" dirty="0" err="1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vary</a:t>
            </a:r>
            <a:r>
              <a:rPr lang="it-IT" sz="2400" b="1" dirty="0">
                <a:latin typeface="Palatino Linotype" panose="02040502050505030304" pitchFamily="18" charset="0"/>
                <a:ea typeface="Calibri" panose="020F0502020204030204" pitchFamily="34" charset="0"/>
                <a:cs typeface="cmr12"/>
              </a:rPr>
              <a:t> over time.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37624" y="317575"/>
            <a:ext cx="11338560" cy="723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Cooperation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 in </a:t>
            </a: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pollution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 control </a:t>
            </a: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problems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viaevolutionary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variational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 </a:t>
            </a:r>
            <a:r>
              <a:rPr lang="it-IT" sz="2400" b="1" i="1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inequalities</a:t>
            </a:r>
            <a:r>
              <a:rPr lang="it-IT" sz="2400" b="1" i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*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b="1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Times-Bold"/>
              </a:rPr>
              <a:t> 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1100" b="1" dirty="0">
                <a:solidFill>
                  <a:srgbClr val="000099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 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u="sng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Abstract</a:t>
            </a:r>
            <a:r>
              <a:rPr lang="it-IT" sz="2400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: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This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paper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presents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a new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approach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to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study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bilevel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programming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problems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in infinite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dimensional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spaces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,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using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infinite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dimensional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duality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and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evolutionary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variational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inequalities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.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result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is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applied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to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evolutionary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emission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problem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. In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our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model,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government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chooses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optimal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of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pollution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emissions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with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consideration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to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firms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'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response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to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;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whereas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firms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choose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optimal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quantities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of production to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maximize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their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profits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,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given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of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pollution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emission</a:t>
            </a:r>
            <a:r>
              <a:rPr lang="it-IT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*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See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also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cmbx12"/>
              </a:rPr>
              <a:t> 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Bold"/>
              </a:rPr>
              <a:t>Laura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Bold"/>
              </a:rPr>
              <a:t>Scrimali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MTSYB"/>
              </a:rPr>
              <a:t>· 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Bold"/>
              </a:rPr>
              <a:t>Cristina Mirabella -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Received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: 15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February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 2017/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Accepted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: 16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October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 2017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Bold"/>
              </a:rPr>
              <a:t>,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Springer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 </a:t>
            </a:r>
            <a:r>
              <a:rPr lang="it-IT" sz="1400" b="1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Science+Business</a:t>
            </a:r>
            <a:r>
              <a:rPr lang="it-IT" sz="1400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-Roman"/>
              </a:rPr>
              <a:t> Media, LLC 2017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it-IT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88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2542" y="448724"/>
            <a:ext cx="11788726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400" b="1" u="sng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Keywords</a:t>
            </a:r>
            <a:r>
              <a:rPr lang="it-IT" sz="2400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: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Evolutionary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bilevel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programming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;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variational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inequalities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; Infinite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dimensional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duality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;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Pollution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emission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problem</a:t>
            </a:r>
            <a:endParaRPr lang="it-IT" sz="2400" b="1" dirty="0">
              <a:latin typeface="Verdana" panose="020B0604030504040204" pitchFamily="34" charset="0"/>
              <a:ea typeface="Calibri" panose="020F0502020204030204" pitchFamily="34" charset="0"/>
              <a:cs typeface="ArialUnicodeMS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sz="2400" b="1" u="sng" dirty="0" err="1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CMBX10"/>
              </a:rPr>
              <a:t>Conclusions</a:t>
            </a:r>
            <a:r>
              <a:rPr lang="it-IT" sz="2400" b="1" u="sng" dirty="0">
                <a:solidFill>
                  <a:srgbClr val="000099"/>
                </a:solidFill>
                <a:latin typeface="Verdana" panose="020B0604030504040204" pitchFamily="34" charset="0"/>
                <a:ea typeface="Calibri" panose="020F0502020204030204" pitchFamily="34" charset="0"/>
                <a:cs typeface="CMBX10"/>
              </a:rPr>
              <a:t>: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In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this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paper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,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presented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a new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approach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to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study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bilevel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programming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problems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in infinite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dimensional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spaces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,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based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on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duality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and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variational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inequality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theory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. In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particular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,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reduced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bilevel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dynamic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problem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to a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single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level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problem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using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the so-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called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i="1" dirty="0" err="1">
                <a:latin typeface="Verdana" panose="020B0604030504040204" pitchFamily="34" charset="0"/>
                <a:ea typeface="Calibri" panose="020F0502020204030204" pitchFamily="34" charset="0"/>
                <a:cs typeface="CMTI10"/>
              </a:rPr>
              <a:t>Assumption</a:t>
            </a:r>
            <a:r>
              <a:rPr lang="it-IT" sz="2400" b="1" i="1" dirty="0">
                <a:latin typeface="Verdana" panose="020B0604030504040204" pitchFamily="34" charset="0"/>
                <a:ea typeface="Calibri" panose="020F0502020204030204" pitchFamily="34" charset="0"/>
                <a:cs typeface="CMTI10"/>
              </a:rPr>
              <a:t> S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as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suitable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constraint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ArialUnicodeMS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qualification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condition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.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then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applied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our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result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to the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evolutionary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pollution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emission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price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problem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.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We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also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suggested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a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direct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method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to compute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solutions</a:t>
            </a:r>
            <a:r>
              <a:rPr lang="it-IT" sz="2400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.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This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problem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will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be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taken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into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consideration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in a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forthcoming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 </a:t>
            </a:r>
            <a:r>
              <a:rPr lang="it-IT" sz="2400" b="1" dirty="0" err="1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paper</a:t>
            </a:r>
            <a:r>
              <a:rPr lang="it-IT" sz="2400" b="1" dirty="0">
                <a:latin typeface="Verdana" panose="020B0604030504040204" pitchFamily="34" charset="0"/>
                <a:ea typeface="Calibri" panose="020F0502020204030204" pitchFamily="34" charset="0"/>
                <a:cs typeface="CMR10"/>
              </a:rPr>
              <a:t>.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6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07134"/>
              </p:ext>
            </p:extLst>
          </p:nvPr>
        </p:nvGraphicFramePr>
        <p:xfrm>
          <a:off x="1786598" y="1041011"/>
          <a:ext cx="8947052" cy="5586983"/>
        </p:xfrm>
        <a:graphic>
          <a:graphicData uri="http://schemas.openxmlformats.org/drawingml/2006/table">
            <a:tbl>
              <a:tblPr/>
              <a:tblGrid>
                <a:gridCol w="2236762">
                  <a:extLst>
                    <a:ext uri="{9D8B030D-6E8A-4147-A177-3AD203B41FA5}">
                      <a16:colId xmlns:a16="http://schemas.microsoft.com/office/drawing/2014/main" val="2019503351"/>
                    </a:ext>
                  </a:extLst>
                </a:gridCol>
                <a:gridCol w="3400169">
                  <a:extLst>
                    <a:ext uri="{9D8B030D-6E8A-4147-A177-3AD203B41FA5}">
                      <a16:colId xmlns:a16="http://schemas.microsoft.com/office/drawing/2014/main" val="2945369416"/>
                    </a:ext>
                  </a:extLst>
                </a:gridCol>
                <a:gridCol w="3310121">
                  <a:extLst>
                    <a:ext uri="{9D8B030D-6E8A-4147-A177-3AD203B41FA5}">
                      <a16:colId xmlns:a16="http://schemas.microsoft.com/office/drawing/2014/main" val="2851252032"/>
                    </a:ext>
                  </a:extLst>
                </a:gridCol>
              </a:tblGrid>
              <a:tr h="684558">
                <a:tc>
                  <a:txBody>
                    <a:bodyPr/>
                    <a:lstStyle/>
                    <a:p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ADDITION</a:t>
                      </a: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also, too, similarly, in addition, even, indeed, let alone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and, as, like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099165"/>
                  </a:ext>
                </a:extLst>
              </a:tr>
              <a:tr h="1062244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OPPOSITION</a:t>
                      </a: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however, nevertheless, on the other hand, in contrast, though, alternatively, anyway, yet, in fact, even so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but, or, (al)though, whereas, while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29025"/>
                  </a:ext>
                </a:extLst>
              </a:tr>
              <a:tr h="346576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REINFORCING</a:t>
                      </a: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besides, anyway, after all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26560"/>
                  </a:ext>
                </a:extLst>
              </a:tr>
              <a:tr h="684558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EXPLAINING</a:t>
                      </a: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for example, for instance, in other words, that is to say, i.e., e.g.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 that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42949"/>
                  </a:ext>
                </a:extLst>
              </a:tr>
              <a:tr h="1251088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LISTING</a:t>
                      </a:r>
                      <a:r>
                        <a:rPr lang="es-E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first(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ly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 ... second(</a:t>
                      </a:r>
                      <a:r>
                        <a:rPr lang="en-US" sz="1400" b="1" i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ly</a:t>
                      </a:r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 first of all, finally, lastly, for one thing ... for another, in the first place, to begin with, next, in sum, to conclude, in a nutshell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40597"/>
                  </a:ext>
                </a:extLst>
              </a:tr>
              <a:tr h="873401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INDICATING RESULT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therefore, consequently, as a result, so, then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because, since, as, for, if, unless, now (that), so (that), in case, provided (that), whether ... or ...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7280"/>
                  </a:ext>
                </a:extLst>
              </a:tr>
              <a:tr h="684558">
                <a:tc>
                  <a:txBody>
                    <a:bodyPr/>
                    <a:lstStyle/>
                    <a:p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INDICATING TIME </a:t>
                      </a:r>
                      <a:endParaRPr lang="it-IT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then, meanwhile, later, afterwards, before (that), since (then), meanwhile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when, before, after, since, until, till, while, as, once, whenever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it-IT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6291" marR="46291" marT="46291" marB="46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5219"/>
                  </a:ext>
                </a:extLst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3079181" y="360457"/>
            <a:ext cx="5892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VE" sz="2400" b="1" dirty="0">
                <a:solidFill>
                  <a:srgbClr val="FF0066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LIST OF LOGICAL CONNECTIVES:</a:t>
            </a:r>
            <a:endParaRPr lang="it-IT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2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36098" y="1484724"/>
            <a:ext cx="1175590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SENTENCE CONNECTORS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solidFill>
                  <a:srgbClr val="FF006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rebuchet MS" panose="020B0603020202020204" pitchFamily="34" charset="0"/>
              </a:rPr>
              <a:t> 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if ... then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se... allora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since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poiché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therefore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quindi (in un'implicazione)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hence / thus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quindi / perciò (in un normale discorso)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that is/i.e.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ovvero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of course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ovviamente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for all =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per ogni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sz="2800" b="1" dirty="0">
                <a:latin typeface="Verdana" panose="020B0604030504040204" pitchFamily="34" charset="0"/>
                <a:ea typeface="TimesNewRomanPSMT"/>
                <a:cs typeface="TimesNewRomanPSMT"/>
              </a:rPr>
              <a:t>less than, more than =</a:t>
            </a:r>
            <a:r>
              <a:rPr lang="es-ES" sz="2800" b="1" dirty="0">
                <a:solidFill>
                  <a:srgbClr val="3333FF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 </a:t>
            </a:r>
            <a:r>
              <a:rPr lang="es-ES" sz="2800" b="1" dirty="0">
                <a:solidFill>
                  <a:srgbClr val="FF0066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minore di, maggiore di</a:t>
            </a:r>
            <a:endParaRPr lang="it-IT" sz="2800" dirty="0"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rgbClr val="FF0000"/>
                </a:solidFill>
                <a:latin typeface="Verdana" panose="020B0604030504040204" pitchFamily="34" charset="0"/>
                <a:ea typeface="TimesNewRomanPSMT"/>
                <a:cs typeface="TimesNewRomanPSMT"/>
              </a:rPr>
              <a:t> </a:t>
            </a:r>
            <a:endParaRPr lang="it-IT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110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8D33A4CDF1347AB5FBF302BC4B0AB" ma:contentTypeVersion="9" ma:contentTypeDescription="Create a new document." ma:contentTypeScope="" ma:versionID="8aa446b0a311ad7dc26c159202d9b601">
  <xsd:schema xmlns:xsd="http://www.w3.org/2001/XMLSchema" xmlns:xs="http://www.w3.org/2001/XMLSchema" xmlns:p="http://schemas.microsoft.com/office/2006/metadata/properties" xmlns:ns2="43a94ca9-b9f7-4008-a0ef-18cdb8e3a1b4" targetNamespace="http://schemas.microsoft.com/office/2006/metadata/properties" ma:root="true" ma:fieldsID="c92a4845ecb8589fb36b7bce3f25446e" ns2:_="">
    <xsd:import namespace="43a94ca9-b9f7-4008-a0ef-18cdb8e3a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94ca9-b9f7-4008-a0ef-18cdb8e3a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1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3CBC4-A58C-4922-B593-5A93906866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DC5BA6-9535-44DD-A844-D20B6BBCB5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9EF238-391B-4104-9F4C-080BAE73C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a94ca9-b9f7-4008-a0ef-18cdb8e3a1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1702</Words>
  <Application>Microsoft Office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Palatino Linotype</vt:lpstr>
      <vt:lpstr>Symbol</vt:lpstr>
      <vt:lpstr>Times New Roman</vt:lpstr>
      <vt:lpstr>Verdana</vt:lpstr>
      <vt:lpstr>Tema di Office</vt:lpstr>
      <vt:lpstr>LOGICAL CONNECTIVES, PHRASAL VERBS AND   TIPS TO WRITE AN ABSTRACT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Santo</dc:creator>
  <cp:lastModifiedBy>Andrea Garufi</cp:lastModifiedBy>
  <cp:revision>19</cp:revision>
  <dcterms:created xsi:type="dcterms:W3CDTF">2020-04-06T16:15:24Z</dcterms:created>
  <dcterms:modified xsi:type="dcterms:W3CDTF">2025-06-11T17:49:27Z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0x0101006218D33A4CDF1347AB5FBF302BC4B0AB</vt:lpwstr>
  </property>
  <property fmtid="{D5CDD505-2E9C-101B-9397-08002B2CF9AE}" pid="3" name="Order">
    <vt:lpwstr>4600.00000000000</vt:lpwstr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lpwstr/>
  </property>
</Properties>
</file>