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26"/>
  </p:notesMasterIdLst>
  <p:sldIdLst>
    <p:sldId id="256" r:id="rId5"/>
    <p:sldId id="281" r:id="rId6"/>
    <p:sldId id="258" r:id="rId7"/>
    <p:sldId id="259" r:id="rId8"/>
    <p:sldId id="257" r:id="rId9"/>
    <p:sldId id="260" r:id="rId10"/>
    <p:sldId id="262" r:id="rId11"/>
    <p:sldId id="278" r:id="rId12"/>
    <p:sldId id="261" r:id="rId13"/>
    <p:sldId id="274" r:id="rId14"/>
    <p:sldId id="263" r:id="rId15"/>
    <p:sldId id="264" r:id="rId16"/>
    <p:sldId id="265" r:id="rId17"/>
    <p:sldId id="271" r:id="rId18"/>
    <p:sldId id="266" r:id="rId19"/>
    <p:sldId id="272" r:id="rId20"/>
    <p:sldId id="273" r:id="rId21"/>
    <p:sldId id="268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6E26C-8F61-4CDE-A370-566B684A8941}" v="4439" dt="2020-10-30T08:47:28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32DB6-E738-472E-84A9-B858E94393AE}" type="datetimeFigureOut">
              <a:rPr lang="it-IT" smtClean="0"/>
              <a:t>01/11/2020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C119-671B-4A52-93DB-E4B6761F6F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34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EC119-671B-4A52-93DB-E4B6761F6F9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31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BD94-7C5E-4FB5-8D0F-E9BD58402986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4DA3-51F1-46A8-9018-DDA46C879374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E641-C6A7-4428-AE08-16AFE3E2AF9C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8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E1BD-9012-4F4D-BCFD-D668B6F3A7B1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7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4C23-55D4-429A-81E6-BB994553F068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4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5360-C531-4E06-8B38-16683511616D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7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4C46-6681-42FF-802E-529054D2484D}" type="datetime1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2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327-85DD-4719-88E3-FE10DA7EF339}" type="datetime1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2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92C4-09EA-4BDD-8DD1-339704A338E6}" type="datetime1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0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2613-58ED-4F28-BCA5-0C7C22496291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50B9-0C56-4030-906D-93B6BD54B5B4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4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AE1F20D5-8C39-49A4-92DD-1BA511BBFB22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0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02" r:id="rId4"/>
    <p:sldLayoutId id="2147483703" r:id="rId5"/>
    <p:sldLayoutId id="2147483708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A70D9-E2DA-4FF2-AD22-D721B5E60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" b="14381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DEA75A-203B-49B9-9D38-EFDABA99E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it-IT">
                <a:solidFill>
                  <a:srgbClr val="FFFFFF"/>
                </a:solidFill>
              </a:rPr>
              <a:t>DISCO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58199E-12C5-4306-ACB8-A8613BCE0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b="0" i="0" u="none" strike="noStrike" baseline="0">
                <a:solidFill>
                  <a:srgbClr val="FFFFFF"/>
                </a:solidFill>
                <a:latin typeface="LinBiolinumTB"/>
              </a:rPr>
              <a:t>Bootstrapping Domain-Specific Content Discovery on the Web</a:t>
            </a:r>
            <a:endParaRPr lang="it-IT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343380-095D-4BFA-BE96-5B8EDC04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5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45E340-D748-4C57-B192-11D6102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5256025"/>
          </a:xfrm>
        </p:spPr>
        <p:txBody>
          <a:bodyPr>
            <a:normAutofit/>
          </a:bodyPr>
          <a:lstStyle/>
          <a:p>
            <a:r>
              <a:rPr lang="it-IT"/>
              <a:t>Framework DISCO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01D1A7-20BA-4916-83A8-FBD605E2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22249"/>
            <a:ext cx="5809009" cy="56397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/>
              <a:t>È basato sul processo di ricerca utilizzato dagli analisti:</a:t>
            </a:r>
          </a:p>
          <a:p>
            <a:pPr lvl="1" algn="just">
              <a:buFont typeface="Courier New"/>
              <a:buChar char="o"/>
            </a:pPr>
            <a:r>
              <a:rPr lang="it-IT"/>
              <a:t>Invio di query ai motori di ricerca</a:t>
            </a:r>
          </a:p>
          <a:p>
            <a:pPr lvl="1" algn="just">
              <a:buFont typeface="Courier New"/>
              <a:buChar char="o"/>
            </a:pPr>
            <a:r>
              <a:rPr lang="it-IT"/>
              <a:t>Valutazione e analisi dei risultati</a:t>
            </a:r>
          </a:p>
          <a:p>
            <a:pPr lvl="1" algn="just">
              <a:buFont typeface="Courier New"/>
              <a:buChar char="o"/>
            </a:pPr>
            <a:r>
              <a:rPr lang="it-IT"/>
              <a:t>Creazione di nuove query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/>
              <a:t>DISCO automatizza il tutto tramite un framework a due componenti:</a:t>
            </a:r>
          </a:p>
          <a:p>
            <a:pPr lvl="1" algn="just">
              <a:buFont typeface="Courier New"/>
              <a:buChar char="o"/>
            </a:pPr>
            <a:r>
              <a:rPr lang="it-IT"/>
              <a:t>Componente di ranking </a:t>
            </a:r>
          </a:p>
          <a:p>
            <a:pPr lvl="1" algn="just">
              <a:buFont typeface="Courier New"/>
              <a:buChar char="o"/>
            </a:pPr>
            <a:r>
              <a:rPr lang="it-IT"/>
              <a:t>Componente di ricerca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/>
              <a:t>L’algoritmo di ricerca presenta una struttura iterativa che a partire dai </a:t>
            </a:r>
            <a:r>
              <a:rPr lang="it-IT" err="1"/>
              <a:t>seed</a:t>
            </a:r>
            <a:r>
              <a:rPr lang="it-IT"/>
              <a:t> S in input ricerca, valuta e seleziona i risultati migliori.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B9CA2662-244F-4DA1-A627-05C424E5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09" y="2074865"/>
            <a:ext cx="3797473" cy="2830373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5C6D92D-93C3-4165-A7AD-273B13F5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4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45E340-D748-4C57-B192-11D6102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5256025"/>
          </a:xfrm>
        </p:spPr>
        <p:txBody>
          <a:bodyPr>
            <a:normAutofit/>
          </a:bodyPr>
          <a:lstStyle/>
          <a:p>
            <a:r>
              <a:rPr lang="it-IT"/>
              <a:t>Il problema del ranking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01D1A7-20BA-4916-83A8-FBD605E2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22249"/>
            <a:ext cx="5809009" cy="56397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 dirty="0"/>
              <a:t>Dato un dominio di interesse D e un sito web w, se w è rilevante per il dominio allora appartiene a D. L’obiettivo è, dato un set di partenza S,  quello di espanderlo per trovare nuovi siti w che appartengono a D. 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 dirty="0"/>
              <a:t>La task di ricerca si basa sulla scoperta di siti web simili ad S, più sono simili e più è probabile che appartengano a D. I siti web w simili ad S sono posti in un set D+ e ordinati in una lista di </a:t>
            </a:r>
            <a:r>
              <a:rPr lang="it-IT" dirty="0" err="1"/>
              <a:t>rank</a:t>
            </a:r>
            <a:r>
              <a:rPr lang="it-IT" dirty="0"/>
              <a:t>.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 dirty="0"/>
              <a:t>Questo problema deve essere risolto tenendo conto di due richieste fondamentali:</a:t>
            </a:r>
          </a:p>
          <a:p>
            <a:pPr marL="800100" lvl="1" indent="-342900" algn="just">
              <a:buAutoNum type="arabicPeriod"/>
            </a:pPr>
            <a:r>
              <a:rPr lang="it-IT" dirty="0"/>
              <a:t>Precision elevata in cima alla lista di </a:t>
            </a:r>
            <a:r>
              <a:rPr lang="it-IT" dirty="0" err="1"/>
              <a:t>rank</a:t>
            </a:r>
            <a:endParaRPr lang="it-IT" dirty="0"/>
          </a:p>
          <a:p>
            <a:pPr marL="800100" lvl="1" indent="-342900" algn="just">
              <a:buAutoNum type="arabicPeriod"/>
            </a:pPr>
            <a:r>
              <a:rPr lang="it-IT" dirty="0"/>
              <a:t>Basso tasso di falsi negativi in coda alla lista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B27411-7EAA-4B8F-ADC2-3C70650F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7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A70D9-E2DA-4FF2-AD22-D721B5E60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" b="14381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DEA75A-203B-49B9-9D38-EFDABA99E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it-IT">
                <a:solidFill>
                  <a:srgbClr val="FFFFFF"/>
                </a:solidFill>
              </a:rPr>
              <a:t>Ranking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58199E-12C5-4306-ACB8-A8613BCE0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b="0" i="0" u="none" strike="noStrike" baseline="0">
                <a:solidFill>
                  <a:srgbClr val="FFFFFF"/>
                </a:solidFill>
                <a:latin typeface="LinBiolinumTB"/>
              </a:rPr>
              <a:t>The website ranking problem can cast as a conventional problem in Information Retrieval</a:t>
            </a:r>
            <a:endParaRPr lang="it-IT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80B964E-71E0-4176-9F1D-DB30FA8A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45E340-D748-4C57-B192-11D6102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5256025"/>
          </a:xfrm>
        </p:spPr>
        <p:txBody>
          <a:bodyPr>
            <a:normAutofit/>
          </a:bodyPr>
          <a:lstStyle/>
          <a:p>
            <a:r>
              <a:rPr lang="it-IT"/>
              <a:t>Modello usato per le pagine web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01D1A7-20BA-4916-83A8-FBD605E2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22249"/>
            <a:ext cx="5809009" cy="5639712"/>
          </a:xfrm>
        </p:spPr>
        <p:txBody>
          <a:bodyPr anchor="ctr">
            <a:normAutofit/>
          </a:bodyPr>
          <a:lstStyle/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/>
              <a:t>Rappresentare le pagine web è fondamentale per prepararle alle tecniche di ranking.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/>
              <a:t>La rappresentazione basata su pagina singola è meno complessa, tuttavia lo score dipenderebbe solo da quella pagina. 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/>
              <a:t>La modalità scelta è quella di un sito web composto da pagine multiple e sono stati presi in considerazioni due approcci:</a:t>
            </a:r>
          </a:p>
          <a:p>
            <a:pPr marL="914400" lvl="1" indent="-457200" algn="just">
              <a:buAutoNum type="arabicPeriod"/>
            </a:pPr>
            <a:r>
              <a:rPr lang="it-IT" sz="1600"/>
              <a:t>BFS-</a:t>
            </a:r>
            <a:r>
              <a:rPr lang="it-IT" sz="1600" err="1"/>
              <a:t>based</a:t>
            </a:r>
            <a:r>
              <a:rPr lang="it-IT" sz="1600"/>
              <a:t> </a:t>
            </a:r>
            <a:r>
              <a:rPr lang="it-IT" sz="1600" err="1"/>
              <a:t>crawling</a:t>
            </a:r>
            <a:r>
              <a:rPr lang="it-IT" sz="1600"/>
              <a:t> usando come punto di partenza la home page.</a:t>
            </a:r>
          </a:p>
          <a:p>
            <a:pPr marL="914400" lvl="1" indent="-457200" algn="just">
              <a:buAutoNum type="arabicPeriod"/>
            </a:pPr>
            <a:r>
              <a:rPr lang="it-IT" sz="1600"/>
              <a:t>Ricerca utilizzando API dei motori di ricerca focalizzata sulla pagina in valutazione.</a:t>
            </a:r>
          </a:p>
          <a:p>
            <a:pPr marL="0" indent="0">
              <a:buNone/>
            </a:pP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82EF8C-D4BC-42CD-BCC0-F643C4F1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45E340-D748-4C57-B192-11D6102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5256025"/>
          </a:xfrm>
        </p:spPr>
        <p:txBody>
          <a:bodyPr>
            <a:normAutofit/>
          </a:bodyPr>
          <a:lstStyle/>
          <a:p>
            <a:r>
              <a:rPr lang="it-IT"/>
              <a:t>Tecniche di ranking</a:t>
            </a: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01D1A7-20BA-4916-83A8-FBD605E2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22249"/>
            <a:ext cx="5809009" cy="563971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it-IT" dirty="0"/>
              <a:t>Sono state prese in studio diverse tecniche per determinare il ranking delle </a:t>
            </a:r>
            <a:r>
              <a:rPr lang="it-IT"/>
              <a:t>pagine prese </a:t>
            </a:r>
            <a:r>
              <a:rPr lang="it-IT" dirty="0"/>
              <a:t>in considerazione.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dirty="0"/>
              <a:t>Ranking basato su modelli a regressione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/>
              <a:t>Regressione binomiale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/>
              <a:t>PU Learning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 err="1"/>
              <a:t>Novelty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dirty="0"/>
              <a:t>Ranking basato sulla somiglianza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 err="1"/>
              <a:t>Jaccard</a:t>
            </a:r>
            <a:r>
              <a:rPr lang="it-IT" dirty="0"/>
              <a:t> Index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/>
              <a:t>Cosine </a:t>
            </a:r>
            <a:r>
              <a:rPr lang="it-IT" dirty="0" err="1"/>
              <a:t>Similarity</a:t>
            </a:r>
            <a:endParaRPr lang="it-IT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dirty="0"/>
              <a:t>Ranking basato sui </a:t>
            </a:r>
            <a:r>
              <a:rPr lang="it-IT" dirty="0" err="1"/>
              <a:t>Bayesian</a:t>
            </a:r>
            <a:r>
              <a:rPr lang="it-IT" dirty="0"/>
              <a:t> Sets BS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dirty="0" err="1"/>
              <a:t>Ensamble</a:t>
            </a:r>
            <a:r>
              <a:rPr lang="it-IT" dirty="0"/>
              <a:t> Ranking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562FA2-5159-498E-939D-8DF799A2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A70D9-E2DA-4FF2-AD22-D721B5E60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" b="14381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DEA75A-203B-49B9-9D38-EFDABA99E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it-IT">
                <a:solidFill>
                  <a:srgbClr val="FFFFFF"/>
                </a:solidFill>
              </a:rPr>
              <a:t>Discovery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58199E-12C5-4306-ACB8-A8613BCE0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b="0" i="0" u="none" strike="noStrike" baseline="0">
                <a:solidFill>
                  <a:srgbClr val="FFFFFF"/>
                </a:solidFill>
                <a:latin typeface="LinBiolinumTB"/>
              </a:rPr>
              <a:t>The goal of the discovery operators in our context is to discover new websites</a:t>
            </a:r>
            <a:endParaRPr lang="it-IT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613774-98DA-463B-9D84-D71CCE51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45E340-D748-4C57-B192-11D6102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5256025"/>
          </a:xfrm>
        </p:spPr>
        <p:txBody>
          <a:bodyPr>
            <a:normAutofit/>
          </a:bodyPr>
          <a:lstStyle/>
          <a:p>
            <a:r>
              <a:rPr lang="it-IT"/>
              <a:t>Operatori per la </a:t>
            </a:r>
            <a:r>
              <a:rPr lang="it-IT" err="1"/>
              <a:t>discovery</a:t>
            </a:r>
            <a:endParaRPr lang="it-IT"/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01D1A7-20BA-4916-83A8-FBD605E2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22249"/>
            <a:ext cx="5809009" cy="563971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it-IT"/>
              <a:t>Le tecniche analizzate si ispirano agli algoritmi di K-</a:t>
            </a:r>
            <a:r>
              <a:rPr lang="it-IT" err="1"/>
              <a:t>Nearest</a:t>
            </a:r>
            <a:r>
              <a:rPr lang="it-IT"/>
              <a:t> </a:t>
            </a:r>
            <a:r>
              <a:rPr lang="it-IT" err="1"/>
              <a:t>Neighbour</a:t>
            </a:r>
            <a:r>
              <a:rPr lang="it-IT"/>
              <a:t>, prendono in input i K siti web più rilevanti e restituiscono una lista di nuovi siti web.</a:t>
            </a:r>
          </a:p>
          <a:p>
            <a:pPr marL="457200" indent="-457200" algn="just">
              <a:buAutoNum type="arabicPeriod"/>
            </a:pPr>
            <a:r>
              <a:rPr lang="it-IT" err="1"/>
              <a:t>Forward</a:t>
            </a:r>
            <a:r>
              <a:rPr lang="it-IT"/>
              <a:t> </a:t>
            </a:r>
            <a:r>
              <a:rPr lang="it-IT" err="1"/>
              <a:t>Crawling</a:t>
            </a:r>
            <a:endParaRPr lang="it-IT"/>
          </a:p>
          <a:p>
            <a:pPr marL="457200" indent="-457200" algn="just">
              <a:buAutoNum type="arabicPeriod"/>
            </a:pPr>
            <a:r>
              <a:rPr lang="it-IT" err="1"/>
              <a:t>Backward</a:t>
            </a:r>
            <a:r>
              <a:rPr lang="it-IT"/>
              <a:t> </a:t>
            </a:r>
            <a:r>
              <a:rPr lang="it-IT" err="1"/>
              <a:t>Crawling</a:t>
            </a:r>
            <a:endParaRPr lang="it-IT"/>
          </a:p>
          <a:p>
            <a:pPr marL="457200" indent="-457200" algn="just">
              <a:buAutoNum type="arabicPeriod"/>
            </a:pPr>
            <a:r>
              <a:rPr lang="it-IT"/>
              <a:t>Keyword </a:t>
            </a:r>
            <a:r>
              <a:rPr lang="it-IT" err="1"/>
              <a:t>Search</a:t>
            </a:r>
            <a:endParaRPr lang="it-IT"/>
          </a:p>
          <a:p>
            <a:pPr marL="457200" indent="-457200" algn="just">
              <a:buAutoNum type="arabicPeriod"/>
            </a:pPr>
            <a:r>
              <a:rPr lang="it-IT" err="1"/>
              <a:t>Related</a:t>
            </a:r>
            <a:r>
              <a:rPr lang="it-IT"/>
              <a:t> </a:t>
            </a:r>
            <a:r>
              <a:rPr lang="it-IT" err="1"/>
              <a:t>Search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D563CC-BD2B-4836-809A-64892493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0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45E340-D748-4C57-B192-11D6102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5256025"/>
          </a:xfrm>
        </p:spPr>
        <p:txBody>
          <a:bodyPr>
            <a:normAutofit/>
          </a:bodyPr>
          <a:lstStyle/>
          <a:p>
            <a:r>
              <a:rPr lang="it-IT"/>
              <a:t>Algoritmo </a:t>
            </a:r>
            <a:r>
              <a:rPr lang="it-IT" err="1"/>
              <a:t>Upper</a:t>
            </a:r>
            <a:r>
              <a:rPr lang="it-IT"/>
              <a:t> confidence </a:t>
            </a:r>
            <a:r>
              <a:rPr lang="it-IT" err="1"/>
              <a:t>bound</a:t>
            </a:r>
            <a:r>
              <a:rPr lang="it-IT"/>
              <a:t> ucb1</a:t>
            </a: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01D1A7-20BA-4916-83A8-FBD605E2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22249"/>
            <a:ext cx="5809009" cy="5639712"/>
          </a:xfrm>
        </p:spPr>
        <p:txBody>
          <a:bodyPr anchor="ctr">
            <a:normAutofit/>
          </a:bodyPr>
          <a:lstStyle/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 dirty="0"/>
              <a:t>L’algoritmo UCB1 si basa sul paradigma Multi </a:t>
            </a:r>
            <a:r>
              <a:rPr lang="it-IT" dirty="0" err="1"/>
              <a:t>Armed</a:t>
            </a:r>
            <a:r>
              <a:rPr lang="it-IT" dirty="0"/>
              <a:t> </a:t>
            </a:r>
            <a:r>
              <a:rPr lang="it-IT" dirty="0" err="1"/>
              <a:t>Bandit</a:t>
            </a:r>
            <a:r>
              <a:rPr lang="it-IT" dirty="0"/>
              <a:t> MAB per bilanciare il trade-off degli operatori di ricerca. 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 dirty="0"/>
              <a:t>La </a:t>
            </a:r>
            <a:r>
              <a:rPr lang="it-IT" dirty="0" err="1"/>
              <a:t>reward</a:t>
            </a:r>
            <a:r>
              <a:rPr lang="it-IT" dirty="0"/>
              <a:t> viene calcolata tenendo conto il valore di ranking, inoltre viene normalizzata sulla base della lunghezza della lista di ranking.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 dirty="0"/>
              <a:t>Si selezionano i </a:t>
            </a:r>
            <a:r>
              <a:rPr lang="it-IT" dirty="0" err="1"/>
              <a:t>bandit</a:t>
            </a:r>
            <a:r>
              <a:rPr lang="it-IT" dirty="0"/>
              <a:t> con la </a:t>
            </a:r>
            <a:r>
              <a:rPr lang="it-IT" dirty="0" err="1"/>
              <a:t>reward</a:t>
            </a:r>
            <a:r>
              <a:rPr lang="it-IT" dirty="0"/>
              <a:t> maggiore e si penalizzano quelli già adoperati.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 dirty="0"/>
              <a:t>Ciascun operatore di </a:t>
            </a:r>
            <a:r>
              <a:rPr lang="it-IT" dirty="0" err="1"/>
              <a:t>discovery</a:t>
            </a:r>
            <a:r>
              <a:rPr lang="it-IT" dirty="0"/>
              <a:t> è un </a:t>
            </a:r>
            <a:r>
              <a:rPr lang="it-IT" dirty="0" err="1"/>
              <a:t>bandit</a:t>
            </a:r>
            <a:r>
              <a:rPr lang="it-IT" dirty="0"/>
              <a:t> </a:t>
            </a:r>
            <a:r>
              <a:rPr lang="it-IT" dirty="0" err="1"/>
              <a:t>arm</a:t>
            </a:r>
            <a:r>
              <a:rPr lang="it-IT" dirty="0"/>
              <a:t> e a ciascuna iterazione l’algoritmo sceglie l’operatore con lo score massimo per la prossima iterazione.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1267F7-72B6-4BB9-BA22-5C32B3ED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A70D9-E2DA-4FF2-AD22-D721B5E60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" b="14381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DEA75A-203B-49B9-9D38-EFDABA99E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it-IT">
                <a:solidFill>
                  <a:srgbClr val="FFFFFF"/>
                </a:solidFill>
              </a:rPr>
              <a:t>Valutazione sperimentale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58199E-12C5-4306-ACB8-A8613BCE0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b="0" i="0" u="none" strike="noStrike" baseline="0">
                <a:solidFill>
                  <a:srgbClr val="FFFFFF"/>
                </a:solidFill>
                <a:latin typeface="LinBiolinumTB"/>
              </a:rPr>
              <a:t>We evaluate the effectiveness of our discovery framework and ranking functions through extensive experiments using real-word datasets</a:t>
            </a:r>
            <a:endParaRPr lang="it-IT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555DC3-3E97-4A3F-8D8D-3D40F3C9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45E340-D748-4C57-B192-11D6102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5256025"/>
          </a:xfrm>
        </p:spPr>
        <p:txBody>
          <a:bodyPr>
            <a:normAutofit/>
          </a:bodyPr>
          <a:lstStyle/>
          <a:p>
            <a:r>
              <a:rPr lang="it-IT"/>
              <a:t>Metriche di valutazione usate</a:t>
            </a: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01D1A7-20BA-4916-83A8-FBD605E2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22249"/>
            <a:ext cx="5809009" cy="5639712"/>
          </a:xfrm>
        </p:spPr>
        <p:txBody>
          <a:bodyPr anchor="ctr">
            <a:normAutofit/>
          </a:bodyPr>
          <a:lstStyle/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 dirty="0"/>
              <a:t>Le funzioni ranking vengono valutate tramite tre metriche specifiche: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 err="1"/>
              <a:t>P@k</a:t>
            </a:r>
            <a:r>
              <a:rPr lang="it-IT" dirty="0"/>
              <a:t>, misura la percentuale dei siti web rilevanti in cima alla lista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 err="1"/>
              <a:t>Mean</a:t>
            </a:r>
            <a:r>
              <a:rPr lang="it-IT" dirty="0"/>
              <a:t> Rank, è la media delle posizioni rilevanti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 err="1"/>
              <a:t>Median</a:t>
            </a:r>
            <a:r>
              <a:rPr lang="it-IT" dirty="0"/>
              <a:t> Rank, è il valore del sito web nel punto medio della lista di </a:t>
            </a:r>
            <a:r>
              <a:rPr lang="it-IT" dirty="0" err="1"/>
              <a:t>rank</a:t>
            </a:r>
            <a:endParaRPr lang="it-IT" dirty="0"/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 dirty="0"/>
              <a:t>L’efficienza del processo di ricerca si basa sulla valutazione di due metriche: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 err="1"/>
              <a:t>Harvest</a:t>
            </a:r>
            <a:r>
              <a:rPr lang="it-IT" dirty="0"/>
              <a:t> Rate, rapporto tra i siti scoperti D*+ e D+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/>
              <a:t>Coverage, percentuale dei siti in D scoperti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E2EBB9-B949-47A0-AB87-8DC8A154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45E340-D748-4C57-B192-11D6102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5256025"/>
          </a:xfrm>
        </p:spPr>
        <p:txBody>
          <a:bodyPr anchor="t">
            <a:normAutofit/>
          </a:bodyPr>
          <a:lstStyle/>
          <a:p>
            <a:r>
              <a:rPr lang="it-IT" dirty="0"/>
              <a:t>Autori</a:t>
            </a: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01D1A7-20BA-4916-83A8-FBD605E2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22249"/>
            <a:ext cx="5809009" cy="5639712"/>
          </a:xfrm>
        </p:spPr>
        <p:txBody>
          <a:bodyPr anchor="ctr">
            <a:normAutofit/>
          </a:bodyPr>
          <a:lstStyle/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en-US" dirty="0" err="1"/>
              <a:t>Kien</a:t>
            </a:r>
            <a:r>
              <a:rPr lang="en-US" dirty="0"/>
              <a:t> Pham - New York University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en-US" dirty="0" err="1"/>
              <a:t>Aécio</a:t>
            </a:r>
            <a:r>
              <a:rPr lang="en-US" dirty="0"/>
              <a:t> Santos - New York University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en-US" dirty="0"/>
              <a:t>Juliana Freire - New York University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5ED749-FD85-4BC7-AD9B-8FD74411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45E340-D748-4C57-B192-11D6102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5256025"/>
          </a:xfrm>
        </p:spPr>
        <p:txBody>
          <a:bodyPr>
            <a:normAutofit/>
          </a:bodyPr>
          <a:lstStyle/>
          <a:p>
            <a:r>
              <a:rPr lang="it-IT"/>
              <a:t>Valutazione del processo di Ranking</a:t>
            </a: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01D1A7-20BA-4916-83A8-FBD605E2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22249"/>
            <a:ext cx="5809009" cy="5639712"/>
          </a:xfrm>
        </p:spPr>
        <p:txBody>
          <a:bodyPr anchor="ctr">
            <a:normAutofit/>
          </a:bodyPr>
          <a:lstStyle/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/>
              <a:t>La valutazione parte dall’uso di un campione di siti web, e la creazione del </a:t>
            </a:r>
            <a:r>
              <a:rPr lang="it-IT" err="1"/>
              <a:t>train</a:t>
            </a:r>
            <a:r>
              <a:rPr lang="it-IT"/>
              <a:t> e del candidate set a partire dai </a:t>
            </a:r>
            <a:r>
              <a:rPr lang="it-IT" err="1"/>
              <a:t>Seed</a:t>
            </a:r>
            <a:r>
              <a:rPr lang="it-IT"/>
              <a:t> di ciascun dominio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/>
              <a:t>Sono state valutate tutte le tecniche descritte in precedenza, concludendo che </a:t>
            </a:r>
            <a:r>
              <a:rPr lang="it-IT" err="1"/>
              <a:t>Ensamble</a:t>
            </a:r>
            <a:r>
              <a:rPr lang="it-IT"/>
              <a:t> è la migliore tecniche utilizzabile. 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/>
              <a:t>Le prestazioni variano in base alla dimensione del </a:t>
            </a:r>
            <a:r>
              <a:rPr lang="it-IT" err="1"/>
              <a:t>Seed</a:t>
            </a:r>
            <a:r>
              <a:rPr lang="it-IT"/>
              <a:t>.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439608-470E-4FB9-B3BF-599C36AA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0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45E340-D748-4C57-B192-11D6102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5256025"/>
          </a:xfrm>
        </p:spPr>
        <p:txBody>
          <a:bodyPr>
            <a:normAutofit/>
          </a:bodyPr>
          <a:lstStyle/>
          <a:p>
            <a:r>
              <a:rPr lang="it-IT"/>
              <a:t>Valutazione del processo di Ricerca</a:t>
            </a: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01D1A7-20BA-4916-83A8-FBD605E2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22249"/>
            <a:ext cx="5809009" cy="5639712"/>
          </a:xfrm>
        </p:spPr>
        <p:txBody>
          <a:bodyPr anchor="ctr">
            <a:normAutofit lnSpcReduction="10000"/>
          </a:bodyPr>
          <a:lstStyle/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/>
              <a:t>È stato utilizzato un classificatore per dominio addestrato usando il </a:t>
            </a:r>
            <a:r>
              <a:rPr lang="it-IT" err="1"/>
              <a:t>Seed</a:t>
            </a:r>
            <a:r>
              <a:rPr lang="it-IT"/>
              <a:t> e dei siti randomici.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/>
              <a:t>Questo classificatore è stato usato per calcolare l’</a:t>
            </a:r>
            <a:r>
              <a:rPr lang="it-IT" err="1"/>
              <a:t>Harvest</a:t>
            </a:r>
            <a:r>
              <a:rPr lang="it-IT"/>
              <a:t> Rate e la Coverage su diverse strategie, tra le quali: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it-IT"/>
              <a:t>ACHE, un crawler adattivo specializzato che utilizza una politica di apprendimento basata sull’online-learning 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it-IT" err="1"/>
              <a:t>SeedFinder</a:t>
            </a:r>
            <a:r>
              <a:rPr lang="it-IT"/>
              <a:t>, è un algoritmo proposto da Vieira e sfrutta come operatore di ricerca la keyword </a:t>
            </a:r>
            <a:r>
              <a:rPr lang="it-IT" err="1"/>
              <a:t>search</a:t>
            </a:r>
            <a:endParaRPr lang="it-IT"/>
          </a:p>
          <a:p>
            <a:pPr marL="800100" lvl="1" indent="-342900" algn="just">
              <a:buFont typeface="+mj-lt"/>
              <a:buAutoNum type="arabicPeriod"/>
            </a:pPr>
            <a:r>
              <a:rPr lang="it-IT"/>
              <a:t>BANDIT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/>
              <a:t>L’</a:t>
            </a:r>
            <a:r>
              <a:rPr lang="it-IT" err="1"/>
              <a:t>Harvest</a:t>
            </a:r>
            <a:r>
              <a:rPr lang="it-IT"/>
              <a:t> rate e la Coverage migliori sono ottenibili usando BANDIT, ovvero la strategia adottata da DISCO.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5ED749-FD85-4BC7-AD9B-8FD74411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4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EFCB84-60D2-4917-BC9D-29FBC75E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54762"/>
            <a:ext cx="3623818" cy="4559890"/>
          </a:xfrm>
        </p:spPr>
        <p:txBody>
          <a:bodyPr>
            <a:normAutofit/>
          </a:bodyPr>
          <a:lstStyle/>
          <a:p>
            <a:r>
              <a:rPr lang="it-IT"/>
              <a:t>Problema affrontato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4AB62E-505E-4F28-9658-AF274CEDC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739" y="723901"/>
            <a:ext cx="6061927" cy="5450072"/>
          </a:xfrm>
        </p:spPr>
        <p:txBody>
          <a:bodyPr anchor="ctr"/>
          <a:lstStyle/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en-US" dirty="0"/>
              <a:t>DISCO è un </a:t>
            </a:r>
            <a:r>
              <a:rPr lang="en-US" dirty="0" err="1"/>
              <a:t>approccio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ricerca</a:t>
            </a:r>
            <a:r>
              <a:rPr lang="en-US" dirty="0"/>
              <a:t> di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specifico</a:t>
            </a:r>
            <a:r>
              <a:rPr lang="en-US" dirty="0"/>
              <a:t> </a:t>
            </a:r>
            <a:r>
              <a:rPr lang="en-US" dirty="0" err="1"/>
              <a:t>relativo</a:t>
            </a:r>
            <a:r>
              <a:rPr lang="en-US" dirty="0"/>
              <a:t> ad un </a:t>
            </a:r>
            <a:r>
              <a:rPr lang="en-US" dirty="0" err="1"/>
              <a:t>determinato</a:t>
            </a:r>
            <a:r>
              <a:rPr lang="en-US" dirty="0"/>
              <a:t> domino a </a:t>
            </a:r>
            <a:r>
              <a:rPr lang="en-US" dirty="0" err="1"/>
              <a:t>partire</a:t>
            </a:r>
            <a:r>
              <a:rPr lang="en-US" dirty="0"/>
              <a:t> da un seed ridotto di </a:t>
            </a:r>
            <a:r>
              <a:rPr lang="en-US" dirty="0" err="1"/>
              <a:t>siti</a:t>
            </a:r>
            <a:r>
              <a:rPr lang="en-US" dirty="0"/>
              <a:t> web. 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en-US" dirty="0" err="1"/>
              <a:t>Sfrutta</a:t>
            </a:r>
            <a:r>
              <a:rPr lang="en-US" dirty="0"/>
              <a:t> un </a:t>
            </a:r>
            <a:r>
              <a:rPr lang="en-US" dirty="0" err="1"/>
              <a:t>approccio</a:t>
            </a:r>
            <a:r>
              <a:rPr lang="en-US" dirty="0"/>
              <a:t> </a:t>
            </a:r>
            <a:r>
              <a:rPr lang="en-US" dirty="0" err="1"/>
              <a:t>iterativo</a:t>
            </a:r>
            <a:r>
              <a:rPr lang="en-US" dirty="0"/>
              <a:t> </a:t>
            </a:r>
            <a:r>
              <a:rPr lang="en-US" dirty="0" err="1"/>
              <a:t>ispirato</a:t>
            </a:r>
            <a:r>
              <a:rPr lang="en-US" dirty="0"/>
              <a:t> alle </a:t>
            </a: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compiute</a:t>
            </a:r>
            <a:r>
              <a:rPr lang="en-US" dirty="0"/>
              <a:t> </a:t>
            </a:r>
            <a:r>
              <a:rPr lang="en-US" dirty="0" err="1"/>
              <a:t>dagli</a:t>
            </a:r>
            <a:r>
              <a:rPr lang="en-US" dirty="0"/>
              <a:t> </a:t>
            </a:r>
            <a:r>
              <a:rPr lang="en-US" dirty="0" err="1"/>
              <a:t>analisti</a:t>
            </a:r>
            <a:r>
              <a:rPr lang="en-US" dirty="0"/>
              <a:t> di </a:t>
            </a:r>
            <a:r>
              <a:rPr lang="en-US" dirty="0" err="1"/>
              <a:t>settore</a:t>
            </a:r>
            <a:r>
              <a:rPr lang="en-US" dirty="0"/>
              <a:t> SMEs (</a:t>
            </a:r>
            <a:r>
              <a:rPr lang="en-US" dirty="0">
                <a:ea typeface="+mn-lt"/>
                <a:cs typeface="+mn-lt"/>
              </a:rPr>
              <a:t>Subject Matter Experts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A110D45-B1D1-4289-B66C-A9A17324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5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A70D9-E2DA-4FF2-AD22-D721B5E60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" b="14381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DEA75A-203B-49B9-9D38-EFDABA99E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it-IT">
                <a:solidFill>
                  <a:srgbClr val="FFFFFF"/>
                </a:solidFill>
              </a:rPr>
              <a:t>Introduzione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58199E-12C5-4306-ACB8-A8613BCE0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LinBiolinumTB"/>
              </a:rPr>
              <a:t>The ability to continuously discover domain-specific content from the Web is critical for many applications</a:t>
            </a:r>
            <a:endParaRPr lang="it-IT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8F341E-1BFF-4445-852C-E9A0B0EB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45E340-D748-4C57-B192-11D6102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5256025"/>
          </a:xfrm>
        </p:spPr>
        <p:txBody>
          <a:bodyPr>
            <a:normAutofit/>
          </a:bodyPr>
          <a:lstStyle/>
          <a:p>
            <a:r>
              <a:rPr lang="it-IT"/>
              <a:t>Contesto applicativo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01D1A7-20BA-4916-83A8-FBD605E2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22249"/>
            <a:ext cx="5809009" cy="5639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 dirty="0"/>
              <a:t>L’analisi di contenuto specifico per un dato dominio può aiutare a comprendere il fenomeno di certe pratiche illegali ad esempio. 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 dirty="0"/>
              <a:t>Attualmente gli analisti di settore SME devono collaborare con i data scientist per costruire soluzioni specifiche, utilizzando una mole enorme di siti web.</a:t>
            </a:r>
          </a:p>
          <a:p>
            <a:pPr marL="342900" indent="-342900" algn="just">
              <a:buFont typeface="Wingdings" panose="020B0604020202020204" pitchFamily="34" charset="0"/>
              <a:buChar char="Ø"/>
            </a:pPr>
            <a:r>
              <a:rPr lang="it-IT" dirty="0"/>
              <a:t>DISCO propone un approccio semplificato, sfruttando un set ristretto di siti di partenza e presenta una flessibilità applicativa maggiore rispetto ad altre soluzioni come DEXTER.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70FEA6-1F9F-4660-A7AC-215EE2E2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3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A70D9-E2DA-4FF2-AD22-D721B5E60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" b="14381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DEA75A-203B-49B9-9D38-EFDABA99E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it-IT">
                <a:solidFill>
                  <a:srgbClr val="FFFFFF"/>
                </a:solidFill>
              </a:rPr>
              <a:t>Progetti correlati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58199E-12C5-4306-ACB8-A8613BCE0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b="0" i="0" u="none" strike="noStrike" baseline="0">
                <a:solidFill>
                  <a:srgbClr val="FFFFFF"/>
                </a:solidFill>
                <a:latin typeface="LinBiolinumTB"/>
              </a:rPr>
              <a:t>Several techniques have been proposed to discover domain-specific web content</a:t>
            </a:r>
            <a:endParaRPr lang="it-IT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8634C-8C78-4568-AEE1-79FFD8E8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47CA7C5-5E88-4127-8D7C-0BAD8C05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2119969"/>
          </a:xfrm>
        </p:spPr>
        <p:txBody>
          <a:bodyPr>
            <a:normAutofit/>
          </a:bodyPr>
          <a:lstStyle/>
          <a:p>
            <a:r>
              <a:rPr lang="it-IT" err="1"/>
              <a:t>Search</a:t>
            </a:r>
            <a:r>
              <a:rPr lang="it-IT"/>
              <a:t> </a:t>
            </a:r>
            <a:r>
              <a:rPr lang="it-IT" err="1"/>
              <a:t>based</a:t>
            </a:r>
            <a:r>
              <a:rPr lang="it-IT"/>
              <a:t> </a:t>
            </a:r>
            <a:r>
              <a:rPr lang="it-IT" err="1"/>
              <a:t>discovery</a:t>
            </a:r>
            <a:endParaRPr lang="it-IT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AE0D40A1-95AC-4E07-8F79-1E8E1383B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22249"/>
            <a:ext cx="5809009" cy="4826444"/>
          </a:xfrm>
        </p:spPr>
        <p:txBody>
          <a:bodyPr anchor="ctr">
            <a:noAutofit/>
          </a:bodyPr>
          <a:lstStyle/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 b="1" dirty="0"/>
              <a:t>Keyword </a:t>
            </a:r>
            <a:r>
              <a:rPr lang="it-IT" b="1" dirty="0" err="1"/>
              <a:t>Search</a:t>
            </a:r>
            <a:endParaRPr lang="it-IT" b="1" dirty="0"/>
          </a:p>
          <a:p>
            <a:pPr marL="800100" lvl="1" indent="-342900" algn="just">
              <a:buFont typeface="Courier New" panose="020B0604020202020204" pitchFamily="34" charset="0"/>
              <a:buChar char="o"/>
            </a:pPr>
            <a:r>
              <a:rPr lang="it-IT" dirty="0"/>
              <a:t>[Vieira] Sistema basato su feedback per creare </a:t>
            </a:r>
            <a:r>
              <a:rPr lang="it-IT" dirty="0" err="1"/>
              <a:t>Seed</a:t>
            </a:r>
            <a:r>
              <a:rPr lang="it-IT" dirty="0"/>
              <a:t> per i crawler</a:t>
            </a:r>
          </a:p>
          <a:p>
            <a:pPr marL="800100" lvl="1" indent="-342900" algn="just">
              <a:buFont typeface="Courier New" panose="020B0604020202020204" pitchFamily="34" charset="0"/>
              <a:buChar char="o"/>
            </a:pPr>
            <a:r>
              <a:rPr lang="it-IT" dirty="0"/>
              <a:t>[</a:t>
            </a:r>
            <a:r>
              <a:rPr lang="it-IT" dirty="0" err="1"/>
              <a:t>Disheng</a:t>
            </a:r>
            <a:r>
              <a:rPr lang="it-IT" dirty="0"/>
              <a:t>] Pipeline di ricerca basata sull’uso delle keyword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endParaRPr lang="it-IT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§"/>
              <a:tabLst/>
              <a:defRPr/>
            </a:pPr>
            <a:r>
              <a:rPr kumimoji="0" lang="it-IT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Related</a:t>
            </a: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it-IT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Search</a:t>
            </a:r>
            <a:endParaRPr lang="it-IT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§"/>
              <a:tabLst/>
              <a:defRPr/>
            </a:pPr>
            <a:endParaRPr lang="it-IT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[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Wang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] Formulazione del «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claim-relevance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discovery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problem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» applicato alla disinformazione online</a:t>
            </a:r>
            <a:endParaRPr lang="it-IT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E884C8F-B60D-4D2F-ABEC-1A7B2A1A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4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47CA7C5-5E88-4127-8D7C-0BAD8C05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2119969"/>
          </a:xfrm>
        </p:spPr>
        <p:txBody>
          <a:bodyPr>
            <a:normAutofit/>
          </a:bodyPr>
          <a:lstStyle/>
          <a:p>
            <a:r>
              <a:rPr lang="it-IT" err="1">
                <a:ea typeface="+mj-lt"/>
                <a:cs typeface="+mj-lt"/>
              </a:rPr>
              <a:t>Crawling-Based</a:t>
            </a:r>
            <a:r>
              <a:rPr lang="it-IT">
                <a:ea typeface="+mj-lt"/>
                <a:cs typeface="+mj-lt"/>
              </a:rPr>
              <a:t> Discovery</a:t>
            </a:r>
            <a:endParaRPr lang="it-IT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AE0D40A1-95AC-4E07-8F79-1E8E1383B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22249"/>
            <a:ext cx="5809009" cy="4826444"/>
          </a:xfrm>
        </p:spPr>
        <p:txBody>
          <a:bodyPr anchor="ctr">
            <a:noAutofit/>
          </a:bodyPr>
          <a:lstStyle/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it-IT" b="1" err="1">
                <a:ea typeface="+mn-lt"/>
                <a:cs typeface="+mn-lt"/>
              </a:rPr>
              <a:t>Forward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crawling</a:t>
            </a:r>
            <a:endParaRPr lang="it-IT" b="1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it-IT">
                <a:ea typeface="+mn-lt"/>
                <a:cs typeface="+mn-lt"/>
              </a:rPr>
              <a:t>Prevede l’estrazione di link dai siti scoperti, usa due classificatori appositi: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it-IT">
                <a:ea typeface="+mn-lt"/>
                <a:cs typeface="+mn-lt"/>
              </a:rPr>
              <a:t>Critico, categorizza le pagine come rilevanti e non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it-IT">
                <a:ea typeface="+mn-lt"/>
                <a:cs typeface="+mn-lt"/>
              </a:rPr>
              <a:t>Apprendista, apprende come identificare i link più rilevanti</a:t>
            </a:r>
            <a:endParaRPr lang="it-IT" sz="1800"/>
          </a:p>
          <a:p>
            <a:pPr marL="342900" indent="-342900" algn="just">
              <a:buFont typeface="Wingdings" panose="020B0604020202020204" pitchFamily="34" charset="0"/>
              <a:buChar char="§"/>
              <a:defRPr/>
            </a:pPr>
            <a:r>
              <a:rPr lang="it-IT" b="1" err="1"/>
              <a:t>Backward</a:t>
            </a:r>
            <a:r>
              <a:rPr lang="it-IT" b="1"/>
              <a:t> </a:t>
            </a:r>
            <a:r>
              <a:rPr lang="it-IT" b="1" err="1"/>
              <a:t>crawling</a:t>
            </a:r>
            <a:endParaRPr lang="it-IT" b="1">
              <a:solidFill>
                <a:srgbClr val="000000"/>
              </a:solidFill>
            </a:endParaRPr>
          </a:p>
          <a:p>
            <a:pPr marL="457200" lvl="1" indent="0" algn="just">
              <a:buNone/>
              <a:defRPr/>
            </a:pPr>
            <a:r>
              <a:rPr lang="it-IT">
                <a:solidFill>
                  <a:srgbClr val="000000"/>
                </a:solidFill>
                <a:ea typeface="+mn-lt"/>
                <a:cs typeface="+mn-lt"/>
              </a:rPr>
              <a:t>La scoperta delle nuove pagine avviene tramite una ricerca all’indietro sfruttando le API dei motori di ricerca. </a:t>
            </a:r>
            <a:endParaRPr lang="it-IT" err="1">
              <a:ea typeface="+mn-lt"/>
              <a:cs typeface="+mn-lt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522E0BF-7578-403C-9A95-75E7678B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A70D9-E2DA-4FF2-AD22-D721B5E60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" b="14381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DEA75A-203B-49B9-9D38-EFDABA99E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it-IT">
                <a:solidFill>
                  <a:srgbClr val="FFFFFF"/>
                </a:solidFill>
              </a:rPr>
              <a:t>Panoramica Generale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58199E-12C5-4306-ACB8-A8613BCE0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b="0" i="0" u="none" strike="noStrike" baseline="0">
                <a:solidFill>
                  <a:srgbClr val="FFFFFF"/>
                </a:solidFill>
                <a:latin typeface="LinBiolinumTB"/>
              </a:rPr>
              <a:t>The design of DISCO was inspired the iterative process that SMEs usually follow to discover domain-specific websites</a:t>
            </a:r>
            <a:endParaRPr lang="it-IT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018AB0-37C1-446C-9D32-8C06A39F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AE4DC3"/>
      </a:accent1>
      <a:accent2>
        <a:srgbClr val="6E3FB3"/>
      </a:accent2>
      <a:accent3>
        <a:srgbClr val="4D4EC3"/>
      </a:accent3>
      <a:accent4>
        <a:srgbClr val="3B6DB1"/>
      </a:accent4>
      <a:accent5>
        <a:srgbClr val="4DB1C3"/>
      </a:accent5>
      <a:accent6>
        <a:srgbClr val="3BB193"/>
      </a:accent6>
      <a:hlink>
        <a:srgbClr val="3E93BC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E25A177DBE194CA7DDF0CC303C92DA" ma:contentTypeVersion="7" ma:contentTypeDescription="Creare un nuovo documento." ma:contentTypeScope="" ma:versionID="7291a9e57e74fdf5fcf1825a5453fcf1">
  <xsd:schema xmlns:xsd="http://www.w3.org/2001/XMLSchema" xmlns:xs="http://www.w3.org/2001/XMLSchema" xmlns:p="http://schemas.microsoft.com/office/2006/metadata/properties" xmlns:ns3="b7d7a78c-ebd1-4b8e-b94b-7acbb09560d1" xmlns:ns4="c8d8867b-9144-4820-a959-3365945bb6b6" targetNamespace="http://schemas.microsoft.com/office/2006/metadata/properties" ma:root="true" ma:fieldsID="a8a695a267c2e3011542d081e3e6cffc" ns3:_="" ns4:_="">
    <xsd:import namespace="b7d7a78c-ebd1-4b8e-b94b-7acbb09560d1"/>
    <xsd:import namespace="c8d8867b-9144-4820-a959-3365945bb6b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7a78c-ebd1-4b8e-b94b-7acbb09560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8867b-9144-4820-a959-3365945bb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DE3FC9-ADE9-4368-8E9F-B1D3E198B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F607E9-BC03-4CE1-B9CF-D649F8BE74E2}">
  <ds:schemaRefs>
    <ds:schemaRef ds:uri="b7d7a78c-ebd1-4b8e-b94b-7acbb09560d1"/>
    <ds:schemaRef ds:uri="c8d8867b-9144-4820-a959-3365945bb6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F8DD53E-140A-4FE1-AB83-EA7AD00D1B20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c8d8867b-9144-4820-a959-3365945bb6b6"/>
    <ds:schemaRef ds:uri="b7d7a78c-ebd1-4b8e-b94b-7acbb09560d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1059</Words>
  <Application>Microsoft Office PowerPoint</Application>
  <PresentationFormat>Widescreen</PresentationFormat>
  <Paragraphs>124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ChronicleVTI</vt:lpstr>
      <vt:lpstr>DISCO</vt:lpstr>
      <vt:lpstr>Autori</vt:lpstr>
      <vt:lpstr>Problema affrontato</vt:lpstr>
      <vt:lpstr>Introduzione</vt:lpstr>
      <vt:lpstr>Contesto applicativo</vt:lpstr>
      <vt:lpstr>Progetti correlati</vt:lpstr>
      <vt:lpstr>Search based discovery</vt:lpstr>
      <vt:lpstr>Crawling-Based Discovery</vt:lpstr>
      <vt:lpstr>Panoramica Generale</vt:lpstr>
      <vt:lpstr>Framework DISCO</vt:lpstr>
      <vt:lpstr>Il problema del ranking</vt:lpstr>
      <vt:lpstr>Ranking</vt:lpstr>
      <vt:lpstr>Modello usato per le pagine web</vt:lpstr>
      <vt:lpstr>Tecniche di ranking</vt:lpstr>
      <vt:lpstr>Discovery</vt:lpstr>
      <vt:lpstr>Operatori per la discovery</vt:lpstr>
      <vt:lpstr>Algoritmo Upper confidence bound ucb1</vt:lpstr>
      <vt:lpstr>Valutazione sperimentale</vt:lpstr>
      <vt:lpstr>Metriche di valutazione usate</vt:lpstr>
      <vt:lpstr>Valutazione del processo di Ranking</vt:lpstr>
      <vt:lpstr>Valutazione del processo di Ricerca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</dc:title>
  <dc:creator>ANDREA GIORGI</dc:creator>
  <cp:lastModifiedBy>ANDREA GIORGI</cp:lastModifiedBy>
  <cp:revision>2</cp:revision>
  <dcterms:created xsi:type="dcterms:W3CDTF">2020-10-25T11:44:13Z</dcterms:created>
  <dcterms:modified xsi:type="dcterms:W3CDTF">2020-11-01T15:48:36Z</dcterms:modified>
</cp:coreProperties>
</file>