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</p:sldMasterIdLst>
  <p:notesMasterIdLst>
    <p:notesMasterId r:id="rId32"/>
  </p:notesMasterIdLst>
  <p:sldIdLst>
    <p:sldId id="256" r:id="rId5"/>
    <p:sldId id="257" r:id="rId6"/>
    <p:sldId id="262" r:id="rId7"/>
    <p:sldId id="267" r:id="rId8"/>
    <p:sldId id="258" r:id="rId9"/>
    <p:sldId id="263" r:id="rId10"/>
    <p:sldId id="285" r:id="rId11"/>
    <p:sldId id="286" r:id="rId12"/>
    <p:sldId id="259" r:id="rId13"/>
    <p:sldId id="270" r:id="rId14"/>
    <p:sldId id="264" r:id="rId15"/>
    <p:sldId id="271" r:id="rId16"/>
    <p:sldId id="283" r:id="rId17"/>
    <p:sldId id="280" r:id="rId18"/>
    <p:sldId id="282" r:id="rId19"/>
    <p:sldId id="281" r:id="rId20"/>
    <p:sldId id="260" r:id="rId21"/>
    <p:sldId id="265" r:id="rId22"/>
    <p:sldId id="284" r:id="rId23"/>
    <p:sldId id="272" r:id="rId24"/>
    <p:sldId id="273" r:id="rId25"/>
    <p:sldId id="261" r:id="rId26"/>
    <p:sldId id="274" r:id="rId27"/>
    <p:sldId id="275" r:id="rId28"/>
    <p:sldId id="276" r:id="rId29"/>
    <p:sldId id="277" r:id="rId30"/>
    <p:sldId id="287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254B3-1A17-40F6-9BBD-168343ED9698}" v="2124" dt="2021-01-16T16:41:13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00613-E1F4-45C3-A20B-F5BA90D73F84}" type="datetimeFigureOut">
              <a:rPr lang="it-IT" smtClean="0"/>
              <a:t>26/02/2021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1D5A9-9BAC-4EC3-9C72-2CAAE2E593A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679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5143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23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774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28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80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123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1D5A9-9BAC-4EC3-9C72-2CAAE2E593A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56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9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68FF34A-FD6B-4627-9E95-BBA3E27F0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r="282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403787-4381-4984-9E06-7BDE4BC74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Vertex Clustering Algorithm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97EC23-3137-4D8E-BE5D-9F8A9198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it-IT" sz="2000" dirty="0"/>
              <a:t>Design and </a:t>
            </a:r>
            <a:r>
              <a:rPr lang="it-IT" sz="2000" dirty="0" err="1"/>
              <a:t>Implementation</a:t>
            </a:r>
            <a:r>
              <a:rPr lang="it-IT" sz="2000" dirty="0"/>
              <a:t>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78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20C18-8DE6-462F-AF5E-307F5CE4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di supporto: </a:t>
            </a:r>
            <a:r>
              <a:rPr lang="it-IT" err="1"/>
              <a:t>PageShingles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5DEC66-2F00-4C77-9589-521EC09C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it-IT" dirty="0" err="1"/>
              <a:t>PageShingles</a:t>
            </a:r>
            <a:r>
              <a:rPr lang="it-IT" dirty="0"/>
              <a:t> definisce una classe contenitore per gli </a:t>
            </a:r>
            <a:r>
              <a:rPr lang="it-IT" dirty="0" err="1"/>
              <a:t>shingle</a:t>
            </a:r>
            <a:r>
              <a:rPr lang="it-IT" dirty="0"/>
              <a:t> di ciascuna pagina. Viene usata per l’inizializzazione di una </a:t>
            </a:r>
            <a:r>
              <a:rPr lang="it-IT" dirty="0" err="1"/>
              <a:t>ShinglePage</a:t>
            </a:r>
            <a:r>
              <a:rPr lang="it-IT" dirty="0"/>
              <a:t> all’interno dell’operazione di vettorizzazione. </a:t>
            </a:r>
          </a:p>
          <a:p>
            <a:pPr algn="just"/>
            <a:r>
              <a:rPr lang="it-IT" dirty="0"/>
              <a:t>L’inizializzazione prevede quattro passaggi: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Apertura del file html corrispondente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Estrazione dei tag usando il parser di </a:t>
            </a:r>
            <a:r>
              <a:rPr lang="it-IT" dirty="0" err="1"/>
              <a:t>BeautifulSoup</a:t>
            </a:r>
            <a:endParaRPr lang="it-IT" dirty="0"/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Ricerca degli </a:t>
            </a:r>
            <a:r>
              <a:rPr lang="it-IT" dirty="0" err="1"/>
              <a:t>shingles</a:t>
            </a:r>
            <a:r>
              <a:rPr lang="it-IT" dirty="0"/>
              <a:t> a partire dalla lista dei tag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Creazione del vettore di </a:t>
            </a:r>
            <a:r>
              <a:rPr lang="it-IT" dirty="0" err="1"/>
              <a:t>shingles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187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1E242B-7AF5-481C-9A8B-87DC090E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Classe di supporto: </a:t>
            </a:r>
            <a:r>
              <a:rPr lang="it-IT" err="1"/>
              <a:t>Vectorizer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46BA3B-B975-4F15-B7EA-431DB8E7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 err="1"/>
              <a:t>Vectorizer</a:t>
            </a:r>
            <a:r>
              <a:rPr lang="it-IT" dirty="0"/>
              <a:t> permette di applicare una funzione di hash univoca a ciascun </a:t>
            </a:r>
            <a:r>
              <a:rPr lang="it-IT" dirty="0" err="1"/>
              <a:t>shingle</a:t>
            </a:r>
            <a:r>
              <a:rPr lang="it-IT" dirty="0"/>
              <a:t>, ritornando il valore di hash minino tra tutti gli </a:t>
            </a:r>
            <a:r>
              <a:rPr lang="it-IT" dirty="0" err="1"/>
              <a:t>shingle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La funzione di hash applicata è la Blake2b, ottimizzata per piattaforme a 64bit.</a:t>
            </a:r>
          </a:p>
          <a:p>
            <a:pPr algn="just"/>
            <a:r>
              <a:rPr lang="en-US"/>
              <a:t>Come documentato nel codice i</a:t>
            </a:r>
            <a:r>
              <a:rPr lang="it-IT"/>
              <a:t> </a:t>
            </a:r>
            <a:r>
              <a:rPr lang="it-IT" dirty="0"/>
              <a:t>test effettuati confermano l’efficienza di Blake2b rispetto ad algoritmi come SHA1/SHA256/SHA512 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038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4114"/>
            <a:ext cx="10168128" cy="82391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b="0" dirty="0"/>
              <a:t>Il primo passo viene avviato dal metodo </a:t>
            </a:r>
            <a:r>
              <a:rPr lang="it-IT" b="0" dirty="0" err="1"/>
              <a:t>initMaskedHashTable</a:t>
            </a:r>
            <a:r>
              <a:rPr lang="it-IT" b="0" dirty="0"/>
              <a:t>, il quale richiamerà </a:t>
            </a:r>
            <a:r>
              <a:rPr lang="it-IT" b="0" dirty="0" err="1"/>
              <a:t>initMaskedVectors</a:t>
            </a:r>
            <a:r>
              <a:rPr lang="it-IT" b="0" dirty="0"/>
              <a:t>. </a:t>
            </a:r>
          </a:p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1549-2616-4BAE-A769-E908CD40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008025"/>
            <a:ext cx="10168128" cy="3449336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/>
              <a:t>In </a:t>
            </a:r>
            <a:r>
              <a:rPr lang="it-IT" dirty="0" err="1"/>
              <a:t>initMaskedVectors</a:t>
            </a:r>
            <a:r>
              <a:rPr lang="it-IT" dirty="0"/>
              <a:t> vengono determinati i vettori di </a:t>
            </a:r>
            <a:r>
              <a:rPr lang="it-IT" dirty="0" err="1"/>
              <a:t>shingle</a:t>
            </a:r>
            <a:r>
              <a:rPr lang="it-IT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sz="2400" b="1" dirty="0" err="1"/>
              <a:t>Masked</a:t>
            </a:r>
            <a:r>
              <a:rPr lang="it-IT" sz="2400" b="1" dirty="0"/>
              <a:t> vector 8/8</a:t>
            </a:r>
            <a:r>
              <a:rPr lang="it-IT" sz="2400" dirty="0"/>
              <a:t>: corrisponde al </a:t>
            </a:r>
            <a:r>
              <a:rPr lang="it-IT" sz="2400" dirty="0" err="1"/>
              <a:t>shingle</a:t>
            </a:r>
            <a:r>
              <a:rPr lang="it-IT" sz="2400" dirty="0"/>
              <a:t> vector di partenza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sz="2400" b="1" dirty="0" err="1"/>
              <a:t>Masked</a:t>
            </a:r>
            <a:r>
              <a:rPr lang="it-IT" sz="2400" b="1" dirty="0"/>
              <a:t> </a:t>
            </a:r>
            <a:r>
              <a:rPr lang="it-IT" sz="2400" b="1" dirty="0" err="1"/>
              <a:t>vectors</a:t>
            </a:r>
            <a:r>
              <a:rPr lang="it-IT" sz="2400" b="1" dirty="0"/>
              <a:t> 7/8</a:t>
            </a:r>
            <a:r>
              <a:rPr lang="it-IT" sz="2400" dirty="0"/>
              <a:t>: tutte le combinazioni del </a:t>
            </a:r>
            <a:r>
              <a:rPr lang="it-IT" sz="2400" dirty="0" err="1"/>
              <a:t>shingle</a:t>
            </a:r>
            <a:r>
              <a:rPr lang="it-IT" sz="2400" dirty="0"/>
              <a:t> vector con una wildcard.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sz="2400" b="1" dirty="0" err="1"/>
              <a:t>Masked</a:t>
            </a:r>
            <a:r>
              <a:rPr lang="it-IT" sz="2400" b="1" dirty="0"/>
              <a:t> </a:t>
            </a:r>
            <a:r>
              <a:rPr lang="it-IT" sz="2400" b="1" dirty="0" err="1"/>
              <a:t>vectors</a:t>
            </a:r>
            <a:r>
              <a:rPr lang="it-IT" sz="2400" b="1" dirty="0"/>
              <a:t> 6/8</a:t>
            </a:r>
            <a:r>
              <a:rPr lang="it-IT" sz="2400" dirty="0"/>
              <a:t>: tutte le combinazioni del </a:t>
            </a:r>
            <a:r>
              <a:rPr lang="it-IT" sz="2400" dirty="0" err="1"/>
              <a:t>shingle</a:t>
            </a:r>
            <a:r>
              <a:rPr lang="it-IT" sz="2400" dirty="0"/>
              <a:t> vector con due wildcard.</a:t>
            </a:r>
          </a:p>
        </p:txBody>
      </p:sp>
    </p:spTree>
    <p:extLst>
      <p:ext uri="{BB962C8B-B14F-4D97-AF65-F5344CB8AC3E}">
        <p14:creationId xmlns:p14="http://schemas.microsoft.com/office/powerpoint/2010/main" val="146478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84114"/>
            <a:ext cx="10168128" cy="82391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it-IT" b="0" dirty="0"/>
              <a:t>Il primo passo viene avviato dal metodo </a:t>
            </a:r>
            <a:r>
              <a:rPr lang="it-IT" b="0" dirty="0" err="1"/>
              <a:t>initMaskedHashTable</a:t>
            </a:r>
            <a:r>
              <a:rPr lang="it-IT" b="0" dirty="0"/>
              <a:t>, il quale richiamerà </a:t>
            </a:r>
            <a:r>
              <a:rPr lang="it-IT" b="0" dirty="0" err="1"/>
              <a:t>initMaskedVectors</a:t>
            </a:r>
            <a:r>
              <a:rPr lang="it-IT" b="0" dirty="0"/>
              <a:t>. </a:t>
            </a:r>
          </a:p>
          <a:p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9370ED4-743D-4777-81E2-F9B1294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15568" y="3008024"/>
            <a:ext cx="10168128" cy="3496471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 err="1"/>
              <a:t>InitMaskedHashTable</a:t>
            </a:r>
            <a:r>
              <a:rPr lang="it-IT" dirty="0"/>
              <a:t> andrà ad utilizzare 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</a:t>
            </a:r>
          </a:p>
          <a:p>
            <a:pPr algn="just"/>
            <a:r>
              <a:rPr lang="it-IT" dirty="0"/>
              <a:t>Determinerà per ciascun </a:t>
            </a:r>
            <a:r>
              <a:rPr lang="it-IT" dirty="0" err="1"/>
              <a:t>masked</a:t>
            </a:r>
            <a:r>
              <a:rPr lang="it-IT" dirty="0"/>
              <a:t> vector il numero di </a:t>
            </a:r>
            <a:r>
              <a:rPr lang="it-IT" dirty="0" err="1"/>
              <a:t>shingle</a:t>
            </a:r>
            <a:r>
              <a:rPr lang="it-IT" dirty="0"/>
              <a:t> vector coperti</a:t>
            </a:r>
          </a:p>
          <a:p>
            <a:pPr algn="just"/>
            <a:r>
              <a:rPr lang="it-IT" dirty="0"/>
              <a:t>Ritornerà la hash table correttamente inizializzata, contenente i </a:t>
            </a:r>
            <a:r>
              <a:rPr lang="it-IT" dirty="0" err="1"/>
              <a:t>masked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e il valore numerico corrispondente.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530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17558"/>
            <a:ext cx="10168128" cy="890468"/>
          </a:xfrm>
        </p:spPr>
        <p:txBody>
          <a:bodyPr anchor="t">
            <a:normAutofit/>
          </a:bodyPr>
          <a:lstStyle/>
          <a:p>
            <a:pPr algn="just"/>
            <a:r>
              <a:rPr lang="it-IT" b="0" dirty="0"/>
              <a:t>Il secondo passo inizia con la definizione di una lista dei 8/8 </a:t>
            </a:r>
            <a:r>
              <a:rPr lang="it-IT" b="0" dirty="0" err="1"/>
              <a:t>shingle</a:t>
            </a:r>
            <a:r>
              <a:rPr lang="it-IT" b="0" dirty="0"/>
              <a:t> vector e il suo ordinamento.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1549-2616-4BAE-A769-E908CD40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3008026"/>
            <a:ext cx="10168127" cy="3722712"/>
          </a:xfrm>
        </p:spPr>
        <p:txBody>
          <a:bodyPr anchor="ctr"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/>
              <a:t>Per ogni 8/8 </a:t>
            </a:r>
            <a:r>
              <a:rPr lang="it-IT" dirty="0" err="1"/>
              <a:t>shingle</a:t>
            </a:r>
            <a:r>
              <a:rPr lang="it-IT" dirty="0"/>
              <a:t> vector viene controllato se nella hash table vi è un vettore cover e nel caso viene aggiornato il valore massimo e il vettore massimo.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Si aggiorna il valore del 8/8 </a:t>
            </a:r>
            <a:r>
              <a:rPr lang="it-IT" dirty="0" err="1"/>
              <a:t>shingle</a:t>
            </a:r>
            <a:r>
              <a:rPr lang="it-IT" dirty="0"/>
              <a:t> vector usando il vettore massimo.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Si decrementano tutti gli altri candidati di un valore uguale alla dimensione del 8/8 </a:t>
            </a:r>
            <a:r>
              <a:rPr lang="it-IT" dirty="0" err="1"/>
              <a:t>shingle</a:t>
            </a:r>
            <a:r>
              <a:rPr lang="it-IT" dirty="0"/>
              <a:t> vector.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Alla fine del secondo passo si eliminano i vettori il cui valore non supera una determinata soglia </a:t>
            </a:r>
          </a:p>
        </p:txBody>
      </p:sp>
    </p:spTree>
    <p:extLst>
      <p:ext uri="{BB962C8B-B14F-4D97-AF65-F5344CB8AC3E}">
        <p14:creationId xmlns:p14="http://schemas.microsoft.com/office/powerpoint/2010/main" val="130876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17558"/>
            <a:ext cx="10168128" cy="890468"/>
          </a:xfrm>
        </p:spPr>
        <p:txBody>
          <a:bodyPr anchor="t">
            <a:normAutofit/>
          </a:bodyPr>
          <a:lstStyle/>
          <a:p>
            <a:pPr algn="just"/>
            <a:r>
              <a:rPr lang="it-IT" b="0" dirty="0"/>
              <a:t>Il secondo passo inizia con la definizione di una lista dei 8/8 </a:t>
            </a:r>
            <a:r>
              <a:rPr lang="it-IT" b="0" dirty="0" err="1"/>
              <a:t>shingle</a:t>
            </a:r>
            <a:r>
              <a:rPr lang="it-IT" b="0" dirty="0"/>
              <a:t> vector e il suo ordinamento.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9370ED4-743D-4777-81E2-F9B1294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15568" y="3008024"/>
            <a:ext cx="10168128" cy="3849976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/>
              <a:t>Il controllo dell’essere cover viene effettuato da un metodo apposito, ossia </a:t>
            </a:r>
            <a:r>
              <a:rPr lang="it-IT" dirty="0" err="1"/>
              <a:t>isCover</a:t>
            </a:r>
            <a:r>
              <a:rPr lang="it-IT" dirty="0"/>
              <a:t>(vector, </a:t>
            </a:r>
            <a:r>
              <a:rPr lang="it-IT" dirty="0" err="1"/>
              <a:t>candidateVector</a:t>
            </a:r>
            <a:r>
              <a:rPr lang="it-IT" dirty="0"/>
              <a:t>).</a:t>
            </a:r>
          </a:p>
          <a:p>
            <a:pPr algn="just"/>
            <a:r>
              <a:rPr lang="it-IT" dirty="0"/>
              <a:t>Il controllo verifica che i valori del vettore corrispondano ai valori del vettore candidato.</a:t>
            </a:r>
          </a:p>
          <a:p>
            <a:pPr algn="just"/>
            <a:r>
              <a:rPr lang="it-IT" dirty="0"/>
              <a:t>L’unico valore che può essere diverso è quello dato dalla wildcard, che per definizione è associato a None.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242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FFC31-F34C-4201-857E-D501D224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Implementazione Algoritmo: Passo 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6FE72C-E5CB-42C7-AE9D-80E70146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17558"/>
            <a:ext cx="10168128" cy="890468"/>
          </a:xfrm>
        </p:spPr>
        <p:txBody>
          <a:bodyPr anchor="t">
            <a:normAutofit/>
          </a:bodyPr>
          <a:lstStyle/>
          <a:p>
            <a:r>
              <a:rPr lang="it-IT" b="0" dirty="0"/>
              <a:t>Il terzo passo inizia con la definizione di una struttura dati contente per ciascun </a:t>
            </a:r>
            <a:r>
              <a:rPr lang="it-IT" b="0" dirty="0" err="1"/>
              <a:t>shingle</a:t>
            </a:r>
            <a:r>
              <a:rPr lang="it-IT" b="0" dirty="0"/>
              <a:t> vector una lista vuota.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211549-2616-4BAE-A769-E908CD40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7" y="3008026"/>
            <a:ext cx="10168127" cy="3600164"/>
          </a:xfrm>
        </p:spPr>
        <p:txBody>
          <a:bodyPr anchor="ctr"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/>
              <a:t>Per ciascuna pagina presa in analisi ne verrà caricato lo </a:t>
            </a:r>
            <a:r>
              <a:rPr lang="it-IT" dirty="0" err="1"/>
              <a:t>shingle</a:t>
            </a:r>
            <a:r>
              <a:rPr lang="it-IT" dirty="0"/>
              <a:t> vector massimo e verrà inserita nel cluster corrispondente al vettore massimo.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Al termine di questa operazione saranno stati determinati dei cluster grezzi, contenenti anche cluster vuoti.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Si inizializza una lista di cluster che verrà riempita con i cluster identificati in precedenza, effettuando un controllo sulla validità dei cluster.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t-IT" dirty="0"/>
              <a:t>Il terzo passo termina con il ritorno dei cluster opportunamente puliti ed organizzati</a:t>
            </a:r>
          </a:p>
        </p:txBody>
      </p:sp>
    </p:spTree>
    <p:extLst>
      <p:ext uri="{BB962C8B-B14F-4D97-AF65-F5344CB8AC3E}">
        <p14:creationId xmlns:p14="http://schemas.microsoft.com/office/powerpoint/2010/main" val="1624121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FE390-B2F1-46BD-9ACD-7A348CFBD0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Setting Sperimentale</a:t>
            </a:r>
          </a:p>
        </p:txBody>
      </p:sp>
    </p:spTree>
    <p:extLst>
      <p:ext uri="{BB962C8B-B14F-4D97-AF65-F5344CB8AC3E}">
        <p14:creationId xmlns:p14="http://schemas.microsoft.com/office/powerpoint/2010/main" val="3150187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A98A1-F2C3-471C-B9C8-8F2EB526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Dataset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4CE61-1DB4-4FFB-9CAB-758E1BBC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I dataset utilizzati provengono da tre siti data intensive: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The Movie Database TMDB [5577 pagine web]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Study.eu [2378 pagine web]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dirty="0"/>
              <a:t>Guide2Research [3015 pagine web]</a:t>
            </a:r>
          </a:p>
          <a:p>
            <a:pPr algn="just"/>
            <a:r>
              <a:rPr lang="it-IT" dirty="0"/>
              <a:t>I dataset sono stati recuperati utilizzando un page </a:t>
            </a:r>
            <a:r>
              <a:rPr lang="it-IT" dirty="0" err="1"/>
              <a:t>fetcher</a:t>
            </a:r>
            <a:r>
              <a:rPr lang="it-IT" dirty="0"/>
              <a:t> apposito, il quale ha recuperato il codice html di ciascuna pagina.</a:t>
            </a:r>
          </a:p>
        </p:txBody>
      </p:sp>
    </p:spTree>
    <p:extLst>
      <p:ext uri="{BB962C8B-B14F-4D97-AF65-F5344CB8AC3E}">
        <p14:creationId xmlns:p14="http://schemas.microsoft.com/office/powerpoint/2010/main" val="628309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64E8D-3985-4801-966F-89E0677C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Ground Truth Table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049AE3-804B-4F1C-B7C4-1EA87942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1537795"/>
          </a:xfrm>
        </p:spPr>
        <p:txBody>
          <a:bodyPr anchor="ctr"/>
          <a:lstStyle/>
          <a:p>
            <a:pPr algn="just"/>
            <a:r>
              <a:rPr lang="it-IT" dirty="0"/>
              <a:t>La tabella di verità utilizzata corrisponde alla posizione delle pagine web nelle directory, ossia idealmente l’algoritmo dovrebbe creare dei cluster corrispondenti alle directory che compongono i dataset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B131B1-411B-40D2-8FE9-76692BC62A27}"/>
              </a:ext>
            </a:extLst>
          </p:cNvPr>
          <p:cNvSpPr txBox="1"/>
          <p:nvPr/>
        </p:nvSpPr>
        <p:spPr>
          <a:xfrm>
            <a:off x="1385739" y="4241847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The Movie Database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5A0840-0614-4B1B-8075-60B595513198}"/>
              </a:ext>
            </a:extLst>
          </p:cNvPr>
          <p:cNvSpPr txBox="1"/>
          <p:nvPr/>
        </p:nvSpPr>
        <p:spPr>
          <a:xfrm>
            <a:off x="5247492" y="4241847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Study.eu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D4E8E8-943D-4E5D-AA60-1A386CBEDB9A}"/>
              </a:ext>
            </a:extLst>
          </p:cNvPr>
          <p:cNvSpPr txBox="1"/>
          <p:nvPr/>
        </p:nvSpPr>
        <p:spPr>
          <a:xfrm>
            <a:off x="8996125" y="4241847"/>
            <a:ext cx="259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Guide2Research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B7BAFA-21F2-49E6-93A2-32DA04D0EA6A}"/>
              </a:ext>
            </a:extLst>
          </p:cNvPr>
          <p:cNvSpPr txBox="1"/>
          <p:nvPr/>
        </p:nvSpPr>
        <p:spPr>
          <a:xfrm>
            <a:off x="1385739" y="4611179"/>
            <a:ext cx="2366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Dataset_TMDB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TVSeries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1CCAC7-089B-403D-8E44-C21499F75987}"/>
              </a:ext>
            </a:extLst>
          </p:cNvPr>
          <p:cNvSpPr txBox="1"/>
          <p:nvPr/>
        </p:nvSpPr>
        <p:spPr>
          <a:xfrm>
            <a:off x="5247492" y="4611179"/>
            <a:ext cx="2366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Dataset_Study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Articles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Faculties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Searches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Universities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3E15DBA-87B0-455D-95ED-9BD4081CD354}"/>
              </a:ext>
            </a:extLst>
          </p:cNvPr>
          <p:cNvSpPr txBox="1"/>
          <p:nvPr/>
        </p:nvSpPr>
        <p:spPr>
          <a:xfrm>
            <a:off x="8996125" y="4611179"/>
            <a:ext cx="2366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Dataset_G2R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Journals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Researches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8941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0D4980F-5D9A-416B-8306-3A555B1FF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Introduzione al problema</a:t>
            </a:r>
          </a:p>
        </p:txBody>
      </p:sp>
    </p:spTree>
    <p:extLst>
      <p:ext uri="{BB962C8B-B14F-4D97-AF65-F5344CB8AC3E}">
        <p14:creationId xmlns:p14="http://schemas.microsoft.com/office/powerpoint/2010/main" val="358313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4BBD5-16CA-433A-8F91-E2AA2A51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di 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F712FA-E170-4AE0-B848-9BA2E0DF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05438"/>
            <a:ext cx="10168128" cy="3903922"/>
          </a:xfrm>
        </p:spPr>
        <p:txBody>
          <a:bodyPr anchor="ctr">
            <a:normAutofit/>
          </a:bodyPr>
          <a:lstStyle/>
          <a:p>
            <a:pPr algn="just"/>
            <a:r>
              <a:rPr lang="it-IT" dirty="0"/>
              <a:t>La valutazione sperimentale si basa su quattro metriche specifiche: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Precision:</a:t>
            </a:r>
            <a:r>
              <a:rPr lang="it-IT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calcolata</a:t>
            </a:r>
            <a:r>
              <a:rPr lang="en-US" dirty="0"/>
              <a:t> come la </a:t>
            </a:r>
            <a:r>
              <a:rPr lang="en-US" dirty="0" err="1"/>
              <a:t>frazione</a:t>
            </a:r>
            <a:r>
              <a:rPr lang="en-US" dirty="0"/>
              <a:t> di </a:t>
            </a:r>
            <a:r>
              <a:rPr lang="en-US" dirty="0" err="1"/>
              <a:t>coppie</a:t>
            </a:r>
            <a:r>
              <a:rPr lang="en-US" dirty="0"/>
              <a:t> poste </a:t>
            </a:r>
            <a:r>
              <a:rPr lang="en-US" dirty="0" err="1"/>
              <a:t>correttamente</a:t>
            </a:r>
            <a:r>
              <a:rPr lang="en-US" dirty="0"/>
              <a:t> </a:t>
            </a:r>
            <a:r>
              <a:rPr lang="en-US" dirty="0" err="1"/>
              <a:t>nello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cluster. Il </a:t>
            </a:r>
            <a:r>
              <a:rPr lang="en-US" dirty="0" err="1"/>
              <a:t>valore</a:t>
            </a:r>
            <a:r>
              <a:rPr lang="en-US" dirty="0"/>
              <a:t> è </a:t>
            </a:r>
            <a:r>
              <a:rPr lang="en-US" dirty="0" err="1"/>
              <a:t>dato</a:t>
            </a:r>
            <a:r>
              <a:rPr lang="en-US" dirty="0"/>
              <a:t> da: TP/(TP + FP)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Recall:</a:t>
            </a:r>
            <a:r>
              <a:rPr lang="it-IT" dirty="0"/>
              <a:t> viene calcolata come la frazione delle coppie correttamente individuate. Il valore è dato da: TP/(TP + FN)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F1 </a:t>
            </a:r>
            <a:r>
              <a:rPr lang="it-IT" b="1" dirty="0" err="1"/>
              <a:t>Measure</a:t>
            </a:r>
            <a:r>
              <a:rPr lang="it-IT" b="1" dirty="0"/>
              <a:t>:</a:t>
            </a:r>
            <a:r>
              <a:rPr lang="it-IT" dirty="0"/>
              <a:t> è la media armonica tra la </a:t>
            </a:r>
            <a:r>
              <a:rPr lang="it-IT" dirty="0" err="1"/>
              <a:t>precision</a:t>
            </a:r>
            <a:r>
              <a:rPr lang="it-IT" dirty="0"/>
              <a:t> e la recall. Il valore è dato da: 2*(Precision*Recall)/2*(</a:t>
            </a:r>
            <a:r>
              <a:rPr lang="it-IT" dirty="0" err="1"/>
              <a:t>Precision+Recall</a:t>
            </a:r>
            <a:r>
              <a:rPr lang="it-IT" dirty="0"/>
              <a:t>)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it-IT" b="1" dirty="0"/>
              <a:t>Tempo di esecuzione:</a:t>
            </a:r>
            <a:r>
              <a:rPr lang="it-IT" dirty="0"/>
              <a:t> viene valutato sia quello complessivo che i tempi di esecuzione intermedi per la vettorizzazione e il clustering.</a:t>
            </a:r>
          </a:p>
        </p:txBody>
      </p:sp>
    </p:spTree>
    <p:extLst>
      <p:ext uri="{BB962C8B-B14F-4D97-AF65-F5344CB8AC3E}">
        <p14:creationId xmlns:p14="http://schemas.microsoft.com/office/powerpoint/2010/main" val="1003798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E4C99-333D-4359-96A8-F6434A57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Pipeline di testing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64130-DFF5-4BD7-9EB6-B9D523995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68296"/>
            <a:ext cx="10168128" cy="3694176"/>
          </a:xfrm>
        </p:spPr>
        <p:txBody>
          <a:bodyPr anchor="ctr"/>
          <a:lstStyle/>
          <a:p>
            <a:pPr algn="just"/>
            <a:r>
              <a:rPr lang="it-IT" dirty="0"/>
              <a:t>La fase di testing sperimentale si avvale di una pipeline dedicata. </a:t>
            </a:r>
          </a:p>
          <a:p>
            <a:pPr algn="just"/>
            <a:r>
              <a:rPr lang="it-IT" dirty="0"/>
              <a:t>Utilizzando la libreria multiprocessing avvia un’istanza separata dell’algoritmo per ciascun dataset, un processo per ciascun dataset. </a:t>
            </a:r>
          </a:p>
          <a:p>
            <a:pPr algn="just"/>
            <a:r>
              <a:rPr lang="it-IT" dirty="0"/>
              <a:t>Questo approccio ha permesso di sfruttare a pieno le capacità di calcolo di un moderno processore i7. </a:t>
            </a:r>
          </a:p>
        </p:txBody>
      </p:sp>
    </p:spTree>
    <p:extLst>
      <p:ext uri="{BB962C8B-B14F-4D97-AF65-F5344CB8AC3E}">
        <p14:creationId xmlns:p14="http://schemas.microsoft.com/office/powerpoint/2010/main" val="425625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9B86BC-F026-4039-B21E-D467155B3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Descrizione Risultati</a:t>
            </a:r>
          </a:p>
        </p:txBody>
      </p:sp>
    </p:spTree>
    <p:extLst>
      <p:ext uri="{BB962C8B-B14F-4D97-AF65-F5344CB8AC3E}">
        <p14:creationId xmlns:p14="http://schemas.microsoft.com/office/powerpoint/2010/main" val="266200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AFCC4A-3B94-4556-909A-25EC3FCF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Metriche di valutazione: TMDB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F8CBF-4D6E-4569-BD27-1E4ECF77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Precision: 0.337</a:t>
            </a:r>
          </a:p>
          <a:p>
            <a:r>
              <a:rPr lang="it-IT" dirty="0"/>
              <a:t>Recall: 1,0</a:t>
            </a:r>
          </a:p>
          <a:p>
            <a:r>
              <a:rPr lang="it-IT" dirty="0"/>
              <a:t>F1: 0.504</a:t>
            </a:r>
          </a:p>
          <a:p>
            <a:r>
              <a:rPr lang="it-IT" dirty="0"/>
              <a:t>Tempo di esecuzione su 5577 pagine caricate da HDD 5200rpm:</a:t>
            </a:r>
          </a:p>
          <a:p>
            <a:pPr lvl="1"/>
            <a:r>
              <a:rPr lang="it-IT" dirty="0" err="1"/>
              <a:t>Vectorization</a:t>
            </a:r>
            <a:r>
              <a:rPr lang="it-IT" dirty="0"/>
              <a:t>:  510.69 secondi</a:t>
            </a:r>
          </a:p>
          <a:p>
            <a:pPr lvl="1"/>
            <a:r>
              <a:rPr lang="it-IT" dirty="0"/>
              <a:t>Clustering: 0,369 secondi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execution</a:t>
            </a:r>
            <a:r>
              <a:rPr lang="it-IT" dirty="0"/>
              <a:t> time: 511,059 secondi</a:t>
            </a:r>
          </a:p>
        </p:txBody>
      </p:sp>
    </p:spTree>
    <p:extLst>
      <p:ext uri="{BB962C8B-B14F-4D97-AF65-F5344CB8AC3E}">
        <p14:creationId xmlns:p14="http://schemas.microsoft.com/office/powerpoint/2010/main" val="3245106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F94B61-55A4-4C99-8245-02BCF59A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Metriche di valutazione: Study.eu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4A7A08-C5F5-4667-B9F5-015B07AA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Precision: 0,476</a:t>
            </a:r>
          </a:p>
          <a:p>
            <a:r>
              <a:rPr lang="it-IT" dirty="0"/>
              <a:t>Recall: 1,0</a:t>
            </a:r>
          </a:p>
          <a:p>
            <a:r>
              <a:rPr lang="it-IT" dirty="0"/>
              <a:t>F1: 0,644</a:t>
            </a:r>
          </a:p>
          <a:p>
            <a:r>
              <a:rPr lang="it-IT" dirty="0"/>
              <a:t>Tempo di esecuzione su 2378 pagine caricate da HDD 5200rpm :</a:t>
            </a:r>
          </a:p>
          <a:p>
            <a:pPr lvl="1"/>
            <a:r>
              <a:rPr lang="it-IT" dirty="0" err="1"/>
              <a:t>Vectorization</a:t>
            </a:r>
            <a:r>
              <a:rPr lang="it-IT" dirty="0"/>
              <a:t>: 130.114 secondi</a:t>
            </a:r>
          </a:p>
          <a:p>
            <a:pPr lvl="1"/>
            <a:r>
              <a:rPr lang="it-IT" dirty="0"/>
              <a:t>Clustering: 0.169 secondi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execution</a:t>
            </a:r>
            <a:r>
              <a:rPr lang="it-IT" dirty="0"/>
              <a:t> time: 130.291 secondi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227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552F8B-2221-4889-84C5-8B25C502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281438" cy="1179576"/>
          </a:xfrm>
        </p:spPr>
        <p:txBody>
          <a:bodyPr>
            <a:noAutofit/>
          </a:bodyPr>
          <a:lstStyle/>
          <a:p>
            <a:r>
              <a:rPr lang="it-IT"/>
              <a:t>Metriche di valutazione: Guide2Research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D48813-D50B-4B5B-83A1-A14A30DF2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Precision: 0.330</a:t>
            </a:r>
          </a:p>
          <a:p>
            <a:r>
              <a:rPr lang="it-IT" dirty="0"/>
              <a:t>Recall: 1,0</a:t>
            </a:r>
          </a:p>
          <a:p>
            <a:r>
              <a:rPr lang="it-IT" dirty="0"/>
              <a:t>F1: 0,497</a:t>
            </a:r>
          </a:p>
          <a:p>
            <a:r>
              <a:rPr lang="it-IT" dirty="0"/>
              <a:t>Tempo di esecuzione su 3015 pagine caricate da HDD 5200rpm :</a:t>
            </a:r>
          </a:p>
          <a:p>
            <a:pPr lvl="1"/>
            <a:r>
              <a:rPr lang="it-IT" dirty="0" err="1"/>
              <a:t>Vectorization</a:t>
            </a:r>
            <a:r>
              <a:rPr lang="it-IT" dirty="0"/>
              <a:t>: 156.156 secondi </a:t>
            </a:r>
          </a:p>
          <a:p>
            <a:pPr lvl="1"/>
            <a:r>
              <a:rPr lang="it-IT" dirty="0"/>
              <a:t>Clustering: 0.20 secondi</a:t>
            </a:r>
          </a:p>
          <a:p>
            <a:pPr lvl="1"/>
            <a:r>
              <a:rPr lang="it-IT" dirty="0"/>
              <a:t>Total </a:t>
            </a:r>
            <a:r>
              <a:rPr lang="it-IT" dirty="0" err="1"/>
              <a:t>execution</a:t>
            </a:r>
            <a:r>
              <a:rPr lang="it-IT" dirty="0"/>
              <a:t> time: 156.359 secondi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719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69EE6-0BEC-4C97-81AA-A47AA8B7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Analisi complessiva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C8E70F-A868-49C1-8BE1-5798243DC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600" dirty="0"/>
              <a:t>Precision media: 0,381</a:t>
            </a:r>
          </a:p>
          <a:p>
            <a:r>
              <a:rPr lang="it-IT" sz="2600" dirty="0"/>
              <a:t>Recall media: 1,0</a:t>
            </a:r>
          </a:p>
          <a:p>
            <a:r>
              <a:rPr lang="it-IT" sz="2600" dirty="0"/>
              <a:t>F1 media: 0,548</a:t>
            </a:r>
          </a:p>
          <a:p>
            <a:r>
              <a:rPr lang="it-IT" sz="2600" dirty="0"/>
              <a:t>Tempo di esecuzione totale su 10970 pagine caricate da HDD 5200rpm : </a:t>
            </a:r>
            <a:endParaRPr lang="it-IT" dirty="0"/>
          </a:p>
          <a:p>
            <a:pPr lvl="1"/>
            <a:r>
              <a:rPr lang="it-IT" sz="2200" dirty="0" err="1"/>
              <a:t>Vectorization</a:t>
            </a:r>
            <a:r>
              <a:rPr lang="it-IT" sz="2200" dirty="0"/>
              <a:t> </a:t>
            </a:r>
            <a:r>
              <a:rPr lang="it-IT" sz="2200" dirty="0" err="1"/>
              <a:t>total</a:t>
            </a:r>
            <a:r>
              <a:rPr lang="it-IT" sz="2200" dirty="0"/>
              <a:t> time: 265,653 secondi</a:t>
            </a:r>
          </a:p>
          <a:p>
            <a:pPr lvl="1"/>
            <a:r>
              <a:rPr lang="it-IT" sz="2200" dirty="0"/>
              <a:t>Clustering </a:t>
            </a:r>
            <a:r>
              <a:rPr lang="it-IT" sz="2200" dirty="0" err="1"/>
              <a:t>total</a:t>
            </a:r>
            <a:r>
              <a:rPr lang="it-IT" sz="2200" dirty="0"/>
              <a:t> time: 0,246 secondi</a:t>
            </a:r>
          </a:p>
          <a:p>
            <a:pPr lvl="1"/>
            <a:r>
              <a:rPr lang="it-IT" sz="2200" dirty="0"/>
              <a:t>Total </a:t>
            </a:r>
            <a:r>
              <a:rPr lang="it-IT" sz="2200" dirty="0" err="1"/>
              <a:t>execution</a:t>
            </a:r>
            <a:r>
              <a:rPr lang="it-IT" sz="2200" dirty="0"/>
              <a:t> time: 266,903 secondi</a:t>
            </a:r>
          </a:p>
        </p:txBody>
      </p:sp>
    </p:spTree>
    <p:extLst>
      <p:ext uri="{BB962C8B-B14F-4D97-AF65-F5344CB8AC3E}">
        <p14:creationId xmlns:p14="http://schemas.microsoft.com/office/powerpoint/2010/main" val="100612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D4B7-0C03-ED4B-8236-7C755F7C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7B74-3824-6E42-9D37-D21F75CC2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10643"/>
          </a:xfrm>
        </p:spPr>
        <p:txBody>
          <a:bodyPr anchor="ctr">
            <a:normAutofit/>
          </a:bodyPr>
          <a:lstStyle/>
          <a:p>
            <a:pPr algn="just"/>
            <a:r>
              <a:rPr lang="en-US"/>
              <a:t>L’algoritmo di clustering descritto nel paper si dimostra efficiente e ben strutturato, la sua velocità di esecuzione e la sua semplicità permette di sviluppare sistemi più complessi al di sopra di questo.</a:t>
            </a:r>
          </a:p>
          <a:p>
            <a:pPr algn="just"/>
            <a:r>
              <a:rPr lang="en-US"/>
              <a:t>L’algoritmo di vettorizzazione di supporto ha margini di miglioramento, soprattutto a livello di velocità di esecuzione ed utilizzo di memoria.</a:t>
            </a:r>
          </a:p>
          <a:p>
            <a:pPr algn="just"/>
            <a:r>
              <a:rPr lang="en-US"/>
              <a:t>Un deploy su un sistema basato su un SSD e un processore più performante, come un i9 o un AMD Ryzen 9, può migliorarne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11318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2C3DC-EE66-417B-8649-FE1A15A7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Introduzione a Vertex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3F1C05-F0C5-4699-89DE-61AD97088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/>
            <a:r>
              <a:rPr lang="it-IT" dirty="0"/>
              <a:t>Vertex è un sistema sviluppato da Yahoo! per estrarre record strutturati su scala Web da pagine Web basate su modelli.</a:t>
            </a:r>
            <a:endParaRPr lang="en-US" dirty="0"/>
          </a:p>
          <a:p>
            <a:pPr algn="just"/>
            <a:r>
              <a:rPr lang="it-IT" dirty="0"/>
              <a:t>Vertex può estrarre queste informazioni da tali pagine e memorizzare i dati estratti per ciascuna pagina come attributi di un record.</a:t>
            </a:r>
            <a:endParaRPr lang="en-US" dirty="0"/>
          </a:p>
          <a:p>
            <a:endParaRPr lang="en-US" sz="3000" dirty="0"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25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F36096-2A3C-430D-B7DD-3AFD96D4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Vertex Clustering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24FA5B-4B07-44D3-9208-00395F06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it-IT" dirty="0"/>
              <a:t>La task inizia con il recupero di un campione P di pagine da un sito web di interesse. </a:t>
            </a:r>
          </a:p>
          <a:p>
            <a:pPr algn="just"/>
            <a:r>
              <a:rPr lang="it-IT" dirty="0"/>
              <a:t>L’obiettivo finale è quello di raggruppare queste pagine in cluster di pagine strutturalmente simili.</a:t>
            </a:r>
          </a:p>
          <a:p>
            <a:pPr algn="just"/>
            <a:r>
              <a:rPr lang="it-IT" dirty="0"/>
              <a:t>Questa task viene eseguita con una complessità computazionale pari a O(P </a:t>
            </a:r>
            <a:r>
              <a:rPr lang="it-IT" dirty="0" err="1"/>
              <a:t>logP</a:t>
            </a:r>
            <a:r>
              <a:rPr lang="it-IT" dirty="0"/>
              <a:t>), dove P è il campione di pagine da raggruppare. 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AAA8D0-B010-4E93-A36A-28C88AE6B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Descrizione Algoritmo</a:t>
            </a:r>
          </a:p>
        </p:txBody>
      </p:sp>
    </p:spTree>
    <p:extLst>
      <p:ext uri="{BB962C8B-B14F-4D97-AF65-F5344CB8AC3E}">
        <p14:creationId xmlns:p14="http://schemas.microsoft.com/office/powerpoint/2010/main" val="108394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77084-B9B8-4D0D-B778-F941953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839C-6CEA-4AF1-B7F8-873A1140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Il primo requisito è il gruppo di pagine campione P da raggruppare. </a:t>
            </a:r>
          </a:p>
          <a:p>
            <a:r>
              <a:rPr lang="it-IT" dirty="0"/>
              <a:t>L’algoritmo necessita di un set S di </a:t>
            </a:r>
            <a:r>
              <a:rPr lang="it-IT" dirty="0" err="1"/>
              <a:t>shingles</a:t>
            </a:r>
            <a:r>
              <a:rPr lang="it-IT" dirty="0"/>
              <a:t> di ciascuna pagina, recuperabili a partire dai tag contenuti al suo interno. </a:t>
            </a:r>
          </a:p>
          <a:p>
            <a:r>
              <a:rPr lang="it-IT" dirty="0"/>
              <a:t>Per ciascuna pagina viene effettuato un pre processamento per determinarne il set S di </a:t>
            </a:r>
            <a:r>
              <a:rPr lang="it-IT" dirty="0" err="1"/>
              <a:t>shingles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52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77084-B9B8-4D0D-B778-F941953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Funzionamento generale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839C-6CEA-4AF1-B7F8-873A1140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98380"/>
            <a:ext cx="10168128" cy="341097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Passo 1: Si determinano gli </a:t>
            </a:r>
            <a:r>
              <a:rPr lang="it-IT" dirty="0" err="1"/>
              <a:t>shingle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candidati 8/8, 7/8 e 6/8 per ciascuna pagina. I vettori 7/8 e 6/8 contengono dei valori wildcard. 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Passo 2: Per ogni 8/8 </a:t>
            </a:r>
            <a:r>
              <a:rPr lang="it-IT" dirty="0" err="1"/>
              <a:t>shingle</a:t>
            </a:r>
            <a:r>
              <a:rPr lang="it-IT" dirty="0"/>
              <a:t> vector si seleziona tra tutti i candidati il vettore cover migliore. Gli altri candidati avranno il loro valore associato diminuito.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Passo 3: Si effettua l’operazione di clustering vera e propria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F5C59C-D707-41BC-9D2A-4DA40D647DA3}"/>
              </a:ext>
            </a:extLst>
          </p:cNvPr>
          <p:cNvSpPr txBox="1"/>
          <p:nvPr/>
        </p:nvSpPr>
        <p:spPr>
          <a:xfrm>
            <a:off x="1283368" y="2294021"/>
            <a:ext cx="941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L’algoritmo è suddivisibile in tre macro passi.</a:t>
            </a:r>
          </a:p>
        </p:txBody>
      </p:sp>
    </p:spTree>
    <p:extLst>
      <p:ext uri="{BB962C8B-B14F-4D97-AF65-F5344CB8AC3E}">
        <p14:creationId xmlns:p14="http://schemas.microsoft.com/office/powerpoint/2010/main" val="284939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B77084-B9B8-4D0D-B778-F9419531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Output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9839C-6CEA-4AF1-B7F8-873A1140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898380"/>
            <a:ext cx="10168128" cy="3410979"/>
          </a:xfrm>
        </p:spPr>
        <p:txBody>
          <a:bodyPr anchor="ctr">
            <a:normAutofit/>
          </a:bodyPr>
          <a:lstStyle/>
          <a:p>
            <a:r>
              <a:rPr lang="it-IT" dirty="0"/>
              <a:t>Durante il clustering si assegna ciascuna pagina p con </a:t>
            </a:r>
            <a:r>
              <a:rPr lang="it-IT" dirty="0" err="1"/>
              <a:t>shingle</a:t>
            </a:r>
            <a:r>
              <a:rPr lang="it-IT" dirty="0"/>
              <a:t> vector v ad un cluster Cv’, dove v’ è lo </a:t>
            </a:r>
            <a:r>
              <a:rPr lang="it-IT" dirty="0" err="1"/>
              <a:t>shingle</a:t>
            </a:r>
            <a:r>
              <a:rPr lang="it-IT" dirty="0"/>
              <a:t> vector cover associato. </a:t>
            </a:r>
          </a:p>
          <a:p>
            <a:r>
              <a:rPr lang="it-IT" dirty="0"/>
              <a:t>Si associa a ciascun cluster Cv una </a:t>
            </a:r>
            <a:r>
              <a:rPr lang="it-IT" dirty="0" err="1"/>
              <a:t>shingle</a:t>
            </a:r>
            <a:r>
              <a:rPr lang="it-IT" dirty="0"/>
              <a:t> signature v e un valore di rilevanza equivalente al valore associato al vettore v.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F5C59C-D707-41BC-9D2A-4DA40D647DA3}"/>
              </a:ext>
            </a:extLst>
          </p:cNvPr>
          <p:cNvSpPr txBox="1"/>
          <p:nvPr/>
        </p:nvSpPr>
        <p:spPr>
          <a:xfrm>
            <a:off x="1387642" y="2436715"/>
            <a:ext cx="9416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L’output è ciò che ritorna dall’operazione di clustering</a:t>
            </a:r>
          </a:p>
        </p:txBody>
      </p:sp>
    </p:spTree>
    <p:extLst>
      <p:ext uri="{BB962C8B-B14F-4D97-AF65-F5344CB8AC3E}">
        <p14:creationId xmlns:p14="http://schemas.microsoft.com/office/powerpoint/2010/main" val="2934522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A5D5C3-21AB-4BA0-9AC4-A2E5C9ADE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Implementazione Algoritmo</a:t>
            </a:r>
          </a:p>
        </p:txBody>
      </p:sp>
    </p:spTree>
    <p:extLst>
      <p:ext uri="{BB962C8B-B14F-4D97-AF65-F5344CB8AC3E}">
        <p14:creationId xmlns:p14="http://schemas.microsoft.com/office/powerpoint/2010/main" val="8277399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E25A177DBE194CA7DDF0CC303C92DA" ma:contentTypeVersion="7" ma:contentTypeDescription="Creare un nuovo documento." ma:contentTypeScope="" ma:versionID="7291a9e57e74fdf5fcf1825a5453fcf1">
  <xsd:schema xmlns:xsd="http://www.w3.org/2001/XMLSchema" xmlns:xs="http://www.w3.org/2001/XMLSchema" xmlns:p="http://schemas.microsoft.com/office/2006/metadata/properties" xmlns:ns3="b7d7a78c-ebd1-4b8e-b94b-7acbb09560d1" xmlns:ns4="c8d8867b-9144-4820-a959-3365945bb6b6" targetNamespace="http://schemas.microsoft.com/office/2006/metadata/properties" ma:root="true" ma:fieldsID="a8a695a267c2e3011542d081e3e6cffc" ns3:_="" ns4:_="">
    <xsd:import namespace="b7d7a78c-ebd1-4b8e-b94b-7acbb09560d1"/>
    <xsd:import namespace="c8d8867b-9144-4820-a959-3365945bb6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d7a78c-ebd1-4b8e-b94b-7acbb09560d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8867b-9144-4820-a959-3365945bb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EDF31D-8E6C-4CB0-BC4D-EB31E8AD291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7d7a78c-ebd1-4b8e-b94b-7acbb09560d1"/>
    <ds:schemaRef ds:uri="c8d8867b-9144-4820-a959-3365945bb6b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9417D5-C2D9-485C-8EDA-F35DEBAF574B}">
  <ds:schemaRefs>
    <ds:schemaRef ds:uri="http://schemas.microsoft.com/office/2006/documentManagement/types"/>
    <ds:schemaRef ds:uri="c8d8867b-9144-4820-a959-3365945bb6b6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b7d7a78c-ebd1-4b8e-b94b-7acbb09560d1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0B26F74-3FA2-4106-B985-27E4F26284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1378</Words>
  <Application>Microsoft Office PowerPoint</Application>
  <PresentationFormat>Widescreen</PresentationFormat>
  <Paragraphs>144</Paragraphs>
  <Slides>27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Abadi</vt:lpstr>
      <vt:lpstr>Arial</vt:lpstr>
      <vt:lpstr>Calibri</vt:lpstr>
      <vt:lpstr>Neue Haas Grotesk Text Pro</vt:lpstr>
      <vt:lpstr>AccentBoxVTI</vt:lpstr>
      <vt:lpstr>Vertex Clustering Algorithm</vt:lpstr>
      <vt:lpstr>Introduzione al problema</vt:lpstr>
      <vt:lpstr>Introduzione a Vertex</vt:lpstr>
      <vt:lpstr>Vertex Clustering Task</vt:lpstr>
      <vt:lpstr>Descrizione Algoritmo</vt:lpstr>
      <vt:lpstr>Requisiti</vt:lpstr>
      <vt:lpstr>Funzionamento generale</vt:lpstr>
      <vt:lpstr>Output</vt:lpstr>
      <vt:lpstr>Implementazione Algoritmo</vt:lpstr>
      <vt:lpstr>Classe di supporto: PageShingles</vt:lpstr>
      <vt:lpstr>Classe di supporto: Vectorizer</vt:lpstr>
      <vt:lpstr>Implementazione Algoritmo: Passo 1</vt:lpstr>
      <vt:lpstr>Implementazione Algoritmo: Passo 1</vt:lpstr>
      <vt:lpstr>Implementazione Algoritmo: Passo 2</vt:lpstr>
      <vt:lpstr>Implementazione Algoritmo: Passo 2</vt:lpstr>
      <vt:lpstr>Implementazione Algoritmo: Passo 3</vt:lpstr>
      <vt:lpstr>Setting Sperimentale</vt:lpstr>
      <vt:lpstr>Dataset </vt:lpstr>
      <vt:lpstr>Ground Truth Table</vt:lpstr>
      <vt:lpstr>Pipeline di valutazione</vt:lpstr>
      <vt:lpstr>Pipeline di testing</vt:lpstr>
      <vt:lpstr>Descrizione Risultati</vt:lpstr>
      <vt:lpstr>Metriche di valutazione: TMDB</vt:lpstr>
      <vt:lpstr>Metriche di valutazione: Study.eu</vt:lpstr>
      <vt:lpstr>Metriche di valutazione: Guide2Research</vt:lpstr>
      <vt:lpstr>Analisi complessiva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3</dc:title>
  <dc:creator>ANDREA GIORGI</dc:creator>
  <cp:lastModifiedBy>ANDREA GIORGI</cp:lastModifiedBy>
  <cp:revision>9</cp:revision>
  <dcterms:created xsi:type="dcterms:W3CDTF">2021-01-14T11:16:50Z</dcterms:created>
  <dcterms:modified xsi:type="dcterms:W3CDTF">2021-02-26T09:39:56Z</dcterms:modified>
</cp:coreProperties>
</file>