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Titolo Testo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uno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due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tre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quattro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833408" y="4508500"/>
            <a:ext cx="133952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Testo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Titolo Testo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uno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due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tre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quattro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Titolo Testo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Titolo Testo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uno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due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tre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quattro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Titolo Testo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Titolo Testo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uno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due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tre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quattro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Titolo Testo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uno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due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tre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quattro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uno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due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tre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quattro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Titolo Testo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uno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due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tre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Corpo livello quattro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Livello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1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LA QUESTIONE DEL TEMPO NEI DATI:</a:t>
            </a:r>
            <a:endParaRPr sz="51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b="1" sz="7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DATABASE TEMPORALI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Andrea Gottardi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5609" indent="-435609" defTabSz="572516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FFFFFF"/>
                </a:solidFill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rPr>
              <a:t>Registrano il tempo in cui il record si “ritiene valido”</a:t>
            </a:r>
            <a:endParaRPr sz="3528">
              <a:solidFill>
                <a:srgbClr val="FFFFFF"/>
              </a:solidFill>
              <a:effectLst>
                <a:outerShdw sx="100000" sy="100000" kx="0" ky="0" algn="b" rotWithShape="0" blurRad="49784" dist="37338" dir="5400000">
                  <a:srgbClr val="000000"/>
                </a:outerShdw>
              </a:effectLst>
            </a:endParaRPr>
          </a:p>
          <a:p>
            <a:pPr lvl="0" marL="435609" indent="-435609" defTabSz="572516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FFFFFF"/>
                </a:solidFill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rPr>
              <a:t>Servono per consentire il ripristino del sistema in ogni istante passato</a:t>
            </a:r>
            <a:endParaRPr sz="3528">
              <a:solidFill>
                <a:srgbClr val="FFFFFF"/>
              </a:solidFill>
              <a:effectLst>
                <a:outerShdw sx="100000" sy="100000" kx="0" ky="0" algn="b" rotWithShape="0" blurRad="49784" dist="37338" dir="5400000">
                  <a:srgbClr val="000000"/>
                </a:outerShdw>
              </a:effectLst>
            </a:endParaRPr>
          </a:p>
          <a:p>
            <a:pPr lvl="0" marL="435609" indent="-435609" defTabSz="572516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FFFFFF"/>
                </a:solidFill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rPr>
              <a:t>È sempre necessario inserire un nuovo record per ogni modifica</a:t>
            </a:r>
            <a:endParaRPr sz="3528">
              <a:solidFill>
                <a:srgbClr val="FFFFFF"/>
              </a:solidFill>
              <a:effectLst>
                <a:outerShdw sx="100000" sy="100000" kx="0" ky="0" algn="b" rotWithShape="0" blurRad="49784" dist="37338" dir="5400000">
                  <a:srgbClr val="000000"/>
                </a:outerShdw>
              </a:effectLst>
            </a:endParaRPr>
          </a:p>
          <a:p>
            <a:pPr lvl="0" marL="435609" indent="-435609" defTabSz="572516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3528">
              <a:solidFill>
                <a:srgbClr val="FFFFFF"/>
              </a:solidFill>
              <a:effectLst>
                <a:outerShdw sx="100000" sy="100000" kx="0" ky="0" algn="b" rotWithShape="0" blurRad="49784" dist="37338" dir="5400000">
                  <a:srgbClr val="000000"/>
                </a:outerShdw>
              </a:effectLst>
            </a:endParaRPr>
          </a:p>
        </p:txBody>
      </p:sp>
      <p:graphicFrame>
        <p:nvGraphicFramePr>
          <p:cNvPr id="62" name="Table 62"/>
          <p:cNvGraphicFramePr/>
          <p:nvPr/>
        </p:nvGraphicFramePr>
        <p:xfrm>
          <a:off x="1377950" y="6896100"/>
          <a:ext cx="10237986" cy="25698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95929"/>
                <a:gridCol w="2282339"/>
                <a:gridCol w="2282339"/>
                <a:gridCol w="2282339"/>
                <a:gridCol w="2282339"/>
              </a:tblGrid>
              <a:tr h="373176">
                <a:tc gridSpan="5"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RICH_RESIDENZA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25400"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5990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ID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Nome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Residenza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Tran_Start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Tran_End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45990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Mario Rossi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Trento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28.04.1984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31.12.9999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</a:tr>
              <a:tr h="545990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Giorgio Bianchi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Lavis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03.03.1992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17.07.2014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545990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Giorgio Bianchi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Trento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17.07.2014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31.12.9999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3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3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Tabelle con tempo di transazione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3384" indent="-413384" defTabSz="543305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48">
                <a:solidFill>
                  <a:srgbClr val="FFFFFF"/>
                </a:solidFill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rPr>
              <a:t>Unione tra le tabelle con tempo di validità e tabelle con tempo di transazione</a:t>
            </a:r>
            <a:endParaRPr sz="3348">
              <a:solidFill>
                <a:srgbClr val="FFFFFF"/>
              </a:solidFill>
              <a:effectLst>
                <a:outerShdw sx="100000" sy="100000" kx="0" ky="0" algn="b" rotWithShape="0" blurRad="47244" dist="35433" dir="5400000">
                  <a:srgbClr val="000000"/>
                </a:outerShdw>
              </a:effectLst>
            </a:endParaRPr>
          </a:p>
          <a:p>
            <a:pPr lvl="0" marL="413384" indent="-413384" defTabSz="543305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48">
                <a:solidFill>
                  <a:srgbClr val="FFFFFF"/>
                </a:solidFill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rPr>
              <a:t>Hanno una gestione più potente, ma anche più complessa:</a:t>
            </a:r>
            <a:endParaRPr sz="3348">
              <a:solidFill>
                <a:srgbClr val="FFFFFF"/>
              </a:solidFill>
              <a:effectLst>
                <a:outerShdw sx="100000" sy="100000" kx="0" ky="0" algn="b" rotWithShape="0" blurRad="47244" dist="35433" dir="5400000">
                  <a:srgbClr val="000000"/>
                </a:outerShdw>
              </a:effectLst>
            </a:endParaRPr>
          </a:p>
          <a:p>
            <a:pPr lvl="1" marL="826769" indent="-413384" defTabSz="543305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48">
                <a:solidFill>
                  <a:srgbClr val="FFFFFF"/>
                </a:solidFill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rPr>
              <a:t>Le operazioni di modifica subiscono notevoli cambiamenti per ottenere lo stesso risultato</a:t>
            </a:r>
            <a:endParaRPr sz="3348">
              <a:solidFill>
                <a:srgbClr val="FFFFFF"/>
              </a:solidFill>
              <a:effectLst>
                <a:outerShdw sx="100000" sy="100000" kx="0" ky="0" algn="b" rotWithShape="0" blurRad="47244" dist="35433" dir="5400000">
                  <a:srgbClr val="000000"/>
                </a:outerShdw>
              </a:effectLst>
            </a:endParaRPr>
          </a:p>
          <a:p>
            <a:pPr lvl="1" marL="826769" indent="-413384" defTabSz="543305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48">
                <a:solidFill>
                  <a:srgbClr val="FFFFFF"/>
                </a:solidFill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rPr>
              <a:t>Non sono molto utilizzate: la difficoltà di gestione rende preferibile usare due tabelle, più flessibili e facili da mantenere</a:t>
            </a:r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Tabelle bitemporali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</p:txBody>
      </p:sp>
      <p:graphicFrame>
        <p:nvGraphicFramePr>
          <p:cNvPr id="69" name="Table 69"/>
          <p:cNvGraphicFramePr/>
          <p:nvPr/>
        </p:nvGraphicFramePr>
        <p:xfrm>
          <a:off x="1387799" y="2768872"/>
          <a:ext cx="10241902" cy="42285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57978"/>
                <a:gridCol w="1578537"/>
                <a:gridCol w="1578537"/>
                <a:gridCol w="1578537"/>
                <a:gridCol w="1578537"/>
                <a:gridCol w="1578537"/>
                <a:gridCol w="1578537"/>
              </a:tblGrid>
              <a:tr h="431133">
                <a:tc gridSpan="7"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PERSONALE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25400"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30786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ID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Nome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Grado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Val_Start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Val_End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Tran_Start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Tran_End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30786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Luca Verdi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01.07.2005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31.12.9999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10.06.2005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01.11.2014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</a:tr>
              <a:tr h="630786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Paolo Rossi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01.02.2009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31.12.9999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11.01.2009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15.07.2014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30786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Paolo Rossi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01.02.2009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01.08.2014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15.07.2014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31.12.9999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</a:tr>
              <a:tr h="630786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Paolo Rossi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01.08.2014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31.12.9999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15.07.2014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31.12.9999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630786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Luca Verdi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01.07.2005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01.01.2015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01.11.2014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31.12.9999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Tabelle bitemporali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FBK utilizza i database temporali, anche se con alcune varianti rispetto alla teoria originaria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Vengono usate solo tabelle con tempo di validità, 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La possibilità di ripristino si ottiene comunque, ma in altro modo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Per questo motivo non vengono utilizzate nemmeno le tabelle bitemporali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Fondazione Bruno Kessler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 database temporali sono una soluzione fondamentale se è necessario avere dati coerenti in ogni momento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 strategie di utilizzo, a seconda delle esigenze, possono essere molto diverse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Molte sono gli aspetti ancora da perfezionare, ma l’ultima versione dello standard ha permesso notevoli miglioramenti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Conclusioni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787400" y="36576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defRPr sz="71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1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GRAZIE PER L'ATTENZIONE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Introduzione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 database non sempre rappresentano la realtà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Molto spesso, nella versione generalmente utilizzata, non trattano il tempo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 database temporali sono nati per colmare il (potenziale) divario tra situazione registrata e realtà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Evoluzione della tecnologia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Ben-Zvi</a:t>
            </a: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 (1982) e </a:t>
            </a:r>
            <a:r>
              <a:rPr b="1"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Clifford</a:t>
            </a: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 (1983): prima formalizzazione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2" marL="132016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Tempo effettivo e tempo di registrazione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Snodgrass</a:t>
            </a: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 (fine anni 80)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2" marL="132016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Miglioramento linguaggio QUEL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2" marL="132016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Estensione di SQL-92 (TSQL)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2" marL="132016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Fondamenti di SQL3 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 database temporali sono caratterizzati da tre aspetti: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Tipi di </a:t>
            </a: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dato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temporale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Tipi di </a:t>
            </a: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tempo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utilizzabili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Tipi di </a:t>
            </a: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interrogazioni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Concetti fondamentali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3379" indent="-373379" defTabSz="490727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3024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rPr>
              <a:t>Istanti</a:t>
            </a:r>
            <a:endParaRPr b="1" sz="3024">
              <a:solidFill>
                <a:srgbClr val="FFFFFF"/>
              </a:solidFill>
              <a:effectLst>
                <a:outerShdw sx="100000" sy="100000" kx="0" ky="0" algn="b" rotWithShape="0" blurRad="42672" dist="32004" dir="5400000">
                  <a:srgbClr val="000000"/>
                </a:outerShdw>
              </a:effectLst>
            </a:endParaRPr>
          </a:p>
          <a:p>
            <a:pPr lvl="2" marL="1120139" indent="-373379" defTabSz="490727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024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rPr>
              <a:t>Un momento preciso nel tempo</a:t>
            </a:r>
            <a:endParaRPr sz="3024">
              <a:solidFill>
                <a:srgbClr val="FFFFFF"/>
              </a:solidFill>
              <a:effectLst>
                <a:outerShdw sx="100000" sy="100000" kx="0" ky="0" algn="b" rotWithShape="0" blurRad="42672" dist="32004" dir="5400000">
                  <a:srgbClr val="000000"/>
                </a:outerShdw>
              </a:effectLst>
            </a:endParaRPr>
          </a:p>
          <a:p>
            <a:pPr lvl="0" marL="373379" indent="-373379" defTabSz="490727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3024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rPr>
              <a:t>Intervalli</a:t>
            </a:r>
            <a:endParaRPr b="1" sz="3024">
              <a:solidFill>
                <a:srgbClr val="FFFFFF"/>
              </a:solidFill>
              <a:effectLst>
                <a:outerShdw sx="100000" sy="100000" kx="0" ky="0" algn="b" rotWithShape="0" blurRad="42672" dist="32004" dir="5400000">
                  <a:srgbClr val="000000"/>
                </a:outerShdw>
              </a:effectLst>
            </a:endParaRPr>
          </a:p>
          <a:p>
            <a:pPr lvl="2" marL="1120139" indent="-373379" defTabSz="490727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024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rPr>
              <a:t>Una quantità di tempo definita</a:t>
            </a:r>
            <a:endParaRPr sz="3024">
              <a:solidFill>
                <a:srgbClr val="FFFFFF"/>
              </a:solidFill>
              <a:effectLst>
                <a:outerShdw sx="100000" sy="100000" kx="0" ky="0" algn="b" rotWithShape="0" blurRad="42672" dist="32004" dir="5400000">
                  <a:srgbClr val="000000"/>
                </a:outerShdw>
              </a:effectLst>
            </a:endParaRPr>
          </a:p>
          <a:p>
            <a:pPr lvl="0" marL="373379" indent="-373379" defTabSz="490727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3024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rPr>
              <a:t>Periodi</a:t>
            </a:r>
            <a:endParaRPr b="1" sz="3024">
              <a:solidFill>
                <a:srgbClr val="FFFFFF"/>
              </a:solidFill>
              <a:effectLst>
                <a:outerShdw sx="100000" sy="100000" kx="0" ky="0" algn="b" rotWithShape="0" blurRad="42672" dist="32004" dir="5400000">
                  <a:srgbClr val="000000"/>
                </a:outerShdw>
              </a:effectLst>
            </a:endParaRPr>
          </a:p>
          <a:p>
            <a:pPr lvl="2" marL="1120139" indent="-373379" defTabSz="490727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024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rPr>
              <a:t>La naturale unione tra istanti e intervalli</a:t>
            </a:r>
            <a:endParaRPr sz="3024">
              <a:solidFill>
                <a:srgbClr val="FFFFFF"/>
              </a:solidFill>
              <a:effectLst>
                <a:outerShdw sx="100000" sy="100000" kx="0" ky="0" algn="b" rotWithShape="0" blurRad="42672" dist="32004" dir="5400000">
                  <a:srgbClr val="000000"/>
                </a:outerShdw>
              </a:effectLst>
            </a:endParaRPr>
          </a:p>
          <a:p>
            <a:pPr lvl="2" marL="1120139" indent="-373379" defTabSz="490727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024">
                <a:solidFill>
                  <a:srgbClr val="FFFFFF"/>
                </a:solidFill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rPr>
              <a:t>Hanno una gestione particolare (relazioni, rappresentazione)</a:t>
            </a:r>
          </a:p>
        </p:txBody>
      </p:sp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Tipi di dato temporale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“User-defined time”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2" marL="132016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Sono paragonabili a qualsiasi altro campo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Tempo di </a:t>
            </a:r>
            <a:r>
              <a:rPr b="1"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transazione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2" marL="132016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Quando la modifica viene registrata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Tempo di </a:t>
            </a:r>
            <a:r>
              <a:rPr b="1"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validità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2" marL="132016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Quando la modifica vale effettivamente</a:t>
            </a:r>
          </a:p>
        </p:txBody>
      </p:sp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Tipi di </a:t>
            </a: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tempo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Interrogazioni correnti</a:t>
            </a:r>
            <a:endParaRPr b="1"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2" marL="132016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Prendono in considerazione l’istante attuale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Interrogazioni sequenziali</a:t>
            </a:r>
            <a:endParaRPr b="1"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2" marL="132016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Considerano tutto il tempo conosciuto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b="1"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Interrogazioni non sequenziali</a:t>
            </a:r>
            <a:endParaRPr b="1"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2" marL="132016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Danno importanza solo ai valori diversi dal tempo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Tipi di </a:t>
            </a: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interrogazioni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Sono tre tipi, e presentano particolarità diverse: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Tabelle con tempo di </a:t>
            </a: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validità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Tabelle con tempo di </a:t>
            </a: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transazione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Tabelle </a:t>
            </a: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bitemporali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Tabelle temporali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Registrano il tempo in cui il record ha validità </a:t>
            </a: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reale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</p:txBody>
      </p:sp>
      <p:graphicFrame>
        <p:nvGraphicFramePr>
          <p:cNvPr id="58" name="Table 58"/>
          <p:cNvGraphicFramePr/>
          <p:nvPr/>
        </p:nvGraphicFramePr>
        <p:xfrm>
          <a:off x="1389757" y="6007100"/>
          <a:ext cx="10237986" cy="25698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95929"/>
                <a:gridCol w="2282339"/>
                <a:gridCol w="2282339"/>
                <a:gridCol w="2282339"/>
                <a:gridCol w="2282339"/>
              </a:tblGrid>
              <a:tr h="373176">
                <a:tc gridSpan="5"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RESIDENZA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25400">
                      <a:miter lim="40000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5990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ID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Nome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Residenza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Start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End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45990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1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Mario Rossi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Trento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03.05.1984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31.12.9999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</a:tr>
              <a:tr h="545990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Giorgio Bianchi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Lavis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06.03.1992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20.07.2014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545990"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Giorgio Bianchi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Trento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20.07.2014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spcBef>
                          <a:spcPts val="1200"/>
                        </a:spcBef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31.12.9999</a:t>
                      </a:r>
                    </a:p>
                  </a:txBody>
                  <a:tcPr marL="12700" marR="12700" marT="12700" marB="12700" anchor="ctr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rgbClr val="676164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Tabelle con tempo di validità</a:t>
            </a:r>
          </a:p>
        </p:txBody>
      </p:sp>
    </p:spTree>
  </p:cSld>
  <p:clrMapOvr>
    <a:masterClrMapping/>
  </p:clrMapOvr>
  <p:transition spd="fast" advClick="1">
    <p:pull dir="l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