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ff8a8a4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ff8a8a4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ff8a8a4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ff8a8a46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ff8a8a4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ff8a8a46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ff8a8a46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ff8a8a46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ff8a8a46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ff8a8a46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e965474a9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965474a9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65 mph to zero</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Curbing abrupt maintenance issues with a predictive maintenance plan</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Business Problem</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0" lang="en" sz="1800">
                <a:latin typeface="Lato"/>
                <a:ea typeface="Lato"/>
                <a:cs typeface="Lato"/>
                <a:sym typeface="Lato"/>
              </a:rPr>
              <a:t>We run a company of car rental based on car-sharing business model. We are deciding whether to solicit cars from the public or invest in our own car fleet. The most important factor of consideration is how much it will cost to maintain the fleet of a certain type of cars.</a:t>
            </a:r>
            <a:endParaRPr b="0" sz="1800">
              <a:latin typeface="Lato"/>
              <a:ea typeface="Lato"/>
              <a:cs typeface="Lato"/>
              <a:sym typeface="Lato"/>
            </a:endParaRPr>
          </a:p>
          <a:p>
            <a:pPr indent="0" lvl="0" marL="0" rtl="0">
              <a:lnSpc>
                <a:spcPct val="115000"/>
              </a:lnSpc>
              <a:spcBef>
                <a:spcPts val="1600"/>
              </a:spcBef>
              <a:spcAft>
                <a:spcPts val="0"/>
              </a:spcAft>
              <a:buClr>
                <a:schemeClr val="dk2"/>
              </a:buClr>
              <a:buSzPts val="1100"/>
              <a:buFont typeface="Arial"/>
              <a:buNone/>
            </a:pPr>
            <a:r>
              <a:rPr b="0" lang="en" sz="1800">
                <a:latin typeface="Lato"/>
                <a:ea typeface="Lato"/>
                <a:cs typeface="Lato"/>
                <a:sym typeface="Lato"/>
              </a:rPr>
              <a:t>This will be a recurring analysis as the makeup of the fleet changes due to ongoing maintenance, customer total wrecks, recalls, or any other realistic scenarios we forecast that may occur.</a:t>
            </a:r>
            <a:endParaRPr b="0" sz="1800">
              <a:latin typeface="Lato"/>
              <a:ea typeface="Lato"/>
              <a:cs typeface="Lato"/>
              <a:sym typeface="Lato"/>
            </a:endParaRPr>
          </a:p>
          <a:p>
            <a:pPr indent="0" lvl="0" marL="0" rtl="0">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535775" y="712150"/>
            <a:ext cx="71778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Ingestion and data description</a:t>
            </a:r>
            <a:endParaRPr sz="2400"/>
          </a:p>
        </p:txBody>
      </p:sp>
      <p:sp>
        <p:nvSpPr>
          <p:cNvPr id="85" name="Google Shape;85;p15"/>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298450" lvl="0" marL="457200" rtl="0">
              <a:lnSpc>
                <a:spcPct val="115000"/>
              </a:lnSpc>
              <a:spcBef>
                <a:spcPts val="0"/>
              </a:spcBef>
              <a:spcAft>
                <a:spcPts val="0"/>
              </a:spcAft>
              <a:buSzPts val="1100"/>
              <a:buFont typeface="Arial"/>
              <a:buChar char="●"/>
            </a:pPr>
            <a:r>
              <a:rPr b="0" lang="en" sz="1100">
                <a:latin typeface="Arial"/>
                <a:ea typeface="Arial"/>
                <a:cs typeface="Arial"/>
                <a:sym typeface="Arial"/>
              </a:rPr>
              <a:t>Instance: 1728</a:t>
            </a:r>
            <a:endParaRPr b="0" sz="1100">
              <a:latin typeface="Arial"/>
              <a:ea typeface="Arial"/>
              <a:cs typeface="Arial"/>
              <a:sym typeface="Arial"/>
            </a:endParaRPr>
          </a:p>
          <a:p>
            <a:pPr indent="-298450" lvl="0" marL="457200" rtl="0">
              <a:lnSpc>
                <a:spcPct val="115000"/>
              </a:lnSpc>
              <a:spcBef>
                <a:spcPts val="0"/>
              </a:spcBef>
              <a:spcAft>
                <a:spcPts val="0"/>
              </a:spcAft>
              <a:buSzPts val="1100"/>
              <a:buFont typeface="Arial"/>
              <a:buChar char="●"/>
            </a:pPr>
            <a:r>
              <a:rPr b="0" lang="en" sz="1100">
                <a:latin typeface="Arial"/>
                <a:ea typeface="Arial"/>
                <a:cs typeface="Arial"/>
                <a:sym typeface="Arial"/>
              </a:rPr>
              <a:t>Attributes: 5</a:t>
            </a:r>
            <a:endParaRPr b="0" sz="1100">
              <a:latin typeface="Arial"/>
              <a:ea typeface="Arial"/>
              <a:cs typeface="Arial"/>
              <a:sym typeface="Arial"/>
            </a:endParaRPr>
          </a:p>
          <a:p>
            <a:pPr indent="-298450" lvl="1" marL="914400" rtl="0">
              <a:lnSpc>
                <a:spcPct val="115000"/>
              </a:lnSpc>
              <a:spcBef>
                <a:spcPts val="0"/>
              </a:spcBef>
              <a:spcAft>
                <a:spcPts val="0"/>
              </a:spcAft>
              <a:buSzPts val="1100"/>
              <a:buFont typeface="Arial"/>
              <a:buChar char="○"/>
            </a:pPr>
            <a:r>
              <a:rPr b="0" lang="en" sz="1100">
                <a:latin typeface="Arial"/>
                <a:ea typeface="Arial"/>
                <a:cs typeface="Arial"/>
                <a:sym typeface="Arial"/>
              </a:rPr>
              <a:t>Buying</a:t>
            </a:r>
            <a:endParaRPr b="0" sz="1100">
              <a:latin typeface="Arial"/>
              <a:ea typeface="Arial"/>
              <a:cs typeface="Arial"/>
              <a:sym typeface="Arial"/>
            </a:endParaRPr>
          </a:p>
          <a:p>
            <a:pPr indent="-298450" lvl="1" marL="914400" rtl="0">
              <a:lnSpc>
                <a:spcPct val="115000"/>
              </a:lnSpc>
              <a:spcBef>
                <a:spcPts val="0"/>
              </a:spcBef>
              <a:spcAft>
                <a:spcPts val="0"/>
              </a:spcAft>
              <a:buSzPts val="1100"/>
              <a:buFont typeface="Arial"/>
              <a:buChar char="○"/>
            </a:pPr>
            <a:r>
              <a:rPr b="0" lang="en" sz="1100">
                <a:latin typeface="Arial"/>
                <a:ea typeface="Arial"/>
                <a:cs typeface="Arial"/>
                <a:sym typeface="Arial"/>
              </a:rPr>
              <a:t>Maintenance</a:t>
            </a:r>
            <a:endParaRPr b="0" sz="1100">
              <a:latin typeface="Arial"/>
              <a:ea typeface="Arial"/>
              <a:cs typeface="Arial"/>
              <a:sym typeface="Arial"/>
            </a:endParaRPr>
          </a:p>
          <a:p>
            <a:pPr indent="-298450" lvl="1" marL="914400" rtl="0">
              <a:lnSpc>
                <a:spcPct val="115000"/>
              </a:lnSpc>
              <a:spcBef>
                <a:spcPts val="0"/>
              </a:spcBef>
              <a:spcAft>
                <a:spcPts val="0"/>
              </a:spcAft>
              <a:buSzPts val="1100"/>
              <a:buFont typeface="Arial"/>
              <a:buChar char="○"/>
            </a:pPr>
            <a:r>
              <a:rPr b="0" lang="en" sz="1100">
                <a:latin typeface="Arial"/>
                <a:ea typeface="Arial"/>
                <a:cs typeface="Arial"/>
                <a:sym typeface="Arial"/>
              </a:rPr>
              <a:t>Doors</a:t>
            </a:r>
            <a:endParaRPr b="0" sz="1100">
              <a:latin typeface="Arial"/>
              <a:ea typeface="Arial"/>
              <a:cs typeface="Arial"/>
              <a:sym typeface="Arial"/>
            </a:endParaRPr>
          </a:p>
          <a:p>
            <a:pPr indent="-298450" lvl="1" marL="914400" rtl="0">
              <a:lnSpc>
                <a:spcPct val="115000"/>
              </a:lnSpc>
              <a:spcBef>
                <a:spcPts val="0"/>
              </a:spcBef>
              <a:spcAft>
                <a:spcPts val="0"/>
              </a:spcAft>
              <a:buSzPts val="1100"/>
              <a:buFont typeface="Arial"/>
              <a:buChar char="○"/>
            </a:pPr>
            <a:r>
              <a:rPr b="0" lang="en" sz="1100">
                <a:latin typeface="Arial"/>
                <a:ea typeface="Arial"/>
                <a:cs typeface="Arial"/>
                <a:sym typeface="Arial"/>
              </a:rPr>
              <a:t>Person</a:t>
            </a:r>
            <a:endParaRPr b="0" sz="1100">
              <a:latin typeface="Arial"/>
              <a:ea typeface="Arial"/>
              <a:cs typeface="Arial"/>
              <a:sym typeface="Arial"/>
            </a:endParaRPr>
          </a:p>
          <a:p>
            <a:pPr indent="-298450" lvl="1" marL="914400" rtl="0">
              <a:lnSpc>
                <a:spcPct val="115000"/>
              </a:lnSpc>
              <a:spcBef>
                <a:spcPts val="0"/>
              </a:spcBef>
              <a:spcAft>
                <a:spcPts val="0"/>
              </a:spcAft>
              <a:buSzPts val="1100"/>
              <a:buFont typeface="Arial"/>
              <a:buChar char="○"/>
            </a:pPr>
            <a:r>
              <a:rPr b="0" lang="en" sz="1100">
                <a:latin typeface="Arial"/>
                <a:ea typeface="Arial"/>
                <a:cs typeface="Arial"/>
                <a:sym typeface="Arial"/>
              </a:rPr>
              <a:t>Lug-Boot</a:t>
            </a:r>
            <a:endParaRPr b="0" sz="1100">
              <a:latin typeface="Arial"/>
              <a:ea typeface="Arial"/>
              <a:cs typeface="Arial"/>
              <a:sym typeface="Arial"/>
            </a:endParaRPr>
          </a:p>
          <a:p>
            <a:pPr indent="-298450" lvl="0" marL="457200" rtl="0">
              <a:lnSpc>
                <a:spcPct val="115000"/>
              </a:lnSpc>
              <a:spcBef>
                <a:spcPts val="0"/>
              </a:spcBef>
              <a:spcAft>
                <a:spcPts val="0"/>
              </a:spcAft>
              <a:buSzPts val="1100"/>
              <a:buFont typeface="Arial"/>
              <a:buChar char="●"/>
            </a:pPr>
            <a:r>
              <a:rPr b="0" lang="en" sz="1100">
                <a:latin typeface="Arial"/>
                <a:ea typeface="Arial"/>
                <a:cs typeface="Arial"/>
                <a:sym typeface="Arial"/>
              </a:rPr>
              <a:t>Target Variable: </a:t>
            </a:r>
            <a:r>
              <a:rPr lang="en" sz="1100">
                <a:latin typeface="Arial"/>
                <a:ea typeface="Arial"/>
                <a:cs typeface="Arial"/>
                <a:sym typeface="Arial"/>
              </a:rPr>
              <a:t>Maintenance</a:t>
            </a:r>
            <a:r>
              <a:rPr b="0" lang="en" sz="1100">
                <a:latin typeface="Arial"/>
                <a:ea typeface="Arial"/>
                <a:cs typeface="Arial"/>
                <a:sym typeface="Arial"/>
              </a:rPr>
              <a:t>  </a:t>
            </a:r>
            <a:endParaRPr b="0" sz="1100">
              <a:latin typeface="Arial"/>
              <a:ea typeface="Arial"/>
              <a:cs typeface="Arial"/>
              <a:sym typeface="Arial"/>
            </a:endParaRPr>
          </a:p>
          <a:p>
            <a:pPr indent="-298450" lvl="1" marL="914400" rtl="0">
              <a:lnSpc>
                <a:spcPct val="115000"/>
              </a:lnSpc>
              <a:spcBef>
                <a:spcPts val="0"/>
              </a:spcBef>
              <a:spcAft>
                <a:spcPts val="0"/>
              </a:spcAft>
              <a:buSzPts val="1100"/>
              <a:buFont typeface="Arial"/>
              <a:buChar char="○"/>
            </a:pPr>
            <a:r>
              <a:rPr b="0" lang="en" sz="1100">
                <a:latin typeface="Arial"/>
                <a:ea typeface="Arial"/>
                <a:cs typeface="Arial"/>
                <a:sym typeface="Arial"/>
              </a:rPr>
              <a:t>Low</a:t>
            </a:r>
            <a:endParaRPr b="0" sz="1100">
              <a:latin typeface="Arial"/>
              <a:ea typeface="Arial"/>
              <a:cs typeface="Arial"/>
              <a:sym typeface="Arial"/>
            </a:endParaRPr>
          </a:p>
          <a:p>
            <a:pPr indent="-298450" lvl="1" marL="914400" rtl="0">
              <a:lnSpc>
                <a:spcPct val="115000"/>
              </a:lnSpc>
              <a:spcBef>
                <a:spcPts val="0"/>
              </a:spcBef>
              <a:spcAft>
                <a:spcPts val="0"/>
              </a:spcAft>
              <a:buSzPts val="1100"/>
              <a:buFont typeface="Arial"/>
              <a:buChar char="○"/>
            </a:pPr>
            <a:r>
              <a:rPr b="0" lang="en" sz="1100">
                <a:latin typeface="Arial"/>
                <a:ea typeface="Arial"/>
                <a:cs typeface="Arial"/>
                <a:sym typeface="Arial"/>
              </a:rPr>
              <a:t>Medium</a:t>
            </a:r>
            <a:endParaRPr b="0" sz="1100">
              <a:latin typeface="Arial"/>
              <a:ea typeface="Arial"/>
              <a:cs typeface="Arial"/>
              <a:sym typeface="Arial"/>
            </a:endParaRPr>
          </a:p>
          <a:p>
            <a:pPr indent="-298450" lvl="1" marL="914400" rtl="0">
              <a:lnSpc>
                <a:spcPct val="115000"/>
              </a:lnSpc>
              <a:spcBef>
                <a:spcPts val="0"/>
              </a:spcBef>
              <a:spcAft>
                <a:spcPts val="0"/>
              </a:spcAft>
              <a:buSzPts val="1100"/>
              <a:buFont typeface="Arial"/>
              <a:buChar char="○"/>
            </a:pPr>
            <a:r>
              <a:rPr b="0" lang="en" sz="1100">
                <a:latin typeface="Arial"/>
                <a:ea typeface="Arial"/>
                <a:cs typeface="Arial"/>
                <a:sym typeface="Arial"/>
              </a:rPr>
              <a:t>High</a:t>
            </a:r>
            <a:endParaRPr b="0" sz="1100">
              <a:latin typeface="Arial"/>
              <a:ea typeface="Arial"/>
              <a:cs typeface="Arial"/>
              <a:sym typeface="Arial"/>
            </a:endParaRPr>
          </a:p>
          <a:p>
            <a:pPr indent="0" lvl="0" marL="0" rtl="0">
              <a:lnSpc>
                <a:spcPct val="115000"/>
              </a:lnSpc>
              <a:spcBef>
                <a:spcPts val="0"/>
              </a:spcBef>
              <a:spcAft>
                <a:spcPts val="0"/>
              </a:spcAft>
              <a:buNone/>
            </a:pPr>
            <a:r>
              <a:t/>
            </a:r>
            <a:endParaRPr b="0" sz="1100">
              <a:latin typeface="Arial"/>
              <a:ea typeface="Arial"/>
              <a:cs typeface="Arial"/>
              <a:sym typeface="Arial"/>
            </a:endParaRPr>
          </a:p>
          <a:p>
            <a:pPr indent="0" lvl="0" marL="0" rtl="0">
              <a:lnSpc>
                <a:spcPct val="115000"/>
              </a:lnSpc>
              <a:spcBef>
                <a:spcPts val="0"/>
              </a:spcBef>
              <a:spcAft>
                <a:spcPts val="0"/>
              </a:spcAft>
              <a:buClr>
                <a:schemeClr val="dk2"/>
              </a:buClr>
              <a:buSzPts val="1100"/>
              <a:buFont typeface="Arial"/>
              <a:buNone/>
            </a:pPr>
            <a:r>
              <a:rPr b="0" lang="en" sz="1100">
                <a:latin typeface="Arial"/>
                <a:ea typeface="Arial"/>
                <a:cs typeface="Arial"/>
                <a:sym typeface="Arial"/>
              </a:rPr>
              <a:t>We are not dropping any features because they important attributes that describe the characteristics of a car.</a:t>
            </a:r>
            <a:endParaRPr b="0" sz="1100">
              <a:latin typeface="Arial"/>
              <a:ea typeface="Arial"/>
              <a:cs typeface="Arial"/>
              <a:sym typeface="Arial"/>
            </a:endParaRPr>
          </a:p>
          <a:p>
            <a:pPr indent="0" lvl="0" marL="0" rtl="0">
              <a:lnSpc>
                <a:spcPct val="115000"/>
              </a:lnSpc>
              <a:spcBef>
                <a:spcPts val="0"/>
              </a:spcBef>
              <a:spcAft>
                <a:spcPts val="0"/>
              </a:spcAft>
              <a:buNone/>
            </a:pPr>
            <a:r>
              <a:t/>
            </a:r>
            <a:endParaRPr b="0" sz="1100">
              <a:latin typeface="Arial"/>
              <a:ea typeface="Arial"/>
              <a:cs typeface="Arial"/>
              <a:sym typeface="Arial"/>
            </a:endParaRPr>
          </a:p>
          <a:p>
            <a:pPr indent="0" lvl="0" marL="0" rtl="0">
              <a:lnSpc>
                <a:spcPct val="115000"/>
              </a:lnSpc>
              <a:spcBef>
                <a:spcPts val="0"/>
              </a:spcBef>
              <a:spcAft>
                <a:spcPts val="1600"/>
              </a:spcAft>
              <a:buNone/>
            </a:pPr>
            <a:r>
              <a:t/>
            </a:r>
            <a:endParaRPr b="0"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idx="4294967295" type="title"/>
          </p:nvPr>
        </p:nvSpPr>
        <p:spPr>
          <a:xfrm>
            <a:off x="478875" y="78150"/>
            <a:ext cx="75273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Munging and Wrangling</a:t>
            </a:r>
            <a:endParaRPr sz="2400"/>
          </a:p>
        </p:txBody>
      </p:sp>
      <p:sp>
        <p:nvSpPr>
          <p:cNvPr id="91" name="Google Shape;91;p16"/>
          <p:cNvSpPr txBox="1"/>
          <p:nvPr>
            <p:ph idx="4294967295" type="title"/>
          </p:nvPr>
        </p:nvSpPr>
        <p:spPr>
          <a:xfrm>
            <a:off x="478875" y="911175"/>
            <a:ext cx="3154200" cy="3067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0" lang="en" sz="1800">
                <a:latin typeface="Lato"/>
                <a:ea typeface="Lato"/>
                <a:cs typeface="Lato"/>
                <a:sym typeface="Lato"/>
              </a:rPr>
              <a:t>We made sure that there were no nulls</a:t>
            </a:r>
            <a:endParaRPr b="0" sz="1800">
              <a:latin typeface="Lato"/>
              <a:ea typeface="Lato"/>
              <a:cs typeface="Lato"/>
              <a:sym typeface="Lato"/>
            </a:endParaRPr>
          </a:p>
          <a:p>
            <a:pPr indent="0" lvl="0" marL="0" rtl="0">
              <a:lnSpc>
                <a:spcPct val="100000"/>
              </a:lnSpc>
              <a:spcBef>
                <a:spcPts val="1600"/>
              </a:spcBef>
              <a:spcAft>
                <a:spcPts val="0"/>
              </a:spcAft>
              <a:buNone/>
            </a:pPr>
            <a:r>
              <a:rPr b="0" lang="en" sz="1800">
                <a:latin typeface="Lato"/>
                <a:ea typeface="Lato"/>
                <a:cs typeface="Lato"/>
                <a:sym typeface="Lato"/>
              </a:rPr>
              <a:t>We converted numerical features into numerical datatypes (i.e. doors, persons).</a:t>
            </a:r>
            <a:endParaRPr b="0" sz="1800">
              <a:latin typeface="Lato"/>
              <a:ea typeface="Lato"/>
              <a:cs typeface="Lato"/>
              <a:sym typeface="Lato"/>
            </a:endParaRPr>
          </a:p>
          <a:p>
            <a:pPr indent="0" lvl="0" marL="0" rtl="0">
              <a:lnSpc>
                <a:spcPct val="100000"/>
              </a:lnSpc>
              <a:spcBef>
                <a:spcPts val="1600"/>
              </a:spcBef>
              <a:spcAft>
                <a:spcPts val="0"/>
              </a:spcAft>
              <a:buNone/>
            </a:pPr>
            <a:r>
              <a:rPr b="0" lang="en" sz="1800">
                <a:latin typeface="Lato"/>
                <a:ea typeface="Lato"/>
                <a:cs typeface="Lato"/>
                <a:sym typeface="Lato"/>
              </a:rPr>
              <a:t>We one_hot encoded categorical features.</a:t>
            </a:r>
            <a:endParaRPr b="0" sz="1800">
              <a:latin typeface="Lato"/>
              <a:ea typeface="Lato"/>
              <a:cs typeface="Lato"/>
              <a:sym typeface="Lato"/>
            </a:endParaRPr>
          </a:p>
          <a:p>
            <a:pPr indent="0" lvl="0" marL="0" rtl="0">
              <a:lnSpc>
                <a:spcPct val="100000"/>
              </a:lnSpc>
              <a:spcBef>
                <a:spcPts val="1600"/>
              </a:spcBef>
              <a:spcAft>
                <a:spcPts val="0"/>
              </a:spcAft>
              <a:buNone/>
            </a:pPr>
            <a:r>
              <a:t/>
            </a:r>
            <a:endParaRPr b="0" sz="1800">
              <a:latin typeface="Lato"/>
              <a:ea typeface="Lato"/>
              <a:cs typeface="Lato"/>
              <a:sym typeface="Lato"/>
            </a:endParaRPr>
          </a:p>
          <a:p>
            <a:pPr indent="0" lvl="0" marL="0" rtl="0">
              <a:lnSpc>
                <a:spcPct val="100000"/>
              </a:lnSpc>
              <a:spcBef>
                <a:spcPts val="1600"/>
              </a:spcBef>
              <a:spcAft>
                <a:spcPts val="1600"/>
              </a:spcAft>
              <a:buNone/>
            </a:pPr>
            <a:r>
              <a:rPr b="0" lang="en" sz="1800">
                <a:latin typeface="Lato"/>
                <a:ea typeface="Lato"/>
                <a:cs typeface="Lato"/>
                <a:sym typeface="Lato"/>
              </a:rPr>
              <a:t>Incidentally, we did not need to rebalance classes.</a:t>
            </a:r>
            <a:endParaRPr b="0" sz="1800">
              <a:latin typeface="Lato"/>
              <a:ea typeface="Lato"/>
              <a:cs typeface="Lato"/>
              <a:sym typeface="Lato"/>
            </a:endParaRPr>
          </a:p>
        </p:txBody>
      </p:sp>
      <p:pic>
        <p:nvPicPr>
          <p:cNvPr id="92" name="Google Shape;92;p16"/>
          <p:cNvPicPr preferRelativeResize="0"/>
          <p:nvPr/>
        </p:nvPicPr>
        <p:blipFill>
          <a:blip r:embed="rId3">
            <a:alphaModFix/>
          </a:blip>
          <a:stretch>
            <a:fillRect/>
          </a:stretch>
        </p:blipFill>
        <p:spPr>
          <a:xfrm>
            <a:off x="3516724" y="1070875"/>
            <a:ext cx="5531800" cy="3732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idx="4294967295" type="title"/>
          </p:nvPr>
        </p:nvSpPr>
        <p:spPr>
          <a:xfrm>
            <a:off x="535775" y="216350"/>
            <a:ext cx="73404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Computational Analysis </a:t>
            </a:r>
            <a:endParaRPr sz="2400"/>
          </a:p>
        </p:txBody>
      </p:sp>
      <p:sp>
        <p:nvSpPr>
          <p:cNvPr id="98" name="Google Shape;98;p17"/>
          <p:cNvSpPr txBox="1"/>
          <p:nvPr>
            <p:ph idx="4294967295" type="title"/>
          </p:nvPr>
        </p:nvSpPr>
        <p:spPr>
          <a:xfrm>
            <a:off x="535775" y="1480150"/>
            <a:ext cx="4105200" cy="3067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0" lang="en" sz="1800">
                <a:latin typeface="Lato"/>
                <a:ea typeface="Lato"/>
                <a:cs typeface="Lato"/>
                <a:sym typeface="Lato"/>
              </a:rPr>
              <a:t>Random Forest data set</a:t>
            </a:r>
            <a:endParaRPr b="0" sz="1800">
              <a:latin typeface="Lato"/>
              <a:ea typeface="Lato"/>
              <a:cs typeface="Lato"/>
              <a:sym typeface="Lato"/>
            </a:endParaRPr>
          </a:p>
          <a:p>
            <a:pPr indent="0" lvl="0" marL="0" rtl="0">
              <a:lnSpc>
                <a:spcPct val="115000"/>
              </a:lnSpc>
              <a:spcBef>
                <a:spcPts val="1600"/>
              </a:spcBef>
              <a:spcAft>
                <a:spcPts val="1600"/>
              </a:spcAft>
              <a:buNone/>
            </a:pPr>
            <a:r>
              <a:rPr b="0" lang="en" sz="1800">
                <a:latin typeface="Lato"/>
                <a:ea typeface="Lato"/>
                <a:cs typeface="Lato"/>
                <a:sym typeface="Lato"/>
              </a:rPr>
              <a:t>It’s a classification problem, we have labeled data, it’s a small data set, therefore, ensemble models works best</a:t>
            </a:r>
            <a:endParaRPr b="0" sz="1800">
              <a:latin typeface="Lato"/>
              <a:ea typeface="Lato"/>
              <a:cs typeface="Lato"/>
              <a:sym typeface="Lato"/>
            </a:endParaRPr>
          </a:p>
        </p:txBody>
      </p:sp>
      <p:pic>
        <p:nvPicPr>
          <p:cNvPr id="99" name="Google Shape;99;p17"/>
          <p:cNvPicPr preferRelativeResize="0"/>
          <p:nvPr/>
        </p:nvPicPr>
        <p:blipFill>
          <a:blip r:embed="rId3">
            <a:alphaModFix/>
          </a:blip>
          <a:stretch>
            <a:fillRect/>
          </a:stretch>
        </p:blipFill>
        <p:spPr>
          <a:xfrm>
            <a:off x="4875024" y="1097275"/>
            <a:ext cx="4203951" cy="3998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idx="4294967295" type="title"/>
          </p:nvPr>
        </p:nvSpPr>
        <p:spPr>
          <a:xfrm>
            <a:off x="535775" y="712150"/>
            <a:ext cx="68283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Modeling and Application</a:t>
            </a:r>
            <a:endParaRPr sz="2400"/>
          </a:p>
        </p:txBody>
      </p:sp>
      <p:sp>
        <p:nvSpPr>
          <p:cNvPr id="105" name="Google Shape;105;p18"/>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b="0" lang="en" sz="1800">
                <a:latin typeface="Lato"/>
                <a:ea typeface="Lato"/>
                <a:cs typeface="Lato"/>
                <a:sym typeface="Lato"/>
              </a:rPr>
              <a:t>We trained a variety of ensemble estimators including gradient boost classifiers and random forests.  </a:t>
            </a:r>
            <a:endParaRPr sz="17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idx="4294967295" type="title"/>
          </p:nvPr>
        </p:nvSpPr>
        <p:spPr>
          <a:xfrm>
            <a:off x="535775" y="712150"/>
            <a:ext cx="68283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Reporting and Visualization</a:t>
            </a:r>
            <a:endParaRPr sz="2400"/>
          </a:p>
        </p:txBody>
      </p:sp>
      <p:sp>
        <p:nvSpPr>
          <p:cNvPr id="111" name="Google Shape;111;p19"/>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0" lang="en" sz="1800">
                <a:latin typeface="Lato"/>
                <a:ea typeface="Lato"/>
                <a:cs typeface="Lato"/>
                <a:sym typeface="Lato"/>
              </a:rPr>
              <a:t>We would visualize a confusion matrix to evaluate the model.  We would then make a dashboard that we could plug in.  This would allow us to compare different cars we may want to invest in.</a:t>
            </a:r>
            <a:endParaRPr b="0" sz="1800">
              <a:latin typeface="Lato"/>
              <a:ea typeface="Lato"/>
              <a:cs typeface="Lato"/>
              <a:sym typeface="Lato"/>
            </a:endParaRPr>
          </a:p>
          <a:p>
            <a:pPr indent="0" lvl="0" marL="0" rtl="0">
              <a:lnSpc>
                <a:spcPct val="115000"/>
              </a:lnSpc>
              <a:spcBef>
                <a:spcPts val="1600"/>
              </a:spcBef>
              <a:spcAft>
                <a:spcPts val="0"/>
              </a:spcAft>
              <a:buNone/>
            </a:pPr>
            <a:r>
              <a:t/>
            </a:r>
            <a:endParaRPr b="0" sz="1800">
              <a:latin typeface="Lato"/>
              <a:ea typeface="Lato"/>
              <a:cs typeface="Lato"/>
              <a:sym typeface="Lato"/>
            </a:endParaRPr>
          </a:p>
          <a:p>
            <a:pPr indent="0" lvl="0" marL="0" rtl="0">
              <a:lnSpc>
                <a:spcPct val="115000"/>
              </a:lnSpc>
              <a:spcBef>
                <a:spcPts val="1600"/>
              </a:spcBef>
              <a:spcAft>
                <a:spcPts val="1600"/>
              </a:spcAft>
              <a:buNone/>
            </a:pPr>
            <a:r>
              <a:rPr b="0" lang="en" sz="1800">
                <a:latin typeface="Lato"/>
                <a:ea typeface="Lato"/>
                <a:cs typeface="Lato"/>
                <a:sym typeface="Lato"/>
              </a:rPr>
              <a:t>We could make an App using Flask that would allow us to visualize this iterative process.</a:t>
            </a:r>
            <a:endParaRPr b="0" sz="18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20"/>
          <p:cNvPicPr preferRelativeResize="0"/>
          <p:nvPr/>
        </p:nvPicPr>
        <p:blipFill rotWithShape="1">
          <a:blip r:embed="rId3">
            <a:alphaModFix/>
          </a:blip>
          <a:srcRect b="14093" l="2132" r="6751" t="6554"/>
          <a:stretch/>
        </p:blipFill>
        <p:spPr>
          <a:xfrm>
            <a:off x="0" y="0"/>
            <a:ext cx="9144001" cy="5143500"/>
          </a:xfrm>
          <a:prstGeom prst="rect">
            <a:avLst/>
          </a:prstGeom>
          <a:noFill/>
          <a:ln>
            <a:noFill/>
          </a:ln>
        </p:spPr>
      </p:pic>
      <p:sp>
        <p:nvSpPr>
          <p:cNvPr id="117" name="Google Shape;117;p20"/>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Q/A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