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8" r:id="rId7"/>
    <p:sldId id="270" r:id="rId8"/>
    <p:sldId id="261" r:id="rId9"/>
    <p:sldId id="269" r:id="rId10"/>
    <p:sldId id="262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62FA-9B58-4689-A375-84302B3BD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8BDC-758B-40AC-8A9C-DFAA64BAB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FUTURE Crime in Chicago </a:t>
            </a:r>
          </a:p>
          <a:p>
            <a:r>
              <a:rPr lang="en-US" dirty="0"/>
              <a:t>CLUSTERING PROBLEM – Robert, Arun, YARA, Don, ARNAB</a:t>
            </a:r>
          </a:p>
        </p:txBody>
      </p:sp>
    </p:spTree>
    <p:extLst>
      <p:ext uri="{BB962C8B-B14F-4D97-AF65-F5344CB8AC3E}">
        <p14:creationId xmlns:p14="http://schemas.microsoft.com/office/powerpoint/2010/main" val="121203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E77F-4202-4064-9D43-F84BDA4D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F745-B8AF-49A6-B7F4-DD9B0EF2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Model 1: Apply K-means clustering to partition and minimize cluster sum of squares </a:t>
            </a:r>
          </a:p>
          <a:p>
            <a:pPr lvl="1"/>
            <a:r>
              <a:rPr lang="en-US" dirty="0"/>
              <a:t>Calculate Euclidean distance between data points    </a:t>
            </a:r>
          </a:p>
          <a:p>
            <a:r>
              <a:rPr lang="en-US" dirty="0"/>
              <a:t>Model II:  Apply Linear Regression to predict the number of crime incidents</a:t>
            </a:r>
          </a:p>
          <a:p>
            <a:pPr lvl="1"/>
            <a:r>
              <a:rPr lang="en-US" dirty="0"/>
              <a:t>Use number of crime incidents at location x and time y		</a:t>
            </a:r>
          </a:p>
          <a:p>
            <a:r>
              <a:rPr lang="en-US" dirty="0"/>
              <a:t>Split – Train – Test</a:t>
            </a:r>
          </a:p>
          <a:p>
            <a:pPr lvl="1"/>
            <a:r>
              <a:rPr lang="en-US" dirty="0"/>
              <a:t>Using an 80%/20% Split  </a:t>
            </a:r>
          </a:p>
          <a:p>
            <a:pPr lvl="1"/>
            <a:r>
              <a:rPr lang="en-US" dirty="0"/>
              <a:t>Train (80%)</a:t>
            </a:r>
          </a:p>
          <a:p>
            <a:pPr lvl="1"/>
            <a:r>
              <a:rPr lang="en-US" dirty="0"/>
              <a:t>Test (20%)</a:t>
            </a:r>
          </a:p>
          <a:p>
            <a:r>
              <a:rPr lang="en-US" dirty="0"/>
              <a:t>Check the clustering results </a:t>
            </a:r>
          </a:p>
          <a:p>
            <a:pPr lvl="1"/>
            <a:r>
              <a:rPr lang="en-US" dirty="0"/>
              <a:t>Precision Score </a:t>
            </a:r>
          </a:p>
          <a:p>
            <a:pPr lvl="1"/>
            <a:r>
              <a:rPr lang="en-US" dirty="0"/>
              <a:t>Recall Score </a:t>
            </a:r>
          </a:p>
        </p:txBody>
      </p:sp>
    </p:spTree>
    <p:extLst>
      <p:ext uri="{BB962C8B-B14F-4D97-AF65-F5344CB8AC3E}">
        <p14:creationId xmlns:p14="http://schemas.microsoft.com/office/powerpoint/2010/main" val="379163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AA2A-8679-401B-B794-B1B5BF7A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14AF-DFD0-44FB-A5D6-F1E2A306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yellowbrick</a:t>
            </a:r>
            <a:r>
              <a:rPr lang="en-US" dirty="0"/>
              <a:t> to test the hyperparameters for the selected models  </a:t>
            </a:r>
          </a:p>
          <a:p>
            <a:r>
              <a:rPr lang="en-US" dirty="0"/>
              <a:t>Identify the best hyperparameter values (</a:t>
            </a:r>
            <a:r>
              <a:rPr lang="en-US" dirty="0" err="1"/>
              <a:t>e.g</a:t>
            </a:r>
            <a:r>
              <a:rPr lang="en-US" dirty="0"/>
              <a:t> Alpha Selection) </a:t>
            </a:r>
          </a:p>
          <a:p>
            <a:r>
              <a:rPr lang="en-US" dirty="0"/>
              <a:t>Review model results (e.g. Grid Search)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4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906-DA5C-418E-8B27-79ABD87B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report &amp; Visualization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8029-3716-47FF-92C2-99716FE4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DCCA-ECD3-47E2-91B4-BDFEB95C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88" y="2015732"/>
            <a:ext cx="7853823" cy="36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E9F0-D76C-4924-A06A-EA999EB5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3991-FC26-452B-9A4E-C26DC6F5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conclusion </a:t>
            </a:r>
          </a:p>
          <a:p>
            <a:pPr lvl="1"/>
            <a:r>
              <a:rPr lang="en-US" dirty="0"/>
              <a:t>Reveal dynamics of criminal </a:t>
            </a:r>
            <a:r>
              <a:rPr lang="en-US" dirty="0" err="1"/>
              <a:t>hostpots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Show discovered patterns  </a:t>
            </a:r>
          </a:p>
          <a:p>
            <a:pPr lvl="1"/>
            <a:r>
              <a:rPr lang="en-US" dirty="0"/>
              <a:t>Apply prediction model to forecast the number of crimes in certain areas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4F3C-C74C-4996-B522-47F0CF1D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220C-77A0-4B7A-9B18-96389F23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Kaggle </a:t>
            </a:r>
          </a:p>
          <a:p>
            <a:r>
              <a:rPr lang="en-US" dirty="0"/>
              <a:t>Includes demographic information </a:t>
            </a:r>
          </a:p>
          <a:p>
            <a:r>
              <a:rPr lang="en-US" dirty="0"/>
              <a:t>Identify Instance, Target, and Possible Features</a:t>
            </a:r>
          </a:p>
          <a:p>
            <a:pPr lvl="1"/>
            <a:r>
              <a:rPr lang="en-US" dirty="0"/>
              <a:t>Instances: 678,000 </a:t>
            </a:r>
          </a:p>
          <a:p>
            <a:pPr lvl="1"/>
            <a:r>
              <a:rPr lang="en-US" dirty="0"/>
              <a:t>Target: Criminal Rate Hot Spots</a:t>
            </a:r>
          </a:p>
          <a:p>
            <a:pPr lvl="1"/>
            <a:r>
              <a:rPr lang="en-US" dirty="0"/>
              <a:t>Possible Features: 20 Features</a:t>
            </a:r>
          </a:p>
        </p:txBody>
      </p:sp>
    </p:spTree>
    <p:extLst>
      <p:ext uri="{BB962C8B-B14F-4D97-AF65-F5344CB8AC3E}">
        <p14:creationId xmlns:p14="http://schemas.microsoft.com/office/powerpoint/2010/main" val="8954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61B8-B7A0-4625-9F68-85C71862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3B9728-28A3-4C22-B938-D9AEDDA9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Case_Number</a:t>
            </a:r>
            <a:r>
              <a:rPr lang="en-US" dirty="0"/>
              <a:t>:  Numerical  </a:t>
            </a:r>
          </a:p>
          <a:p>
            <a:r>
              <a:rPr lang="en-US" dirty="0"/>
              <a:t>Date: Numerical</a:t>
            </a:r>
          </a:p>
          <a:p>
            <a:r>
              <a:rPr lang="en-US" dirty="0"/>
              <a:t>Block: Categorical  </a:t>
            </a:r>
          </a:p>
          <a:p>
            <a:r>
              <a:rPr lang="en-US" dirty="0" err="1"/>
              <a:t>Primary_Type</a:t>
            </a:r>
            <a:r>
              <a:rPr lang="en-US" dirty="0"/>
              <a:t>: Categorical  </a:t>
            </a:r>
          </a:p>
          <a:p>
            <a:r>
              <a:rPr lang="en-US" dirty="0"/>
              <a:t>Description: Categorical </a:t>
            </a:r>
          </a:p>
          <a:p>
            <a:r>
              <a:rPr lang="en-US" dirty="0" err="1"/>
              <a:t>Location_Description</a:t>
            </a:r>
            <a:r>
              <a:rPr lang="en-US" dirty="0"/>
              <a:t>: Categorical </a:t>
            </a:r>
          </a:p>
          <a:p>
            <a:r>
              <a:rPr lang="en-US" dirty="0"/>
              <a:t>Arrest: Categorical </a:t>
            </a:r>
          </a:p>
          <a:p>
            <a:r>
              <a:rPr lang="en-US" dirty="0"/>
              <a:t>Year: Numerical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2BB-EA70-487E-9DF6-219BD56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33FD-30D4-4F0A-A728-DA196B8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CSV</a:t>
            </a:r>
          </a:p>
          <a:p>
            <a:r>
              <a:rPr lang="en-US" dirty="0"/>
              <a:t>Import directly from CSV via Python</a:t>
            </a:r>
          </a:p>
          <a:p>
            <a:r>
              <a:rPr lang="en-US" dirty="0"/>
              <a:t>Convert to to </a:t>
            </a:r>
            <a:r>
              <a:rPr lang="en-US" dirty="0" err="1"/>
              <a:t>DataFrame</a:t>
            </a:r>
            <a:r>
              <a:rPr lang="en-US" dirty="0"/>
              <a:t> in Pandas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Describe and explore data to determine if any data is missing or bad</a:t>
            </a:r>
          </a:p>
        </p:txBody>
      </p:sp>
    </p:spTree>
    <p:extLst>
      <p:ext uri="{BB962C8B-B14F-4D97-AF65-F5344CB8AC3E}">
        <p14:creationId xmlns:p14="http://schemas.microsoft.com/office/powerpoint/2010/main" val="169540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2BB-EA70-487E-9DF6-219BD56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33FD-30D4-4F0A-A728-DA196B8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missing values  </a:t>
            </a:r>
          </a:p>
          <a:p>
            <a:r>
              <a:rPr lang="en-US" dirty="0"/>
              <a:t>“Clean data”  </a:t>
            </a:r>
          </a:p>
          <a:p>
            <a:r>
              <a:rPr lang="en-US" dirty="0"/>
              <a:t>Already normalized in tabular format structure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73A4-587A-404E-9666-F868B42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look at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982A7-5F49-4FD9-BF73-AA8C1AE2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2220170"/>
            <a:ext cx="5391035" cy="2784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57710-D896-4136-86D2-1C29E153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58" y="2220170"/>
            <a:ext cx="5523609" cy="27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73A4-587A-404E-9666-F868B42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look at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DCD5A-4314-43E7-8464-83188D19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97" y="1997389"/>
            <a:ext cx="7463606" cy="38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FA07-3D77-40F5-B027-A91A537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feature relationships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AD98-56A2-402A-8DA3-E5465E5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correlation between race, education, poverty rate, property ownership </a:t>
            </a:r>
          </a:p>
          <a:p>
            <a:pPr lvl="1"/>
            <a:r>
              <a:rPr lang="en-US" dirty="0"/>
              <a:t>Check for patterns year over year</a:t>
            </a:r>
          </a:p>
          <a:p>
            <a:r>
              <a:rPr lang="en-US" dirty="0"/>
              <a:t>Create community areas clustering</a:t>
            </a:r>
          </a:p>
          <a:p>
            <a:r>
              <a:rPr lang="en-US" dirty="0"/>
              <a:t>Do a correlation analysis using </a:t>
            </a:r>
          </a:p>
          <a:p>
            <a:pPr lvl="1"/>
            <a:r>
              <a:rPr lang="en-US" dirty="0"/>
              <a:t>Correlation Matrix  </a:t>
            </a:r>
          </a:p>
          <a:p>
            <a:pPr lvl="1"/>
            <a:r>
              <a:rPr lang="en-US" dirty="0"/>
              <a:t>Threshold Visualizer (Yellow-brick)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010-C916-4091-9423-D407847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1C082-63DA-4F9A-8549-056CE7C6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70" y="2081944"/>
            <a:ext cx="6511260" cy="35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0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285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Chicago Crime Data set</vt:lpstr>
      <vt:lpstr>Dataset selection</vt:lpstr>
      <vt:lpstr>Data description</vt:lpstr>
      <vt:lpstr>Data ingestion</vt:lpstr>
      <vt:lpstr>Data wrangling</vt:lpstr>
      <vt:lpstr>Preliminary look at data</vt:lpstr>
      <vt:lpstr>Preliminary look at data</vt:lpstr>
      <vt:lpstr>Analyze feature relationships </vt:lpstr>
      <vt:lpstr>Relationships</vt:lpstr>
      <vt:lpstr>Prepare data for model</vt:lpstr>
      <vt:lpstr>Hyper parameter tuning</vt:lpstr>
      <vt:lpstr>Regression report &amp; Visualization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Data set</dc:title>
  <dc:creator>Doug</dc:creator>
  <cp:lastModifiedBy>Robert Raney</cp:lastModifiedBy>
  <cp:revision>11</cp:revision>
  <dcterms:created xsi:type="dcterms:W3CDTF">2018-06-16T18:47:45Z</dcterms:created>
  <dcterms:modified xsi:type="dcterms:W3CDTF">2018-08-25T19:27:21Z</dcterms:modified>
</cp:coreProperties>
</file>