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694B2FA9-7830-4BE9-8E63-CFE3505641AA}">
  <a:tblStyle styleId="{694B2FA9-7830-4BE9-8E63-CFE3505641A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463fbb947d_2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463fbb947d_2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463fbb947d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463fbb947d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463fbb947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463fbb947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463fbb947d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463fbb947d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463fbb947d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463fbb947d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463fbb947d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463fbb947d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Relationship Id="rId4" Type="http://schemas.openxmlformats.org/officeDocument/2006/relationships/image" Target="../media/image4.png"/><Relationship Id="rId5" Type="http://schemas.openxmlformats.org/officeDocument/2006/relationships/image" Target="../media/image2.png"/><Relationship Id="rId6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5100"/>
            <a:ext cx="9144000" cy="500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4831904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75025" y="152400"/>
            <a:ext cx="2756095" cy="269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84301" y="2936425"/>
            <a:ext cx="1972525" cy="193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002719" y="2851200"/>
            <a:ext cx="2011550" cy="19697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3" name="Google Shape;63;p14"/>
          <p:cNvCxnSpPr/>
          <p:nvPr/>
        </p:nvCxnSpPr>
        <p:spPr>
          <a:xfrm>
            <a:off x="4973000" y="66300"/>
            <a:ext cx="0" cy="5124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4" name="Google Shape;64;p14"/>
          <p:cNvSpPr/>
          <p:nvPr/>
        </p:nvSpPr>
        <p:spPr>
          <a:xfrm>
            <a:off x="3760525" y="152400"/>
            <a:ext cx="1326900" cy="13269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4"/>
          <p:cNvSpPr/>
          <p:nvPr/>
        </p:nvSpPr>
        <p:spPr>
          <a:xfrm>
            <a:off x="6725400" y="520950"/>
            <a:ext cx="738900" cy="3030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6" name="Google Shape;66;p14"/>
          <p:cNvCxnSpPr>
            <a:endCxn id="65" idx="7"/>
          </p:cNvCxnSpPr>
          <p:nvPr/>
        </p:nvCxnSpPr>
        <p:spPr>
          <a:xfrm flipH="1">
            <a:off x="7356091" y="255723"/>
            <a:ext cx="885000" cy="3096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125" y="59725"/>
            <a:ext cx="4015650" cy="26209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2" name="Google Shape;72;p15"/>
          <p:cNvCxnSpPr/>
          <p:nvPr/>
        </p:nvCxnSpPr>
        <p:spPr>
          <a:xfrm flipH="1" rot="10800000">
            <a:off x="2844613" y="4113675"/>
            <a:ext cx="1098900" cy="5874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3" name="Google Shape;73;p15"/>
          <p:cNvCxnSpPr/>
          <p:nvPr/>
        </p:nvCxnSpPr>
        <p:spPr>
          <a:xfrm rot="10800000">
            <a:off x="691350" y="756175"/>
            <a:ext cx="833700" cy="5889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51713" y="59725"/>
            <a:ext cx="3359936" cy="216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39463" y="2149836"/>
            <a:ext cx="3359925" cy="299366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6" name="Google Shape;76;p15"/>
          <p:cNvCxnSpPr/>
          <p:nvPr/>
        </p:nvCxnSpPr>
        <p:spPr>
          <a:xfrm flipH="1" rot="10800000">
            <a:off x="4480425" y="568500"/>
            <a:ext cx="1032300" cy="3882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8363" y="1345700"/>
            <a:ext cx="4867275" cy="3400425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6"/>
          <p:cNvSpPr txBox="1"/>
          <p:nvPr/>
        </p:nvSpPr>
        <p:spPr>
          <a:xfrm>
            <a:off x="1265300" y="162525"/>
            <a:ext cx="6727800" cy="8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Linear Regression</a:t>
            </a:r>
            <a:endParaRPr sz="3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8363" y="1397125"/>
            <a:ext cx="4867275" cy="3400425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7"/>
          <p:cNvSpPr txBox="1"/>
          <p:nvPr/>
        </p:nvSpPr>
        <p:spPr>
          <a:xfrm>
            <a:off x="1265300" y="162525"/>
            <a:ext cx="6727800" cy="8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Ridge </a:t>
            </a:r>
            <a:r>
              <a:rPr lang="en" sz="3000"/>
              <a:t>Regression</a:t>
            </a:r>
            <a:endParaRPr sz="3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/>
        </p:nvSpPr>
        <p:spPr>
          <a:xfrm>
            <a:off x="1265300" y="162525"/>
            <a:ext cx="6727800" cy="8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Random Forest Feature </a:t>
            </a:r>
            <a:r>
              <a:rPr lang="en" sz="3000"/>
              <a:t>Importance</a:t>
            </a:r>
            <a:endParaRPr sz="3000"/>
          </a:p>
        </p:txBody>
      </p:sp>
      <p:graphicFrame>
        <p:nvGraphicFramePr>
          <p:cNvPr id="94" name="Google Shape;94;p18"/>
          <p:cNvGraphicFramePr/>
          <p:nvPr/>
        </p:nvGraphicFramePr>
        <p:xfrm>
          <a:off x="95250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{694B2FA9-7830-4BE9-8E63-CFE3505641AA}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Feature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Relative</a:t>
                      </a:r>
                      <a:r>
                        <a:rPr b="1" lang="en"/>
                        <a:t> Importance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0.887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Spirit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0.019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Wine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0.094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/>
        </p:nvSpPr>
        <p:spPr>
          <a:xfrm>
            <a:off x="1265300" y="162525"/>
            <a:ext cx="6727800" cy="8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Random Forest Feature Importance</a:t>
            </a:r>
            <a:endParaRPr sz="3000"/>
          </a:p>
        </p:txBody>
      </p:sp>
      <p:graphicFrame>
        <p:nvGraphicFramePr>
          <p:cNvPr id="100" name="Google Shape;100;p19"/>
          <p:cNvGraphicFramePr/>
          <p:nvPr/>
        </p:nvGraphicFramePr>
        <p:xfrm>
          <a:off x="95250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{694B2FA9-7830-4BE9-8E63-CFE3505641AA}</a:tableStyleId>
              </a:tblPr>
              <a:tblGrid>
                <a:gridCol w="1034150"/>
                <a:gridCol w="1034150"/>
                <a:gridCol w="1034150"/>
                <a:gridCol w="1034150"/>
                <a:gridCol w="1034150"/>
                <a:gridCol w="1034150"/>
                <a:gridCol w="10341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Feature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Asia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Europe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Africa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NA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SA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Oceania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0.770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0.846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0.892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0.345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0.386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0.153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Spirit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0.211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0.083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0.050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0.410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0.375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0.736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Wine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0.018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0.070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0.057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0.245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0.238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0.121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